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70" r:id="rId4"/>
    <p:sldId id="258" r:id="rId5"/>
    <p:sldId id="260" r:id="rId6"/>
    <p:sldId id="261" r:id="rId7"/>
    <p:sldId id="259" r:id="rId8"/>
    <p:sldId id="262" r:id="rId9"/>
    <p:sldId id="263" r:id="rId10"/>
    <p:sldId id="265" r:id="rId11"/>
    <p:sldId id="264" r:id="rId12"/>
    <p:sldId id="266" r:id="rId13"/>
    <p:sldId id="267" r:id="rId14"/>
    <p:sldId id="269" r:id="rId15"/>
    <p:sldId id="268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9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15.12.2012</a:t>
            </a:fld>
            <a:endParaRPr lang="uk-UA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15.12.2012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15.12.2012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15.12.2012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15.12.2012</a:t>
            </a:fld>
            <a:endParaRPr lang="uk-UA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15.12.2012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15.12.2012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15.12.2012</a:t>
            </a:fld>
            <a:endParaRPr lang="uk-UA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15.12.2012</a:t>
            </a:fld>
            <a:endParaRPr lang="uk-UA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15.12.2012</a:t>
            </a:fld>
            <a:endParaRPr lang="uk-UA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15.12.2012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pPr/>
              <a:t>15.12.2012</a:t>
            </a:fld>
            <a:endParaRPr lang="uk-UA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91" TargetMode="External"/><Relationship Id="rId2" Type="http://schemas.openxmlformats.org/officeDocument/2006/relationships/hyperlink" Target="http://uk.wikipedia.org/wiki/%D0%9B%D0%B5%D0%BE%D0%BD%D1%96%D0%B4_%D0%93%D1%80%D0%B0%D0%B1%D0%BE%D0%B2%D1%81%D1%8C%D0%BA%D0%B8%D0%B9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http://uk.wikipedia.org/wiki/%D0%9A%D1%80%D1%83%D1%82%D0%B8%D0%BA%D0%BE%D0%B2_%D0%A1%D0%B2%D1%8F%D1%82%D0%BE%D1%81%D0%BB%D0%B0%D0%B2_%D0%9B%D0%B5%D0%BE%D0%BD%D1%82%D1%96%D0%B9%D0%BE%D0%B2%D0%B8%D1%8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39" TargetMode="External"/><Relationship Id="rId13" Type="http://schemas.openxmlformats.org/officeDocument/2006/relationships/image" Target="../media/image15.jpeg"/><Relationship Id="rId3" Type="http://schemas.openxmlformats.org/officeDocument/2006/relationships/hyperlink" Target="http://uk.wikipedia.org/wiki/%D0%A0%D0%B5%D0%B2%D0%B5%D1%80%D1%81" TargetMode="External"/><Relationship Id="rId7" Type="http://schemas.openxmlformats.org/officeDocument/2006/relationships/hyperlink" Target="http://uk.wikipedia.org/wiki/1922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iki/1919" TargetMode="External"/><Relationship Id="rId11" Type="http://schemas.openxmlformats.org/officeDocument/2006/relationships/hyperlink" Target="http://uk.wikipedia.org/wiki/%D0%A4%D0%B0%D0%B9%D0%BB:Skovoroda_R.jpg" TargetMode="External"/><Relationship Id="rId5" Type="http://schemas.openxmlformats.org/officeDocument/2006/relationships/hyperlink" Target="http://uk.wikipedia.org/wiki/%D0%93%D1%80%D0%B8%D0%B2%D0%BD%D1%8F" TargetMode="External"/><Relationship Id="rId10" Type="http://schemas.openxmlformats.org/officeDocument/2006/relationships/hyperlink" Target="http://uk.wikipedia.org/wiki/1944" TargetMode="External"/><Relationship Id="rId4" Type="http://schemas.openxmlformats.org/officeDocument/2006/relationships/image" Target="../media/image13.jpeg"/><Relationship Id="rId9" Type="http://schemas.openxmlformats.org/officeDocument/2006/relationships/hyperlink" Target="http://uk.wikipedia.org/wiki/1942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5%D0%B0%D1%80%D0%BA%D1%96%D0%B2%D1%81%D1%8C%D0%BA%D0%B8%D0%B9_%D0%BF%D0%B5%D0%B4%D0%B0%D0%B3%D0%BE%D0%B3%D1%96%D1%87%D0%BD%D0%B8%D0%B9_%D1%96%D0%BD%D1%81%D1%82%D0%B8%D1%82%D1%83%D1%82" TargetMode="External"/><Relationship Id="rId13" Type="http://schemas.openxmlformats.org/officeDocument/2006/relationships/hyperlink" Target="http://uk.wikipedia.org/wiki/%D0%93%D1%80%D0%B8%D0%B2%D0%BD%D1%8F" TargetMode="External"/><Relationship Id="rId3" Type="http://schemas.openxmlformats.org/officeDocument/2006/relationships/hyperlink" Target="http://uk.wikipedia.org/wiki/%D0%97%D0%BE%D0%BB%D0%BE%D1%87%D1%96%D0%B2%D1%81%D1%8C%D0%BA%D0%B8%D0%B9_%D1%80%D0%B0%D0%B9%D0%BE%D0%BD_(%D0%A5%D0%B0%D1%80%D0%BA%D1%96%D0%B2%D1%81%D1%8C%D0%BA%D0%B0_%D0%BE%D0%B1%D0%BB%D0%B0%D1%81%D1%82%D1%8C)" TargetMode="External"/><Relationship Id="rId7" Type="http://schemas.openxmlformats.org/officeDocument/2006/relationships/hyperlink" Target="http://uk.wikipedia.org/wiki/%D0%9E%D0%B4%D0%B5%D1%81%D0%B0" TargetMode="External"/><Relationship Id="rId12" Type="http://schemas.openxmlformats.org/officeDocument/2006/relationships/hyperlink" Target="http://uk.wikipedia.org/wiki/%D0%91%D0%B0%D0%BD%D0%BA%D0%BD%D0%BE%D1%82%D0%B0" TargetMode="External"/><Relationship Id="rId2" Type="http://schemas.openxmlformats.org/officeDocument/2006/relationships/hyperlink" Target="http://uk.wikipedia.org/wiki/%D0%A1%D0%BA%D0%BE%D0%B2%D0%BE%D1%80%D0%BE%D0%B4%D0%B8%D0%BD%D1%96%D0%B2%D0%BA%D0%B0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iki/%D0%9F%D0%BE%D0%BB%D1%82%D0%B0%D0%B2%D0%B0" TargetMode="External"/><Relationship Id="rId11" Type="http://schemas.openxmlformats.org/officeDocument/2006/relationships/hyperlink" Target="http://uk.wikipedia.org/wiki/%D0%9D%D0%B0%D1%86%D1%96%D0%BE%D0%BD%D0%B0%D0%BB%D1%8C%D0%BD%D0%B8%D0%B9_%D0%B1%D0%B0%D0%BD%D0%BA_%D0%A3%D0%BA%D1%80%D0%B0%D1%97%D0%BD%D0%B8" TargetMode="External"/><Relationship Id="rId5" Type="http://schemas.openxmlformats.org/officeDocument/2006/relationships/hyperlink" Target="http://uk.wikipedia.org/wiki/%D0%A5%D0%B0%D1%80%D0%BA%D1%96%D0%B2" TargetMode="External"/><Relationship Id="rId15" Type="http://schemas.openxmlformats.org/officeDocument/2006/relationships/image" Target="../media/image17.jpeg"/><Relationship Id="rId10" Type="http://schemas.openxmlformats.org/officeDocument/2006/relationships/hyperlink" Target="http://uk.wikipedia.org/wiki/%D0%86%D0%BD%D1%81%D1%82%D0%B8%D1%82%D1%83%D1%82_%D1%84%D1%96%D0%BB%D0%BE%D1%81%D0%BE%D1%84%D1%96%D1%97_%D1%96%D0%BC%D0%B5%D0%BD%D1%96_%D0%93%D1%80%D0%B8%D0%B3%D0%BE%D1%80%D1%96%D1%8F_%D0%A1%D0%BA%D0%BE%D0%B2%D0%BE%D1%80%D0%BE%D0%B4%D0%B8_%D0%9D%D0%90%D0%9D_%D0%A3%D0%BA%D1%80%D0%B0%D1%97%D0%BD%D0%B8" TargetMode="External"/><Relationship Id="rId4" Type="http://schemas.openxmlformats.org/officeDocument/2006/relationships/hyperlink" Target="http://uk.wikipedia.org/wiki/%D0%92%D1%83%D0%BB%D0%B8%D1%86%D1%8F_%D0%93%D1%80%D0%B8%D0%B3%D0%BE%D1%80%D1%96%D1%8F_%D0%A1%D0%BA%D0%BE%D0%B2%D0%BE%D1%80%D0%BE%D0%B4%D0%B8_(%D0%9A%D0%B8%D1%97%D0%B2)" TargetMode="External"/><Relationship Id="rId9" Type="http://schemas.openxmlformats.org/officeDocument/2006/relationships/hyperlink" Target="http://uk.wikipedia.org/wiki/%D0%9F%D0%B5%D1%80%D0%B5%D1%8F%D1%81%D0%BB%D0%B0%D0%B2-%D0%A5%D0%BC%D0%B5%D0%BB%D1%8C%D0%BD%D0%B8%D1%86%D1%8C%D0%BA%D0%B8%D0%B9_%D0%B4%D0%B5%D1%80%D0%B6%D0%B0%D0%B2%D0%BD%D0%B8%D0%B9_%D0%BF%D0%B5%D0%B4%D0%B0%D0%B3%D0%BE%D0%B3%D1%96%D1%87%D0%BD%D0%B8%D0%B9_%D1%83%D0%BD%D1%96%D0%B2%D0%B5%D1%80%D1%81%D0%B8%D1%82%D0%B5%D1%82_%D1%96%D0%BC%D0%B5%D0%BD%D1%96_%D0%93%D1%80%D0%B8%D0%B3%D0%BE%D1%80%D1%96%D1%8F_%D0%A1%D0%BA%D0%BE%D0%B2%D0%BE%D1%80%D0%BE%D0%B4%D0%B8" TargetMode="External"/><Relationship Id="rId14" Type="http://schemas.openxmlformats.org/officeDocument/2006/relationships/hyperlink" Target="http://uk.wikipedia.org/wiki/2431_%D0%A1%D0%BA%D0%BE%D0%B2%D0%BE%D1%80%D0%BE%D0%B4%D0%B0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B%D1%83%D0%B1%D0%B5%D0%BD%D1%81%D1%8C%D0%BA%D0%B8%D0%B9_%D0%BF%D0%BE%D0%BB%D0%BA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uk.wikipedia.org/wiki/%D0%A7%D0%BE%D1%80%D0%BD%D1%83%D1%85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753" TargetMode="External"/><Relationship Id="rId5" Type="http://schemas.openxmlformats.org/officeDocument/2006/relationships/hyperlink" Target="http://uk.wikipedia.org/wiki/%D0%9A%D0%BE%D0%B7%D0%B0%D0%BA%D0%B8" TargetMode="External"/><Relationship Id="rId4" Type="http://schemas.openxmlformats.org/officeDocument/2006/relationships/hyperlink" Target="http://uk.wikipedia.org/wiki/%D0%9F%D0%BE%D0%BB%D1%82%D0%B0%D0%B2%D1%89%D0%B8%D0%BD%D0%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3%D1%80%D0%B5%D1%86%D1%8C%D0%BA%D0%B0_%D0%BC%D0%BE%D0%B2%D0%B0" TargetMode="External"/><Relationship Id="rId2" Type="http://schemas.openxmlformats.org/officeDocument/2006/relationships/hyperlink" Target="http://uk.wikipedia.org/wiki/%D0%9B%D0%B0%D1%82%D0%B8%D0%BD%D1%81%D1%8C%D0%BA%D0%B0_%D0%BC%D0%BE%D0%B2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1%D1%96%D0%B1%D0%BB%D1%96%D1%8F" TargetMode="External"/><Relationship Id="rId4" Type="http://schemas.openxmlformats.org/officeDocument/2006/relationships/hyperlink" Target="http://uk.wikipedia.org/wiki/%D0%A6%D0%B5%D1%80%D0%BA%D0%BE%D0%B2%D0%BD%D0%BE%D1%81%D0%BB%D0%BE%D0%B2'%D1%8F%D0%BD%D1%81%D1%8C%D0%BA%D0%B0_%D0%BC%D0%BE%D0%B2%D0%B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0%BE%D1%82%D1%8C%D0%BE%D0%BC%D0%BA%D1%96%D0%BD" TargetMode="External"/><Relationship Id="rId2" Type="http://schemas.openxmlformats.org/officeDocument/2006/relationships/hyperlink" Target="http://uk.wikipedia.org/wiki/%D0%9A%D0%B0%D1%82%D0%B5%D1%80%D0%B8%D0%BD%D0%B0_I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uk.wikipedia.org/wiki/%D0%9F%D0%B5%D1%82%D0%B5%D1%80%D0%B1%D1%83%D1%80%D0%B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covoroda.info/zbirka_Sad_bozhestvennyh_pisen.ph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k.wikipedia.org/wiki/%D0%93%D0%B0%D0%BB%D0%B5%D0%BD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A1%D0%BA%D0%BE%D0%B2%D0%BE%D1%80%D0%BE%D0%B4%D0%B8%D0%BD%D1%81%D1%82%D0%B2%D0%BE&amp;action=edit&amp;redlink=1" TargetMode="External"/><Relationship Id="rId2" Type="http://schemas.openxmlformats.org/officeDocument/2006/relationships/hyperlink" Target="http://uk.wikipedia.org/wiki/%D0%95%D1%82%D0%B8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E%D1%82%D0%BB%D1%8F%D1%80%D0%B5%D0%B2%D1%81%D1%8C%D0%BA%D0%B8%D0%B9_%D0%86%D0%B2%D0%B0%D0%BD_%D0%9F%D0%B5%D1%82%D1%80%D0%BE%D0%B2%D0%B8%D1%87" TargetMode="External"/><Relationship Id="rId5" Type="http://schemas.openxmlformats.org/officeDocument/2006/relationships/hyperlink" Target="http://uk.wikipedia.org/wiki/%D0%A1%D0%BB%D0%BE%D0%B1%D1%96%D0%B4%D1%81%D1%8C%D0%BA%D0%B0_%D0%A3%D0%BA%D1%80%D0%B0%D1%97%D0%BD%D0%B0" TargetMode="External"/><Relationship Id="rId4" Type="http://schemas.openxmlformats.org/officeDocument/2006/relationships/hyperlink" Target="http://uk.wikipedia.org/wiki/%D0%A5%D0%B0%D1%80%D0%BA%D1%96%D0%B2%D1%81%D1%8C%D0%BA%D0%B8%D0%B9_%D0%BD%D0%B0%D1%86%D1%96%D0%BE%D0%BD%D0%B0%D0%BB%D1%8C%D0%BD%D0%B8%D0%B9_%D1%83%D0%BD%D1%96%D0%B2%D0%B5%D1%80%D1%81%D0%B8%D1%82%D0%B5%D1%82_%D1%96%D0%BC%D0%B5%D0%BD%D1%96_%D0%92%D0%B0%D1%81%D0%B8%D0%BB%D1%8F_%D0%9A%D0%B0%D1%80%D0%B0%D0%B7%D1%96%D0%BD%D0%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05" y="1628800"/>
            <a:ext cx="8892480" cy="1584176"/>
          </a:xfrm>
        </p:spPr>
        <p:txBody>
          <a:bodyPr>
            <a:normAutofit fontScale="90000"/>
          </a:bodyPr>
          <a:lstStyle/>
          <a:p>
            <a:r>
              <a:rPr lang="uk-UA" sz="4600" i="1" dirty="0" smtClean="0"/>
              <a:t>  </a:t>
            </a:r>
            <a:r>
              <a:rPr lang="uk-UA" sz="5300" i="1" dirty="0" smtClean="0"/>
              <a:t>Григорій Савич Сковорода</a:t>
            </a:r>
            <a:br>
              <a:rPr lang="uk-UA" sz="5300" i="1" dirty="0" smtClean="0"/>
            </a:br>
            <a:r>
              <a:rPr lang="uk-UA" sz="5300" i="1" dirty="0"/>
              <a:t> </a:t>
            </a:r>
            <a:r>
              <a:rPr lang="uk-UA" sz="5300" i="1" dirty="0" smtClean="0"/>
              <a:t>                 </a:t>
            </a:r>
            <a:r>
              <a:rPr lang="uk-UA" sz="4400" i="1" dirty="0" smtClean="0"/>
              <a:t>(1722-1794)</a:t>
            </a:r>
            <a:endParaRPr lang="uk-UA" sz="4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465313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Світ ловив мене, та не спіймав...</a:t>
            </a:r>
            <a:endParaRPr lang="uk-UA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7714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rId3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704856" cy="739552"/>
          </a:xfrm>
        </p:spPr>
        <p:txBody>
          <a:bodyPr>
            <a:normAutofit/>
          </a:bodyPr>
          <a:lstStyle/>
          <a:p>
            <a:r>
              <a:rPr lang="uk-UA" dirty="0" smtClean="0"/>
              <a:t>            Сковорода в музиці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196752"/>
            <a:ext cx="4555232" cy="5544616"/>
          </a:xfrm>
        </p:spPr>
        <p:txBody>
          <a:bodyPr>
            <a:noAutofit/>
          </a:bodyPr>
          <a:lstStyle/>
          <a:p>
            <a:pPr algn="ctr"/>
            <a:endParaRPr lang="ru-RU" sz="1800" i="1" dirty="0" smtClean="0">
              <a:latin typeface="Georgia" pitchFamily="18" charset="0"/>
            </a:endParaRPr>
          </a:p>
          <a:p>
            <a:pPr algn="ctr"/>
            <a:r>
              <a:rPr lang="ru-RU" sz="1800" i="1" dirty="0" err="1" smtClean="0">
                <a:latin typeface="Georgia" pitchFamily="18" charset="0"/>
              </a:rPr>
              <a:t>Багато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віршів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Григорія</a:t>
            </a:r>
            <a:r>
              <a:rPr lang="ru-RU" sz="1800" i="1" dirty="0" smtClean="0">
                <a:latin typeface="Georgia" pitchFamily="18" charset="0"/>
              </a:rPr>
              <a:t> Сковороди </a:t>
            </a:r>
            <a:r>
              <a:rPr lang="ru-RU" sz="1800" i="1" dirty="0" err="1" smtClean="0">
                <a:latin typeface="Georgia" pitchFamily="18" charset="0"/>
              </a:rPr>
              <a:t>покладені</a:t>
            </a:r>
            <a:r>
              <a:rPr lang="ru-RU" sz="1800" i="1" dirty="0" smtClean="0">
                <a:latin typeface="Georgia" pitchFamily="18" charset="0"/>
              </a:rPr>
              <a:t> на </a:t>
            </a:r>
            <a:r>
              <a:rPr lang="ru-RU" sz="1800" i="1" dirty="0" err="1" smtClean="0">
                <a:latin typeface="Georgia" pitchFamily="18" charset="0"/>
              </a:rPr>
              <a:t>музику</a:t>
            </a:r>
            <a:r>
              <a:rPr lang="ru-RU" sz="1800" i="1" dirty="0" smtClean="0">
                <a:latin typeface="Georgia" pitchFamily="18" charset="0"/>
              </a:rPr>
              <a:t>. </a:t>
            </a:r>
            <a:r>
              <a:rPr lang="ru-RU" sz="1800" i="1" dirty="0" err="1" smtClean="0">
                <a:latin typeface="Georgia" pitchFamily="18" charset="0"/>
              </a:rPr>
              <a:t>Український</a:t>
            </a:r>
            <a:r>
              <a:rPr lang="ru-RU" sz="1800" i="1" dirty="0" smtClean="0">
                <a:latin typeface="Georgia" pitchFamily="18" charset="0"/>
              </a:rPr>
              <a:t> композитор </a:t>
            </a:r>
            <a:r>
              <a:rPr lang="ru-RU" sz="1800" i="1" u="sng" dirty="0" err="1" smtClean="0">
                <a:latin typeface="Georgia" pitchFamily="18" charset="0"/>
                <a:hlinkClick r:id="rId2" tooltip="Леонід Грабовський"/>
              </a:rPr>
              <a:t>Леонід</a:t>
            </a:r>
            <a:r>
              <a:rPr lang="ru-RU" sz="1800" i="1" u="sng" dirty="0" smtClean="0">
                <a:latin typeface="Georgia" pitchFamily="18" charset="0"/>
                <a:hlinkClick r:id="rId2" tooltip="Леонід Грабовський"/>
              </a:rPr>
              <a:t> </a:t>
            </a:r>
            <a:r>
              <a:rPr lang="ru-RU" sz="1800" i="1" u="sng" dirty="0" err="1" smtClean="0">
                <a:latin typeface="Georgia" pitchFamily="18" charset="0"/>
                <a:hlinkClick r:id="rId2" tooltip="Леонід Грабовський"/>
              </a:rPr>
              <a:t>Грабовський</a:t>
            </a:r>
            <a:r>
              <a:rPr lang="ru-RU" sz="1800" i="1" dirty="0" smtClean="0">
                <a:latin typeface="Georgia" pitchFamily="18" charset="0"/>
              </a:rPr>
              <a:t> створив цикл «</a:t>
            </a:r>
            <a:r>
              <a:rPr lang="ru-RU" sz="1800" i="1" dirty="0" err="1" smtClean="0">
                <a:latin typeface="Georgia" pitchFamily="18" charset="0"/>
              </a:rPr>
              <a:t>Temnere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Mortem</a:t>
            </a:r>
            <a:r>
              <a:rPr lang="ru-RU" sz="1800" i="1" dirty="0" smtClean="0">
                <a:latin typeface="Georgia" pitchFamily="18" charset="0"/>
              </a:rPr>
              <a:t>» (</a:t>
            </a:r>
            <a:r>
              <a:rPr lang="ru-RU" sz="1800" i="1" u="sng" dirty="0" smtClean="0">
                <a:latin typeface="Georgia" pitchFamily="18" charset="0"/>
                <a:hlinkClick r:id="rId3" tooltip="1991"/>
              </a:rPr>
              <a:t>1991</a:t>
            </a:r>
            <a:r>
              <a:rPr lang="ru-RU" sz="1800" i="1" dirty="0" smtClean="0">
                <a:latin typeface="Georgia" pitchFamily="18" charset="0"/>
              </a:rPr>
              <a:t>).</a:t>
            </a:r>
            <a:endParaRPr lang="uk-UA" sz="1800" i="1" dirty="0" smtClean="0">
              <a:latin typeface="Georgia" pitchFamily="18" charset="0"/>
            </a:endParaRPr>
          </a:p>
          <a:p>
            <a:pPr algn="ctr"/>
            <a:r>
              <a:rPr lang="ru-RU" sz="1800" i="1" dirty="0" err="1" smtClean="0">
                <a:latin typeface="Georgia" pitchFamily="18" charset="0"/>
              </a:rPr>
              <a:t>Крім</a:t>
            </a:r>
            <a:r>
              <a:rPr lang="ru-RU" sz="1800" i="1" dirty="0" smtClean="0">
                <a:latin typeface="Georgia" pitchFamily="18" charset="0"/>
              </a:rPr>
              <a:t> того, </a:t>
            </a:r>
            <a:r>
              <a:rPr lang="ru-RU" sz="1800" i="1" dirty="0" err="1" smtClean="0">
                <a:latin typeface="Georgia" pitchFamily="18" charset="0"/>
              </a:rPr>
              <a:t>існують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відомості</a:t>
            </a:r>
            <a:r>
              <a:rPr lang="ru-RU" sz="1800" i="1" dirty="0" smtClean="0">
                <a:latin typeface="Georgia" pitchFamily="18" charset="0"/>
              </a:rPr>
              <a:t> про </a:t>
            </a:r>
            <a:r>
              <a:rPr lang="ru-RU" sz="1800" i="1" dirty="0" err="1" smtClean="0">
                <a:latin typeface="Georgia" pitchFamily="18" charset="0"/>
              </a:rPr>
              <a:t>композиторську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діяльність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Григорія</a:t>
            </a:r>
            <a:r>
              <a:rPr lang="ru-RU" sz="1800" i="1" dirty="0" smtClean="0">
                <a:latin typeface="Georgia" pitchFamily="18" charset="0"/>
              </a:rPr>
              <a:t> Сковороди. </a:t>
            </a:r>
            <a:r>
              <a:rPr lang="ru-RU" sz="1800" i="1" dirty="0" err="1" smtClean="0">
                <a:latin typeface="Georgia" pitchFamily="18" charset="0"/>
              </a:rPr>
              <a:t>Зокрема</a:t>
            </a:r>
            <a:r>
              <a:rPr lang="ru-RU" sz="1800" i="1" dirty="0" smtClean="0">
                <a:latin typeface="Georgia" pitchFamily="18" charset="0"/>
              </a:rPr>
              <a:t>, </a:t>
            </a:r>
            <a:r>
              <a:rPr lang="ru-RU" sz="1800" i="1" dirty="0" err="1" smtClean="0">
                <a:latin typeface="Georgia" pitchFamily="18" charset="0"/>
              </a:rPr>
              <a:t>йому</a:t>
            </a:r>
            <a:r>
              <a:rPr lang="ru-RU" sz="1800" i="1" dirty="0" smtClean="0">
                <a:latin typeface="Georgia" pitchFamily="18" charset="0"/>
              </a:rPr>
              <a:t> належать </a:t>
            </a:r>
            <a:r>
              <a:rPr lang="ru-RU" sz="1800" i="1" dirty="0" err="1" smtClean="0">
                <a:latin typeface="Georgia" pitchFamily="18" charset="0"/>
              </a:rPr>
              <a:t>пісні</a:t>
            </a:r>
            <a:r>
              <a:rPr lang="ru-RU" sz="1800" i="1" dirty="0" smtClean="0">
                <a:latin typeface="Georgia" pitchFamily="18" charset="0"/>
              </a:rPr>
              <a:t> «Ой </a:t>
            </a:r>
            <a:r>
              <a:rPr lang="ru-RU" sz="1800" i="1" dirty="0" err="1" smtClean="0">
                <a:latin typeface="Georgia" pitchFamily="18" charset="0"/>
              </a:rPr>
              <a:t>ти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птичко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жолтобока</a:t>
            </a:r>
            <a:r>
              <a:rPr lang="ru-RU" sz="1800" i="1" dirty="0" smtClean="0">
                <a:latin typeface="Georgia" pitchFamily="18" charset="0"/>
              </a:rPr>
              <a:t>», «</a:t>
            </a:r>
            <a:r>
              <a:rPr lang="ru-RU" sz="1800" i="1" dirty="0" err="1" smtClean="0">
                <a:latin typeface="Georgia" pitchFamily="18" charset="0"/>
              </a:rPr>
              <a:t>Стоїть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явір</a:t>
            </a:r>
            <a:r>
              <a:rPr lang="ru-RU" sz="1800" i="1" dirty="0" smtClean="0">
                <a:latin typeface="Georgia" pitchFamily="18" charset="0"/>
              </a:rPr>
              <a:t> над водою». </a:t>
            </a:r>
            <a:r>
              <a:rPr lang="ru-RU" sz="1800" i="1" dirty="0" err="1" smtClean="0">
                <a:latin typeface="Georgia" pitchFamily="18" charset="0"/>
              </a:rPr>
              <a:t>Поодинокі</a:t>
            </a:r>
            <a:r>
              <a:rPr lang="ru-RU" sz="1800" i="1" dirty="0" smtClean="0">
                <a:latin typeface="Georgia" pitchFamily="18" charset="0"/>
              </a:rPr>
              <a:t> записи </a:t>
            </a:r>
            <a:r>
              <a:rPr lang="ru-RU" sz="1800" i="1" dirty="0" err="1" smtClean="0">
                <a:latin typeface="Georgia" pitchFamily="18" charset="0"/>
              </a:rPr>
              <a:t>музики</a:t>
            </a:r>
            <a:r>
              <a:rPr lang="ru-RU" sz="1800" i="1" dirty="0" smtClean="0">
                <a:latin typeface="Georgia" pitchFamily="18" charset="0"/>
              </a:rPr>
              <a:t> Сковороди </a:t>
            </a:r>
            <a:r>
              <a:rPr lang="ru-RU" sz="1800" i="1" dirty="0" err="1" smtClean="0">
                <a:latin typeface="Georgia" pitchFamily="18" charset="0"/>
              </a:rPr>
              <a:t>збереглися</a:t>
            </a:r>
            <a:r>
              <a:rPr lang="ru-RU" sz="1800" i="1" dirty="0" smtClean="0">
                <a:latin typeface="Georgia" pitchFamily="18" charset="0"/>
              </a:rPr>
              <a:t> у </a:t>
            </a:r>
            <a:r>
              <a:rPr lang="ru-RU" sz="1800" i="1" dirty="0" err="1" smtClean="0">
                <a:latin typeface="Georgia" pitchFamily="18" charset="0"/>
              </a:rPr>
              <a:t>рукописних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збірках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кінця</a:t>
            </a:r>
            <a:r>
              <a:rPr lang="ru-RU" sz="1800" i="1" dirty="0" smtClean="0">
                <a:latin typeface="Georgia" pitchFamily="18" charset="0"/>
              </a:rPr>
              <a:t> XVIII — початку XIX </a:t>
            </a:r>
            <a:r>
              <a:rPr lang="ru-RU" sz="1800" i="1" dirty="0" err="1" smtClean="0">
                <a:latin typeface="Georgia" pitchFamily="18" charset="0"/>
              </a:rPr>
              <a:t>століття</a:t>
            </a:r>
            <a:r>
              <a:rPr lang="ru-RU" sz="1800" i="1" dirty="0" smtClean="0">
                <a:latin typeface="Georgia" pitchFamily="18" charset="0"/>
              </a:rPr>
              <a:t>. </a:t>
            </a:r>
            <a:r>
              <a:rPr lang="ru-RU" sz="1800" i="1" dirty="0" err="1" smtClean="0">
                <a:latin typeface="Georgia" pitchFamily="18" charset="0"/>
              </a:rPr>
              <a:t>Цю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музику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виконував</a:t>
            </a:r>
            <a:r>
              <a:rPr lang="ru-RU" sz="1800" i="1" dirty="0" smtClean="0">
                <a:latin typeface="Georgia" pitchFamily="18" charset="0"/>
              </a:rPr>
              <a:t> ансамбль </a:t>
            </a:r>
            <a:r>
              <a:rPr lang="ru-RU" sz="1800" i="1" u="sng" dirty="0" smtClean="0">
                <a:latin typeface="Georgia" pitchFamily="18" charset="0"/>
                <a:hlinkClick r:id="rId4" tooltip="Крутиков Святослав Леонтійович"/>
              </a:rPr>
              <a:t>Святослава Крутикова</a:t>
            </a:r>
            <a:r>
              <a:rPr lang="ru-RU" sz="1800" i="1" dirty="0" smtClean="0">
                <a:latin typeface="Georgia" pitchFamily="18" charset="0"/>
              </a:rPr>
              <a:t> «</a:t>
            </a:r>
            <a:r>
              <a:rPr lang="ru-RU" sz="1800" i="1" dirty="0" err="1" smtClean="0">
                <a:latin typeface="Georgia" pitchFamily="18" charset="0"/>
              </a:rPr>
              <a:t>Camerata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Taurica</a:t>
            </a:r>
            <a:r>
              <a:rPr lang="ru-RU" sz="1800" i="1" dirty="0" smtClean="0">
                <a:latin typeface="Georgia" pitchFamily="18" charset="0"/>
              </a:rPr>
              <a:t>», </a:t>
            </a:r>
            <a:r>
              <a:rPr lang="ru-RU" sz="1800" i="1" dirty="0" err="1" smtClean="0">
                <a:latin typeface="Georgia" pitchFamily="18" charset="0"/>
              </a:rPr>
              <a:t>згодом</a:t>
            </a:r>
            <a:r>
              <a:rPr lang="ru-RU" sz="1800" i="1" dirty="0" smtClean="0">
                <a:latin typeface="Georgia" pitchFamily="18" charset="0"/>
              </a:rPr>
              <a:t> — Ансамбль </a:t>
            </a:r>
            <a:r>
              <a:rPr lang="ru-RU" sz="1800" i="1" dirty="0" err="1" smtClean="0">
                <a:latin typeface="Georgia" pitchFamily="18" charset="0"/>
              </a:rPr>
              <a:t>давньої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музики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Костянтина</a:t>
            </a:r>
            <a:r>
              <a:rPr lang="ru-RU" sz="1800" i="1" dirty="0" smtClean="0">
                <a:latin typeface="Georgia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</a:rPr>
              <a:t>Чечені</a:t>
            </a:r>
            <a:r>
              <a:rPr lang="ru-RU" sz="1800" i="1" dirty="0" smtClean="0">
                <a:latin typeface="Georgia" pitchFamily="18" charset="0"/>
              </a:rPr>
              <a:t>.</a:t>
            </a:r>
            <a:endParaRPr lang="uk-UA" sz="1800" i="1" dirty="0" smtClean="0">
              <a:latin typeface="Georgia" pitchFamily="18" charset="0"/>
            </a:endParaRPr>
          </a:p>
          <a:p>
            <a:endParaRPr lang="uk-UA" sz="1600" dirty="0"/>
          </a:p>
        </p:txBody>
      </p:sp>
      <p:pic>
        <p:nvPicPr>
          <p:cNvPr id="5" name="Содержимое 4" descr="grigoriy-skovoroda_tkachenko_katerina_1299322377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5245100" y="1600200"/>
            <a:ext cx="3149600" cy="4724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680" y="188640"/>
            <a:ext cx="8686800" cy="838200"/>
          </a:xfrm>
        </p:spPr>
        <p:txBody>
          <a:bodyPr>
            <a:normAutofit/>
          </a:bodyPr>
          <a:lstStyle/>
          <a:p>
            <a:r>
              <a:rPr lang="uk-UA" dirty="0" smtClean="0"/>
              <a:t>             Сковорода в мистецтві</a:t>
            </a:r>
            <a:endParaRPr lang="uk-UA" dirty="0"/>
          </a:p>
        </p:txBody>
      </p:sp>
      <p:pic>
        <p:nvPicPr>
          <p:cNvPr id="4" name="Содержимое 3" descr="image_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3024336" cy="3724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kovoroda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9080" y="1196752"/>
            <a:ext cx="4062214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1520" y="5157192"/>
            <a:ext cx="36724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1600" i="1" dirty="0" err="1" smtClean="0">
                <a:latin typeface="Georgia" pitchFamily="18" charset="0"/>
              </a:rPr>
              <a:t>Мязін</a:t>
            </a:r>
            <a:r>
              <a:rPr lang="ru-RU" sz="1600" i="1" dirty="0" smtClean="0">
                <a:latin typeface="Georgia" pitchFamily="18" charset="0"/>
              </a:rPr>
              <a:t> Василь (1936 - 2008) </a:t>
            </a:r>
            <a:r>
              <a:rPr lang="ru-RU" sz="1600" i="1" dirty="0" err="1" smtClean="0">
                <a:latin typeface="Georgia" pitchFamily="18" charset="0"/>
              </a:rPr>
              <a:t>Григорій</a:t>
            </a:r>
            <a:r>
              <a:rPr lang="ru-RU" sz="1600" i="1" dirty="0" smtClean="0">
                <a:latin typeface="Georgia" pitchFamily="18" charset="0"/>
              </a:rPr>
              <a:t> Сковорода.</a:t>
            </a:r>
            <a:br>
              <a:rPr lang="ru-RU" sz="1600" i="1" dirty="0" smtClean="0">
                <a:latin typeface="Georgia" pitchFamily="18" charset="0"/>
              </a:rPr>
            </a:br>
            <a:r>
              <a:rPr lang="ru-RU" sz="1600" i="1" dirty="0" smtClean="0">
                <a:latin typeface="Georgia" pitchFamily="18" charset="0"/>
              </a:rPr>
              <a:t> 1984 р. картон, </a:t>
            </a:r>
            <a:r>
              <a:rPr lang="ru-RU" sz="1600" i="1" dirty="0" err="1" smtClean="0">
                <a:latin typeface="Georgia" pitchFamily="18" charset="0"/>
              </a:rPr>
              <a:t>олія</a:t>
            </a:r>
            <a:r>
              <a:rPr lang="ru-RU" sz="1600" i="1" dirty="0" smtClean="0">
                <a:latin typeface="Georgia" pitchFamily="18" charset="0"/>
              </a:rPr>
              <a:t>. 124 </a:t>
            </a:r>
            <a:r>
              <a:rPr lang="ru-RU" sz="1600" i="1" dirty="0" err="1" smtClean="0">
                <a:latin typeface="Georgia" pitchFamily="18" charset="0"/>
              </a:rPr>
              <a:t>х</a:t>
            </a:r>
            <a:r>
              <a:rPr lang="ru-RU" sz="1600" i="1" dirty="0" smtClean="0">
                <a:latin typeface="Georgia" pitchFamily="18" charset="0"/>
              </a:rPr>
              <a:t> 100 см.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551723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atin typeface="Georgia" pitchFamily="18" charset="0"/>
              </a:rPr>
              <a:t>Андрій  Гончар. </a:t>
            </a:r>
          </a:p>
          <a:p>
            <a:r>
              <a:rPr lang="uk-UA" i="1" dirty="0" smtClean="0">
                <a:latin typeface="Georgia" pitchFamily="18" charset="0"/>
              </a:rPr>
              <a:t>                         Григорій Сковорода.</a:t>
            </a:r>
            <a:endParaRPr lang="uk-UA" i="1" dirty="0"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725" y="188640"/>
            <a:ext cx="8686800" cy="841248"/>
          </a:xfrm>
        </p:spPr>
        <p:txBody>
          <a:bodyPr>
            <a:normAutofit/>
          </a:bodyPr>
          <a:lstStyle/>
          <a:p>
            <a:r>
              <a:rPr lang="uk-UA" dirty="0" smtClean="0"/>
              <a:t>               Смерть Г. </a:t>
            </a:r>
            <a:r>
              <a:rPr lang="uk-UA" dirty="0" err="1" smtClean="0"/>
              <a:t>Совороди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68760"/>
            <a:ext cx="4555232" cy="5256584"/>
          </a:xfrm>
        </p:spPr>
        <p:txBody>
          <a:bodyPr>
            <a:noAutofit/>
          </a:bodyPr>
          <a:lstStyle/>
          <a:p>
            <a:pPr algn="ctr"/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Тридцять років мандрував   Сковорода  шляхами України, з торбою за </a:t>
            </a:r>
            <a:r>
              <a:rPr lang="uk-UA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плечами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й незмінною флейтою-сопілкою за поясом,   навчав людей грамоті, співав їм свої пісні й передавав живе вчення про душу. Жодна книжка його   не була видана при його житті, але це не заважало глибокій повазі до Сковороди всіх тих, хто його   знав, особливо  - його друзів, учнів і тих, хто коли-небудь після нього навчався в Київській духовній академії. Останні ж свої дні Григорій Савич, так само як  дні отроцтва й юності, провів на Харківській землі.</a:t>
            </a:r>
          </a:p>
          <a:p>
            <a:pPr algn="ctr"/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 було 9-ого листопада 1794 року. На хресті над його могилою, на прохання самого Сковороди, написано: 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«Світ ловив мене, та не впіймав…»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uk-UA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118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268760"/>
            <a:ext cx="3976477" cy="53019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05264"/>
            <a:ext cx="8458200" cy="822920"/>
          </a:xfrm>
        </p:spPr>
        <p:txBody>
          <a:bodyPr>
            <a:normAutofit/>
          </a:bodyPr>
          <a:lstStyle/>
          <a:p>
            <a:pPr algn="ctr"/>
            <a:r>
              <a:rPr lang="ru-RU" sz="2700" i="1" dirty="0" err="1" smtClean="0"/>
              <a:t>Вшанування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пам'яті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5" name="Содержимое 4" descr="ппппппппп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2721570" cy="136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2636912"/>
            <a:ext cx="39959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Пам'ятна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монета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номіналом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1 000 000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карбованців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 tooltip="Реверс"/>
              </a:rPr>
              <a:t>Реверс</a:t>
            </a: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ее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88640"/>
            <a:ext cx="4231180" cy="203701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83968" y="22768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err="1" smtClean="0"/>
              <a:t>Світ</a:t>
            </a:r>
            <a:r>
              <a:rPr lang="ru-RU" sz="1600" dirty="0" smtClean="0"/>
              <a:t> «</a:t>
            </a:r>
            <a:r>
              <a:rPr lang="ru-RU" sz="1600" dirty="0" err="1" smtClean="0"/>
              <a:t>упіймав</a:t>
            </a:r>
            <a:r>
              <a:rPr lang="ru-RU" sz="1600" dirty="0" smtClean="0"/>
              <a:t>» </a:t>
            </a:r>
            <a:r>
              <a:rPr lang="ru-RU" sz="1600" dirty="0" err="1" smtClean="0"/>
              <a:t>Григорія</a:t>
            </a:r>
            <a:r>
              <a:rPr lang="ru-RU" sz="1600" dirty="0" smtClean="0"/>
              <a:t> Сковороду посмертно: </a:t>
            </a:r>
            <a:r>
              <a:rPr lang="ru-RU" sz="1600" dirty="0" err="1" smtClean="0"/>
              <a:t>зображення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філософа</a:t>
            </a:r>
            <a:r>
              <a:rPr lang="ru-RU" sz="1600" dirty="0" smtClean="0"/>
              <a:t> на </a:t>
            </a:r>
            <a:r>
              <a:rPr lang="ru-RU" sz="1600" dirty="0" err="1" smtClean="0"/>
              <a:t>банкноті</a:t>
            </a:r>
            <a:r>
              <a:rPr lang="ru-RU" sz="1600" dirty="0" smtClean="0"/>
              <a:t> </a:t>
            </a:r>
            <a:r>
              <a:rPr lang="ru-RU" sz="1600" dirty="0" err="1" smtClean="0"/>
              <a:t>номіналом</a:t>
            </a:r>
            <a:r>
              <a:rPr lang="ru-RU" sz="1600" dirty="0" smtClean="0"/>
              <a:t> 500 </a:t>
            </a:r>
            <a:r>
              <a:rPr lang="ru-RU" sz="1600" u="sng" dirty="0" err="1" smtClean="0">
                <a:hlinkClick r:id="rId5" tooltip="Гривня"/>
              </a:rPr>
              <a:t>гривень</a:t>
            </a:r>
            <a:endParaRPr lang="uk-UA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356992"/>
            <a:ext cx="3888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u="sng" dirty="0" smtClean="0">
                <a:hlinkClick r:id="rId6" tooltip="1919"/>
              </a:rPr>
              <a:t>1919</a:t>
            </a:r>
            <a:r>
              <a:rPr lang="ru-RU" dirty="0" smtClean="0"/>
              <a:t> р. —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відзначено</a:t>
            </a:r>
            <a:r>
              <a:rPr lang="ru-RU" dirty="0" smtClean="0"/>
              <a:t> 125-річчя </a:t>
            </a:r>
            <a:r>
              <a:rPr lang="ru-RU" dirty="0" err="1" smtClean="0"/>
              <a:t>з</a:t>
            </a:r>
            <a:r>
              <a:rPr lang="ru-RU" dirty="0" smtClean="0"/>
              <a:t> дня </a:t>
            </a:r>
            <a:r>
              <a:rPr lang="ru-RU" dirty="0" err="1" smtClean="0"/>
              <a:t>смерті</a:t>
            </a:r>
            <a:r>
              <a:rPr lang="ru-RU" dirty="0" smtClean="0"/>
              <a:t> Сковороди.</a:t>
            </a:r>
            <a:endParaRPr lang="uk-UA" dirty="0" smtClean="0"/>
          </a:p>
          <a:p>
            <a:pPr lvl="0"/>
            <a:r>
              <a:rPr lang="ru-RU" u="sng" dirty="0" smtClean="0">
                <a:hlinkClick r:id="rId7" tooltip="1922"/>
              </a:rPr>
              <a:t>1922</a:t>
            </a:r>
            <a:r>
              <a:rPr lang="ru-RU" dirty="0" smtClean="0"/>
              <a:t> р. — 200-річчя </a:t>
            </a:r>
            <a:r>
              <a:rPr lang="ru-RU" dirty="0" err="1" smtClean="0"/>
              <a:t>з</a:t>
            </a:r>
            <a:r>
              <a:rPr lang="ru-RU" dirty="0" smtClean="0"/>
              <a:t> дня </a:t>
            </a:r>
            <a:r>
              <a:rPr lang="ru-RU" dirty="0" err="1" smtClean="0"/>
              <a:t>народження</a:t>
            </a:r>
            <a:r>
              <a:rPr lang="ru-RU" dirty="0" smtClean="0"/>
              <a:t>.</a:t>
            </a:r>
            <a:endParaRPr lang="uk-UA" dirty="0" smtClean="0"/>
          </a:p>
          <a:p>
            <a:pPr lvl="0"/>
            <a:r>
              <a:rPr lang="ru-RU" u="sng" dirty="0" smtClean="0">
                <a:hlinkClick r:id="rId8" tooltip="1939"/>
              </a:rPr>
              <a:t>1939</a:t>
            </a:r>
            <a:r>
              <a:rPr lang="ru-RU" dirty="0" smtClean="0"/>
              <a:t> р. −145-річчя </a:t>
            </a:r>
            <a:r>
              <a:rPr lang="ru-RU" dirty="0" err="1" smtClean="0"/>
              <a:t>з</a:t>
            </a:r>
            <a:r>
              <a:rPr lang="ru-RU" dirty="0" smtClean="0"/>
              <a:t> дня </a:t>
            </a:r>
            <a:r>
              <a:rPr lang="ru-RU" dirty="0" err="1" smtClean="0"/>
              <a:t>смерті</a:t>
            </a:r>
            <a:r>
              <a:rPr lang="ru-RU" dirty="0" smtClean="0"/>
              <a:t>.</a:t>
            </a:r>
            <a:endParaRPr lang="uk-UA" dirty="0" smtClean="0"/>
          </a:p>
          <a:p>
            <a:pPr lvl="0"/>
            <a:r>
              <a:rPr lang="ru-RU" u="sng" dirty="0" smtClean="0">
                <a:hlinkClick r:id="rId9" tooltip="1942"/>
              </a:rPr>
              <a:t>1942</a:t>
            </a:r>
            <a:r>
              <a:rPr lang="ru-RU" dirty="0" smtClean="0"/>
              <a:t> р. — 220-річчя </a:t>
            </a:r>
            <a:r>
              <a:rPr lang="ru-RU" dirty="0" err="1" smtClean="0"/>
              <a:t>з</a:t>
            </a:r>
            <a:r>
              <a:rPr lang="ru-RU" dirty="0" smtClean="0"/>
              <a:t> дня </a:t>
            </a:r>
            <a:r>
              <a:rPr lang="ru-RU" dirty="0" err="1" smtClean="0"/>
              <a:t>народження</a:t>
            </a:r>
            <a:r>
              <a:rPr lang="ru-RU" dirty="0" smtClean="0"/>
              <a:t>.</a:t>
            </a:r>
            <a:endParaRPr lang="uk-UA" dirty="0" smtClean="0"/>
          </a:p>
          <a:p>
            <a:pPr lvl="0"/>
            <a:r>
              <a:rPr lang="ru-RU" u="sng" dirty="0" smtClean="0">
                <a:hlinkClick r:id="rId10" tooltip="1944"/>
              </a:rPr>
              <a:t>1944</a:t>
            </a:r>
            <a:r>
              <a:rPr lang="ru-RU" dirty="0" smtClean="0"/>
              <a:t> р. — 150-річчя </a:t>
            </a:r>
            <a:r>
              <a:rPr lang="ru-RU" dirty="0" err="1" smtClean="0"/>
              <a:t>з</a:t>
            </a:r>
            <a:r>
              <a:rPr lang="ru-RU" dirty="0" smtClean="0"/>
              <a:t> дня </a:t>
            </a:r>
            <a:r>
              <a:rPr lang="ru-RU" dirty="0" err="1" smtClean="0"/>
              <a:t>смерті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1026" name="Picture 2" descr="Skovoroda_R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43808" y="1340768"/>
            <a:ext cx="1331640" cy="1331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павпв.jpe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979756" y="2924944"/>
            <a:ext cx="2676525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283968" y="4653136"/>
            <a:ext cx="40141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Пам'ять Сковороди дбайливо збережені на землі України, яку він виходив, здається, вздовж і впоперек. Зберігся в селі </a:t>
            </a:r>
            <a:r>
              <a:rPr lang="uk-UA" sz="1600" dirty="0" err="1" smtClean="0"/>
              <a:t>Чорнухи</a:t>
            </a:r>
            <a:r>
              <a:rPr lang="uk-UA" sz="1600" dirty="0" smtClean="0"/>
              <a:t> будинок, в якому народився філософ:</a:t>
            </a:r>
            <a:endParaRPr lang="uk-UA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949280"/>
            <a:ext cx="8458200" cy="52070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старий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дуб</a:t>
            </a:r>
            <a:endParaRPr lang="uk-UA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620688"/>
            <a:ext cx="3440361" cy="4800600"/>
          </a:xfrm>
        </p:spPr>
        <p:txBody>
          <a:bodyPr>
            <a:noAutofit/>
          </a:bodyPr>
          <a:lstStyle/>
          <a:p>
            <a:r>
              <a:rPr lang="ru-RU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Садиба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Скородіновке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тут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літературно-меморіальний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музей Г. Сковороди</a:t>
            </a:r>
          </a:p>
          <a:p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стоїть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старий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дуб,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покровом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любив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відпочивати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мислитель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gsk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8362" y="900112"/>
            <a:ext cx="3133725" cy="4219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58200" cy="520700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                 </a:t>
            </a:r>
            <a:r>
              <a:rPr lang="ru-RU" sz="2800" i="1" dirty="0" err="1" smtClean="0"/>
              <a:t>Ім'ям</a:t>
            </a:r>
            <a:r>
              <a:rPr lang="ru-RU" sz="2800" i="1" dirty="0" smtClean="0"/>
              <a:t> Сковороди названо…</a:t>
            </a:r>
            <a:endParaRPr lang="uk-UA" sz="2800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35896" y="1052736"/>
            <a:ext cx="5220072" cy="5184576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i="1" dirty="0" err="1" smtClean="0"/>
              <a:t>Ім'ям</a:t>
            </a:r>
            <a:r>
              <a:rPr lang="ru-RU" i="1" dirty="0" smtClean="0"/>
              <a:t> Сковороди названо село </a:t>
            </a:r>
            <a:r>
              <a:rPr lang="ru-RU" i="1" u="sng" dirty="0" err="1" smtClean="0">
                <a:hlinkClick r:id="rId2" tooltip="Сковородинівка"/>
              </a:rPr>
              <a:t>Сковородинівка</a:t>
            </a:r>
            <a:r>
              <a:rPr lang="ru-RU" i="1" dirty="0" smtClean="0"/>
              <a:t>, </a:t>
            </a:r>
            <a:r>
              <a:rPr lang="ru-RU" i="1" u="sng" dirty="0" err="1" smtClean="0">
                <a:hlinkClick r:id="rId3" tooltip="Золочівський район (Харківська область)"/>
              </a:rPr>
              <a:t>Золочівського</a:t>
            </a:r>
            <a:r>
              <a:rPr lang="ru-RU" i="1" u="sng" dirty="0" smtClean="0">
                <a:hlinkClick r:id="rId3" tooltip="Золочівський район (Харківська область)"/>
              </a:rPr>
              <a:t> району</a:t>
            </a:r>
            <a:r>
              <a:rPr lang="ru-RU" i="1" dirty="0" smtClean="0"/>
              <a:t> на </a:t>
            </a:r>
            <a:r>
              <a:rPr lang="ru-RU" i="1" dirty="0" err="1" smtClean="0"/>
              <a:t>Харківщині</a:t>
            </a:r>
            <a:r>
              <a:rPr lang="ru-RU" i="1" dirty="0" smtClean="0"/>
              <a:t>; </a:t>
            </a:r>
            <a:r>
              <a:rPr lang="ru-RU" i="1" u="sng" dirty="0" err="1" smtClean="0">
                <a:hlinkClick r:id="rId4" tooltip="Вулиця Григорія Сковороди (Київ)"/>
              </a:rPr>
              <a:t>вулиці</a:t>
            </a:r>
            <a:r>
              <a:rPr lang="ru-RU" i="1" u="sng" dirty="0" smtClean="0">
                <a:hlinkClick r:id="rId4" tooltip="Вулиця Григорія Сковороди (Київ)"/>
              </a:rPr>
              <a:t> у </a:t>
            </a:r>
            <a:r>
              <a:rPr lang="ru-RU" i="1" u="sng" dirty="0" err="1" smtClean="0">
                <a:hlinkClick r:id="rId4" tooltip="Вулиця Григорія Сковороди (Київ)"/>
              </a:rPr>
              <a:t>Києві</a:t>
            </a:r>
            <a:r>
              <a:rPr lang="ru-RU" i="1" dirty="0" smtClean="0"/>
              <a:t>, </a:t>
            </a:r>
            <a:r>
              <a:rPr lang="ru-RU" i="1" u="sng" dirty="0" err="1" smtClean="0">
                <a:hlinkClick r:id="rId5" tooltip="Харків"/>
              </a:rPr>
              <a:t>Харкові</a:t>
            </a:r>
            <a:r>
              <a:rPr lang="ru-RU" i="1" dirty="0" smtClean="0"/>
              <a:t>, </a:t>
            </a:r>
            <a:r>
              <a:rPr lang="ru-RU" i="1" u="sng" dirty="0" err="1" smtClean="0">
                <a:hlinkClick r:id="rId6" tooltip="Полтава"/>
              </a:rPr>
              <a:t>Полтаві</a:t>
            </a:r>
            <a:r>
              <a:rPr lang="ru-RU" i="1" dirty="0" smtClean="0"/>
              <a:t>, </a:t>
            </a:r>
            <a:r>
              <a:rPr lang="ru-RU" i="1" u="sng" dirty="0" err="1" smtClean="0">
                <a:hlinkClick r:id="rId7" tooltip="Одеса"/>
              </a:rPr>
              <a:t>Одесі</a:t>
            </a:r>
            <a:r>
              <a:rPr lang="ru-RU" i="1" dirty="0" smtClean="0"/>
              <a:t> та </a:t>
            </a:r>
            <a:r>
              <a:rPr lang="ru-RU" i="1" dirty="0" err="1" smtClean="0"/>
              <a:t>інших</a:t>
            </a:r>
            <a:r>
              <a:rPr lang="ru-RU" i="1" dirty="0" smtClean="0"/>
              <a:t> </a:t>
            </a:r>
            <a:r>
              <a:rPr lang="ru-RU" i="1" dirty="0" err="1" smtClean="0"/>
              <a:t>містах</a:t>
            </a:r>
            <a:r>
              <a:rPr lang="ru-RU" i="1" dirty="0" smtClean="0"/>
              <a:t>; </a:t>
            </a:r>
            <a:r>
              <a:rPr lang="ru-RU" i="1" u="sng" dirty="0" err="1" smtClean="0">
                <a:hlinkClick r:id="rId8" tooltip="Харківський педагогічний інститут"/>
              </a:rPr>
              <a:t>Харківський</a:t>
            </a:r>
            <a:r>
              <a:rPr lang="ru-RU" i="1" u="sng" dirty="0" smtClean="0">
                <a:hlinkClick r:id="rId8" tooltip="Харківський педагогічний інститут"/>
              </a:rPr>
              <a:t> </a:t>
            </a:r>
            <a:r>
              <a:rPr lang="ru-RU" i="1" u="sng" dirty="0" err="1" smtClean="0">
                <a:hlinkClick r:id="rId8" tooltip="Харківський педагогічний інститут"/>
              </a:rPr>
              <a:t>педагогічний</a:t>
            </a:r>
            <a:r>
              <a:rPr lang="ru-RU" i="1" u="sng" dirty="0" smtClean="0">
                <a:hlinkClick r:id="rId8" tooltip="Харківський педагогічний інститут"/>
              </a:rPr>
              <a:t> </a:t>
            </a:r>
            <a:r>
              <a:rPr lang="ru-RU" i="1" u="sng" dirty="0" err="1" smtClean="0">
                <a:hlinkClick r:id="rId8" tooltip="Харківський педагогічний інститут"/>
              </a:rPr>
              <a:t>інститут</a:t>
            </a:r>
            <a:r>
              <a:rPr lang="ru-RU" i="1" dirty="0" smtClean="0"/>
              <a:t> </a:t>
            </a:r>
            <a:r>
              <a:rPr lang="ru-RU" i="1" dirty="0" err="1" smtClean="0"/>
              <a:t>та</a:t>
            </a:r>
            <a:r>
              <a:rPr lang="ru-RU" i="1" dirty="0" smtClean="0"/>
              <a:t> </a:t>
            </a:r>
            <a:r>
              <a:rPr lang="ru-RU" i="1" u="sng" dirty="0" err="1" smtClean="0">
                <a:hlinkClick r:id="rId9" tooltip="Переяслав-Хмельницький державний педагогічний університет імені Григорія Сковороди"/>
              </a:rPr>
              <a:t>Переяслав-Хмельницький</a:t>
            </a:r>
            <a:r>
              <a:rPr lang="ru-RU" i="1" u="sng" dirty="0" smtClean="0">
                <a:hlinkClick r:id="rId9" tooltip="Переяслав-Хмельницький державний педагогічний університет імені Григорія Сковороди"/>
              </a:rPr>
              <a:t> </a:t>
            </a:r>
            <a:r>
              <a:rPr lang="ru-RU" i="1" u="sng" dirty="0" err="1" smtClean="0">
                <a:hlinkClick r:id="rId9" tooltip="Переяслав-Хмельницький державний педагогічний університет імені Григорія Сковороди"/>
              </a:rPr>
              <a:t>державний</a:t>
            </a:r>
            <a:r>
              <a:rPr lang="ru-RU" i="1" u="sng" dirty="0" smtClean="0">
                <a:hlinkClick r:id="rId9" tooltip="Переяслав-Хмельницький державний педагогічний університет імені Григорія Сковороди"/>
              </a:rPr>
              <a:t> </a:t>
            </a:r>
            <a:r>
              <a:rPr lang="ru-RU" i="1" u="sng" dirty="0" err="1" smtClean="0">
                <a:hlinkClick r:id="rId9" tooltip="Переяслав-Хмельницький державний педагогічний університет імені Григорія Сковороди"/>
              </a:rPr>
              <a:t>педагогічний</a:t>
            </a:r>
            <a:r>
              <a:rPr lang="ru-RU" i="1" u="sng" dirty="0" smtClean="0">
                <a:hlinkClick r:id="rId9" tooltip="Переяслав-Хмельницький державний педагогічний університет імені Григорія Сковороди"/>
              </a:rPr>
              <a:t> </a:t>
            </a:r>
            <a:r>
              <a:rPr lang="ru-RU" i="1" u="sng" dirty="0" err="1" smtClean="0">
                <a:hlinkClick r:id="rId9" tooltip="Переяслав-Хмельницький державний педагогічний університет імені Григорія Сковороди"/>
              </a:rPr>
              <a:t>університет</a:t>
            </a:r>
            <a:r>
              <a:rPr lang="ru-RU" i="1" u="sng" dirty="0" smtClean="0">
                <a:hlinkClick r:id="rId9" tooltip="Переяслав-Хмельницький державний педагогічний університет імені Григорія Сковороди"/>
              </a:rPr>
              <a:t> </a:t>
            </a:r>
            <a:r>
              <a:rPr lang="ru-RU" i="1" u="sng" dirty="0" err="1" smtClean="0">
                <a:hlinkClick r:id="rId9" tooltip="Переяслав-Хмельницький державний педагогічний університет імені Григорія Сковороди"/>
              </a:rPr>
              <a:t>імені</a:t>
            </a:r>
            <a:r>
              <a:rPr lang="ru-RU" i="1" u="sng" dirty="0" smtClean="0">
                <a:hlinkClick r:id="rId9" tooltip="Переяслав-Хмельницький державний педагогічний університет імені Григорія Сковороди"/>
              </a:rPr>
              <a:t> </a:t>
            </a:r>
            <a:r>
              <a:rPr lang="ru-RU" i="1" u="sng" dirty="0" err="1" smtClean="0">
                <a:hlinkClick r:id="rId9" tooltip="Переяслав-Хмельницький державний педагогічний університет імені Григорія Сковороди"/>
              </a:rPr>
              <a:t>Григорія</a:t>
            </a:r>
            <a:r>
              <a:rPr lang="ru-RU" i="1" u="sng" dirty="0" smtClean="0">
                <a:hlinkClick r:id="rId9" tooltip="Переяслав-Хмельницький державний педагогічний університет імені Григорія Сковороди"/>
              </a:rPr>
              <a:t> Сковороди</a:t>
            </a:r>
            <a:r>
              <a:rPr lang="ru-RU" i="1" dirty="0" smtClean="0"/>
              <a:t> </a:t>
            </a:r>
            <a:r>
              <a:rPr lang="ru-RU" i="1" dirty="0" err="1" smtClean="0"/>
              <a:t>носять</a:t>
            </a:r>
            <a:r>
              <a:rPr lang="ru-RU" i="1" dirty="0" smtClean="0"/>
              <a:t> </a:t>
            </a:r>
            <a:r>
              <a:rPr lang="ru-RU" i="1" dirty="0" err="1" smtClean="0"/>
              <a:t>ім'я</a:t>
            </a:r>
            <a:r>
              <a:rPr lang="ru-RU" i="1" dirty="0" smtClean="0"/>
              <a:t> Сковороди. </a:t>
            </a:r>
            <a:r>
              <a:rPr lang="ru-RU" i="1" dirty="0" err="1" smtClean="0"/>
              <a:t>Іменем</a:t>
            </a:r>
            <a:r>
              <a:rPr lang="ru-RU" i="1" dirty="0" smtClean="0"/>
              <a:t> </a:t>
            </a:r>
            <a:r>
              <a:rPr lang="ru-RU" i="1" dirty="0" err="1" smtClean="0"/>
              <a:t>філософа</a:t>
            </a:r>
            <a:r>
              <a:rPr lang="ru-RU" i="1" dirty="0" smtClean="0"/>
              <a:t> названо </a:t>
            </a:r>
            <a:r>
              <a:rPr lang="ru-RU" i="1" dirty="0" err="1" smtClean="0"/>
              <a:t>також</a:t>
            </a:r>
            <a:r>
              <a:rPr lang="ru-RU" i="1" dirty="0" smtClean="0"/>
              <a:t> </a:t>
            </a:r>
            <a:r>
              <a:rPr lang="ru-RU" i="1" u="sng" dirty="0" err="1" smtClean="0">
                <a:hlinkClick r:id="rId10" tooltip="Інститут філософії імені Григорія Сковороди НАН України"/>
              </a:rPr>
              <a:t>Інститут</a:t>
            </a:r>
            <a:r>
              <a:rPr lang="ru-RU" i="1" u="sng" dirty="0" smtClean="0">
                <a:hlinkClick r:id="rId10" tooltip="Інститут філософії імені Григорія Сковороди НАН України"/>
              </a:rPr>
              <a:t> </a:t>
            </a:r>
            <a:r>
              <a:rPr lang="ru-RU" i="1" u="sng" dirty="0" err="1" smtClean="0">
                <a:hlinkClick r:id="rId10" tooltip="Інститут філософії імені Григорія Сковороди НАН України"/>
              </a:rPr>
              <a:t>філософії</a:t>
            </a:r>
            <a:r>
              <a:rPr lang="ru-RU" i="1" u="sng" dirty="0" smtClean="0">
                <a:hlinkClick r:id="rId10" tooltip="Інститут філософії імені Григорія Сковороди НАН України"/>
              </a:rPr>
              <a:t> НАН </a:t>
            </a:r>
            <a:r>
              <a:rPr lang="ru-RU" i="1" u="sng" dirty="0" err="1" smtClean="0">
                <a:hlinkClick r:id="rId10" tooltip="Інститут філософії імені Григорія Сковороди НАН України"/>
              </a:rPr>
              <a:t>України</a:t>
            </a:r>
            <a:r>
              <a:rPr lang="ru-RU" i="1" dirty="0" smtClean="0"/>
              <a:t>. </a:t>
            </a:r>
            <a:r>
              <a:rPr lang="ru-RU" i="1" dirty="0" err="1" smtClean="0"/>
              <a:t>Крім</a:t>
            </a:r>
            <a:r>
              <a:rPr lang="ru-RU" i="1" dirty="0" smtClean="0"/>
              <a:t> того, у 2005 р. на </a:t>
            </a:r>
            <a:r>
              <a:rPr lang="ru-RU" i="1" dirty="0" err="1" smtClean="0"/>
              <a:t>базі</a:t>
            </a:r>
            <a:r>
              <a:rPr lang="ru-RU" i="1" dirty="0" smtClean="0"/>
              <a:t> </a:t>
            </a:r>
            <a:r>
              <a:rPr lang="ru-RU" i="1" dirty="0" err="1" smtClean="0"/>
              <a:t>Переяслав-Хмельницького</a:t>
            </a:r>
            <a:r>
              <a:rPr lang="ru-RU" i="1" dirty="0" smtClean="0"/>
              <a:t> державного </a:t>
            </a:r>
            <a:r>
              <a:rPr lang="ru-RU" i="1" dirty="0" err="1" smtClean="0"/>
              <a:t>педагогічного</a:t>
            </a:r>
            <a:r>
              <a:rPr lang="ru-RU" i="1" dirty="0" smtClean="0"/>
              <a:t> </a:t>
            </a:r>
            <a:r>
              <a:rPr lang="ru-RU" i="1" dirty="0" err="1" smtClean="0"/>
              <a:t>університету</a:t>
            </a:r>
            <a:r>
              <a:rPr lang="ru-RU" i="1" dirty="0" smtClean="0"/>
              <a:t> </a:t>
            </a:r>
            <a:r>
              <a:rPr lang="ru-RU" i="1" dirty="0" err="1" smtClean="0"/>
              <a:t>імені</a:t>
            </a:r>
            <a:r>
              <a:rPr lang="ru-RU" i="1" dirty="0" smtClean="0"/>
              <a:t> </a:t>
            </a:r>
            <a:r>
              <a:rPr lang="ru-RU" i="1" dirty="0" err="1" smtClean="0"/>
              <a:t>Григорія</a:t>
            </a:r>
            <a:r>
              <a:rPr lang="ru-RU" i="1" dirty="0" smtClean="0"/>
              <a:t> Сковороди </a:t>
            </a:r>
            <a:r>
              <a:rPr lang="ru-RU" i="1" dirty="0" err="1" smtClean="0"/>
              <a:t>було</a:t>
            </a:r>
            <a:r>
              <a:rPr lang="ru-RU" i="1" dirty="0" smtClean="0"/>
              <a:t> створено Центр </a:t>
            </a:r>
            <a:r>
              <a:rPr lang="ru-RU" i="1" dirty="0" err="1" smtClean="0"/>
              <a:t>Сковородинознавства</a:t>
            </a:r>
            <a:r>
              <a:rPr lang="ru-RU" i="1" dirty="0" smtClean="0"/>
              <a:t>, </a:t>
            </a:r>
            <a:r>
              <a:rPr lang="ru-RU" i="1" dirty="0" err="1" smtClean="0"/>
              <a:t>очолений</a:t>
            </a:r>
            <a:r>
              <a:rPr lang="ru-RU" i="1" dirty="0" smtClean="0"/>
              <a:t> </a:t>
            </a:r>
            <a:r>
              <a:rPr lang="ru-RU" i="1" dirty="0" err="1" smtClean="0"/>
              <a:t>д.філол.н</a:t>
            </a:r>
            <a:r>
              <a:rPr lang="ru-RU" i="1" dirty="0" smtClean="0"/>
              <a:t>. проф. </a:t>
            </a:r>
            <a:r>
              <a:rPr lang="ru-RU" i="1" dirty="0" err="1" smtClean="0"/>
              <a:t>Миколою</a:t>
            </a:r>
            <a:r>
              <a:rPr lang="ru-RU" i="1" dirty="0" smtClean="0"/>
              <a:t> </a:t>
            </a:r>
            <a:r>
              <a:rPr lang="ru-RU" i="1" dirty="0" err="1" smtClean="0"/>
              <a:t>Корпанюком</a:t>
            </a:r>
            <a:r>
              <a:rPr lang="ru-RU" i="1" dirty="0" smtClean="0"/>
              <a:t>, </a:t>
            </a:r>
            <a:r>
              <a:rPr lang="ru-RU" i="1" dirty="0" err="1" smtClean="0"/>
              <a:t>який</a:t>
            </a:r>
            <a:r>
              <a:rPr lang="ru-RU" i="1" dirty="0" smtClean="0"/>
              <a:t> </a:t>
            </a:r>
            <a:r>
              <a:rPr lang="ru-RU" i="1" dirty="0" err="1" smtClean="0"/>
              <a:t>щодвароки</a:t>
            </a:r>
            <a:r>
              <a:rPr lang="ru-RU" i="1" dirty="0" smtClean="0"/>
              <a:t> проводить </a:t>
            </a:r>
            <a:r>
              <a:rPr lang="ru-RU" i="1" dirty="0" err="1" smtClean="0"/>
              <a:t>Сковородинівські</a:t>
            </a:r>
            <a:r>
              <a:rPr lang="ru-RU" i="1" dirty="0" smtClean="0"/>
              <a:t> </a:t>
            </a:r>
            <a:r>
              <a:rPr lang="ru-RU" i="1" dirty="0" err="1" smtClean="0"/>
              <a:t>читання</a:t>
            </a:r>
            <a:r>
              <a:rPr lang="ru-RU" i="1" dirty="0" smtClean="0"/>
              <a:t>.</a:t>
            </a:r>
            <a:endParaRPr lang="uk-UA" i="1" dirty="0" smtClean="0"/>
          </a:p>
          <a:p>
            <a:pPr algn="ctr"/>
            <a:r>
              <a:rPr lang="ru-RU" i="1" dirty="0" smtClean="0"/>
              <a:t>15 </a:t>
            </a:r>
            <a:r>
              <a:rPr lang="ru-RU" i="1" dirty="0" err="1" smtClean="0"/>
              <a:t>вересня</a:t>
            </a:r>
            <a:r>
              <a:rPr lang="ru-RU" i="1" dirty="0" smtClean="0"/>
              <a:t> 2006 року </a:t>
            </a:r>
            <a:r>
              <a:rPr lang="ru-RU" i="1" u="sng" dirty="0" err="1" smtClean="0">
                <a:hlinkClick r:id="rId11" tooltip="Національний банк України"/>
              </a:rPr>
              <a:t>Національний</a:t>
            </a:r>
            <a:r>
              <a:rPr lang="ru-RU" i="1" u="sng" dirty="0" smtClean="0">
                <a:hlinkClick r:id="rId11" tooltip="Національний банк України"/>
              </a:rPr>
              <a:t> банк </a:t>
            </a:r>
            <a:r>
              <a:rPr lang="ru-RU" i="1" u="sng" dirty="0" err="1" smtClean="0">
                <a:hlinkClick r:id="rId11" tooltip="Національний банк України"/>
              </a:rPr>
              <a:t>України</a:t>
            </a:r>
            <a:r>
              <a:rPr lang="ru-RU" i="1" dirty="0" smtClean="0"/>
              <a:t> </a:t>
            </a:r>
            <a:r>
              <a:rPr lang="ru-RU" i="1" dirty="0" err="1" smtClean="0"/>
              <a:t>випустив</a:t>
            </a:r>
            <a:r>
              <a:rPr lang="ru-RU" i="1" dirty="0" smtClean="0"/>
              <a:t> </a:t>
            </a:r>
            <a:r>
              <a:rPr lang="ru-RU" i="1" u="sng" dirty="0" smtClean="0">
                <a:hlinkClick r:id="rId12" tooltip="Банкнота"/>
              </a:rPr>
              <a:t>банкноту</a:t>
            </a:r>
            <a:r>
              <a:rPr lang="ru-RU" i="1" dirty="0" smtClean="0"/>
              <a:t> </a:t>
            </a:r>
            <a:r>
              <a:rPr lang="ru-RU" i="1" dirty="0" err="1" smtClean="0"/>
              <a:t>номіналом</a:t>
            </a:r>
            <a:r>
              <a:rPr lang="ru-RU" i="1" dirty="0" smtClean="0"/>
              <a:t> 500 </a:t>
            </a:r>
            <a:r>
              <a:rPr lang="ru-RU" i="1" u="sng" dirty="0" err="1" smtClean="0">
                <a:hlinkClick r:id="rId13" tooltip="Гривня"/>
              </a:rPr>
              <a:t>гривень</a:t>
            </a:r>
            <a:r>
              <a:rPr lang="ru-RU" i="1" dirty="0" smtClean="0"/>
              <a:t>, на </a:t>
            </a:r>
            <a:r>
              <a:rPr lang="ru-RU" i="1" dirty="0" err="1" smtClean="0"/>
              <a:t>аверсі</a:t>
            </a:r>
            <a:r>
              <a:rPr lang="ru-RU" i="1" dirty="0" smtClean="0"/>
              <a:t> </a:t>
            </a:r>
            <a:r>
              <a:rPr lang="ru-RU" i="1" dirty="0" err="1" smtClean="0"/>
              <a:t>якої</a:t>
            </a:r>
            <a:r>
              <a:rPr lang="ru-RU" i="1" dirty="0" smtClean="0"/>
              <a:t> </a:t>
            </a:r>
            <a:r>
              <a:rPr lang="ru-RU" i="1" dirty="0" err="1" smtClean="0"/>
              <a:t>зображено</a:t>
            </a:r>
            <a:r>
              <a:rPr lang="ru-RU" i="1" dirty="0" smtClean="0"/>
              <a:t> </a:t>
            </a:r>
            <a:r>
              <a:rPr lang="ru-RU" i="1" dirty="0" err="1" smtClean="0"/>
              <a:t>Григорія</a:t>
            </a:r>
            <a:r>
              <a:rPr lang="ru-RU" i="1" dirty="0" smtClean="0"/>
              <a:t> Сковороду.</a:t>
            </a:r>
            <a:endParaRPr lang="uk-UA" i="1" dirty="0" smtClean="0"/>
          </a:p>
          <a:p>
            <a:pPr algn="ctr"/>
            <a:r>
              <a:rPr lang="ru-RU" i="1" dirty="0" smtClean="0"/>
              <a:t>На </a:t>
            </a:r>
            <a:r>
              <a:rPr lang="ru-RU" i="1" dirty="0" err="1" smtClean="0"/>
              <a:t>його</a:t>
            </a:r>
            <a:r>
              <a:rPr lang="ru-RU" i="1" dirty="0" smtClean="0"/>
              <a:t> честь </a:t>
            </a:r>
            <a:r>
              <a:rPr lang="ru-RU" i="1" dirty="0" err="1" smtClean="0"/>
              <a:t>також</a:t>
            </a:r>
            <a:r>
              <a:rPr lang="ru-RU" i="1" dirty="0" smtClean="0"/>
              <a:t> названо </a:t>
            </a:r>
            <a:r>
              <a:rPr lang="ru-RU" i="1" dirty="0" err="1" smtClean="0"/>
              <a:t>астероїд</a:t>
            </a:r>
            <a:r>
              <a:rPr lang="ru-RU" i="1" dirty="0" smtClean="0"/>
              <a:t> </a:t>
            </a:r>
            <a:r>
              <a:rPr lang="ru-RU" i="1" u="sng" dirty="0" smtClean="0">
                <a:hlinkClick r:id="rId14" tooltip="2431 Сковорода"/>
              </a:rPr>
              <a:t>2431 Сковорода</a:t>
            </a:r>
            <a:endParaRPr lang="uk-UA" i="1" dirty="0" smtClean="0"/>
          </a:p>
          <a:p>
            <a:endParaRPr lang="uk-UA" dirty="0"/>
          </a:p>
        </p:txBody>
      </p:sp>
      <p:pic>
        <p:nvPicPr>
          <p:cNvPr id="5" name="Рисунок 4" descr="апр.jpe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5536" y="2132856"/>
            <a:ext cx="3172435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564904"/>
            <a:ext cx="8458200" cy="1222375"/>
          </a:xfrm>
        </p:spPr>
        <p:txBody>
          <a:bodyPr/>
          <a:lstStyle/>
          <a:p>
            <a:r>
              <a:rPr lang="uk-UA" dirty="0" smtClean="0"/>
              <a:t>             Виконали учні 9 класу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14799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327"/>
            <a:ext cx="9036496" cy="803386"/>
          </a:xfrm>
        </p:spPr>
        <p:txBody>
          <a:bodyPr>
            <a:normAutofit/>
          </a:bodyPr>
          <a:lstStyle/>
          <a:p>
            <a:r>
              <a:rPr lang="uk-UA" dirty="0" smtClean="0"/>
              <a:t>            Життєпис письменника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836712"/>
            <a:ext cx="5184576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Григорій </a:t>
            </a:r>
            <a:r>
              <a:rPr lang="uk-UA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Сковорода народився </a:t>
            </a: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грудня 1722 року</a:t>
            </a:r>
            <a:r>
              <a:rPr lang="uk-UA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 в сотенному містечку </a:t>
            </a:r>
            <a:r>
              <a:rPr lang="uk-UA" sz="1800" b="1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tooltip="Чорнухи"/>
              </a:rPr>
              <a:t>Чорнухи</a:t>
            </a:r>
            <a:r>
              <a:rPr lang="uk-UA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1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tooltip="Лубенський полк"/>
              </a:rPr>
              <a:t>Лубенського полку</a:t>
            </a:r>
            <a:r>
              <a:rPr lang="uk-UA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що нині на </a:t>
            </a:r>
            <a:r>
              <a:rPr lang="uk-UA" sz="1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tooltip="Полтавщина"/>
              </a:rPr>
              <a:t>Полтавщині</a:t>
            </a:r>
            <a:r>
              <a:rPr lang="uk-UA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у небагатій </a:t>
            </a:r>
            <a:r>
              <a:rPr lang="uk-UA" sz="1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 tooltip="Козаки"/>
              </a:rPr>
              <a:t>козацькій</a:t>
            </a:r>
            <a:r>
              <a:rPr lang="uk-UA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родині</a:t>
            </a: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Бажання пізнати  світ хлопець вияви ще в дитинстві, про що свідчать його «дорослі» запитання до матері: « Чого сонце щодня за грушу ховається?» Перше свою школу Гриць </a:t>
            </a:r>
            <a:r>
              <a:rPr lang="uk-UA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ройшов у дяка-скрипаля, який і вияви в хлопчика музичне обдарування, що мав неабиякої краси  голосу, тож він став першим співаком у церковному хорі. На дванадцятому році життя з торбиною харчів, латинською грамотою та улюбленою сопілкою Григорій покинув рідну домівку і подався до Києва, де здійснилась його мрія – він вступив до Києво-Могилянської академії. </a:t>
            </a:r>
            <a:r>
              <a:rPr lang="uk-UA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Його навчання в Академії, з перервами, тривало до </a:t>
            </a:r>
            <a:r>
              <a:rPr lang="uk-UA" sz="1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6" tooltip="1753"/>
              </a:rPr>
              <a:t>1753</a:t>
            </a:r>
            <a:r>
              <a:rPr lang="uk-UA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-го.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1684" y="1220091"/>
            <a:ext cx="3659292" cy="5040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782249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09464" y="1196752"/>
            <a:ext cx="8784976" cy="470898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uk-UA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 навчанні був перший, і всі найкращі похвали належали йому. Протягом навчання в Академії вивчив </a:t>
            </a:r>
            <a:r>
              <a:rPr lang="uk-UA" sz="2000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 tooltip="Латинська мова"/>
              </a:rPr>
              <a:t>латинську</a:t>
            </a:r>
            <a:r>
              <a:rPr lang="uk-UA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uk-UA" sz="2000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 tooltip="Грецька мова"/>
              </a:rPr>
              <a:t>грецьку</a:t>
            </a:r>
            <a:r>
              <a:rPr lang="uk-UA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uk-UA" sz="2000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4" tooltip="Церковнослов'янська мова"/>
              </a:rPr>
              <a:t>церковнослов'янську</a:t>
            </a:r>
            <a:r>
              <a:rPr lang="uk-UA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польську, німецьку й інші мови, ознайомився з творами багатьох філософів та письменників. На двадцятому році життя Григорія його відрядили до Петербургу співати в придворній капелії, адже він прославився грою на скрипці, бандурі та ще кількох музичних інструментах, мав композиторський хист, до того ж у цей час уже писав вірші. Проте вирішив покинути Петербург і повернутися до Києва. Григорій Сковорода обрав зовсім новий і незнаний до того стиль життя, а саме — мандрівку. І ця мандрівка тривала до самої смерті, майже тридцять років. У ній ніколи не розлучався філософ із </a:t>
            </a:r>
            <a:r>
              <a:rPr lang="uk-UA" sz="2000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5" tooltip="Біблія"/>
              </a:rPr>
              <a:t>Біблією</a:t>
            </a:r>
            <a:r>
              <a:rPr lang="uk-UA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сопілкою або флейтою і своїми писаннями. Слава про нього йшла всюди, і кожний, чи то пан, чи селянин хотів його побачити й почути.</a:t>
            </a:r>
          </a:p>
        </p:txBody>
      </p:sp>
    </p:spTree>
    <p:extLst>
      <p:ext uri="{BB962C8B-B14F-4D97-AF65-F5344CB8AC3E}">
        <p14:creationId xmlns:p14="http://schemas.microsoft.com/office/powerpoint/2010/main" xmlns="" val="3489120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9455"/>
            <a:ext cx="5184576" cy="838200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>Слава письменника</a:t>
            </a:r>
            <a:endParaRPr lang="uk-UA" sz="4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033" y="1124744"/>
            <a:ext cx="5508104" cy="5256584"/>
          </a:xfrm>
        </p:spPr>
        <p:txBody>
          <a:bodyPr>
            <a:noAutofit/>
          </a:bodyPr>
          <a:lstStyle/>
          <a:p>
            <a:r>
              <a:rPr lang="ru-RU" sz="2800" i="1" dirty="0" err="1"/>
              <a:t>А</a:t>
            </a:r>
            <a:r>
              <a:rPr lang="ru-RU" sz="2800" i="1" dirty="0" err="1" smtClean="0"/>
              <a:t>удиторія</a:t>
            </a:r>
            <a:r>
              <a:rPr lang="ru-RU" sz="2800" i="1" dirty="0" smtClean="0"/>
              <a:t> </a:t>
            </a:r>
            <a:r>
              <a:rPr lang="ru-RU" sz="2800" i="1" dirty="0" err="1"/>
              <a:t>його</a:t>
            </a:r>
            <a:r>
              <a:rPr lang="ru-RU" sz="2800" i="1" dirty="0"/>
              <a:t> </a:t>
            </a:r>
            <a:r>
              <a:rPr lang="ru-RU" sz="2800" i="1" dirty="0" err="1"/>
              <a:t>була</a:t>
            </a:r>
            <a:r>
              <a:rPr lang="ru-RU" sz="2800" i="1" dirty="0"/>
              <a:t> </a:t>
            </a:r>
            <a:r>
              <a:rPr lang="ru-RU" sz="2800" i="1" dirty="0" err="1"/>
              <a:t>дуже</a:t>
            </a:r>
            <a:r>
              <a:rPr lang="ru-RU" sz="2800" i="1" dirty="0"/>
              <a:t> </a:t>
            </a:r>
            <a:r>
              <a:rPr lang="ru-RU" sz="2800" i="1" dirty="0" err="1"/>
              <a:t>численна</a:t>
            </a:r>
            <a:r>
              <a:rPr lang="ru-RU" sz="2800" i="1" dirty="0"/>
              <a:t> і </a:t>
            </a:r>
            <a:r>
              <a:rPr lang="ru-RU" sz="2800" i="1" dirty="0" err="1"/>
              <a:t>різнорідна</a:t>
            </a:r>
            <a:r>
              <a:rPr lang="ru-RU" sz="2800" i="1" dirty="0"/>
              <a:t>, і </a:t>
            </a:r>
            <a:r>
              <a:rPr lang="ru-RU" sz="2800" i="1" dirty="0" err="1"/>
              <a:t>всі</a:t>
            </a:r>
            <a:r>
              <a:rPr lang="ru-RU" sz="2800" i="1" dirty="0"/>
              <a:t> </a:t>
            </a:r>
            <a:r>
              <a:rPr lang="ru-RU" sz="2800" i="1" dirty="0" err="1"/>
              <a:t>розуміли</a:t>
            </a:r>
            <a:r>
              <a:rPr lang="ru-RU" sz="2800" i="1" dirty="0"/>
              <a:t> </a:t>
            </a:r>
            <a:r>
              <a:rPr lang="ru-RU" sz="2800" i="1" dirty="0" err="1"/>
              <a:t>його</a:t>
            </a:r>
            <a:r>
              <a:rPr lang="ru-RU" sz="2800" i="1" dirty="0"/>
              <a:t> — речника </a:t>
            </a:r>
            <a:r>
              <a:rPr lang="ru-RU" sz="2800" i="1" dirty="0" err="1"/>
              <a:t>великої</a:t>
            </a:r>
            <a:r>
              <a:rPr lang="ru-RU" sz="2800" i="1" dirty="0"/>
              <a:t> </a:t>
            </a:r>
            <a:r>
              <a:rPr lang="ru-RU" sz="2800" i="1" dirty="0" err="1"/>
              <a:t>правди</a:t>
            </a:r>
            <a:r>
              <a:rPr lang="ru-RU" sz="2800" i="1" dirty="0"/>
              <a:t>.</a:t>
            </a:r>
            <a:endParaRPr lang="uk-UA" sz="2800" i="1" dirty="0"/>
          </a:p>
          <a:p>
            <a:r>
              <a:rPr lang="uk-UA" sz="2800" i="1" dirty="0"/>
              <a:t>Слава про Сковороду йшла так далеко, що про нього довідалась і цариця </a:t>
            </a:r>
            <a:r>
              <a:rPr lang="uk-UA" sz="2800" i="1" dirty="0">
                <a:hlinkClick r:id="rId2" tooltip="Катерина II"/>
              </a:rPr>
              <a:t>Катерина II</a:t>
            </a:r>
            <a:r>
              <a:rPr lang="uk-UA" sz="2800" i="1" dirty="0"/>
              <a:t>, і забажала його побачити. Через свого поручника </a:t>
            </a:r>
            <a:r>
              <a:rPr lang="uk-UA" sz="2800" i="1" dirty="0">
                <a:hlinkClick r:id="rId3" tooltip="Потьомкін"/>
              </a:rPr>
              <a:t>Потьомкіна</a:t>
            </a:r>
            <a:r>
              <a:rPr lang="uk-UA" sz="2800" i="1" dirty="0"/>
              <a:t> вона послала Сковороді запрошення переселитись з України в </a:t>
            </a:r>
            <a:r>
              <a:rPr lang="uk-UA" sz="2800" i="1" dirty="0">
                <a:hlinkClick r:id="rId4" tooltip="Петербург"/>
              </a:rPr>
              <a:t>Петербург</a:t>
            </a:r>
            <a:r>
              <a:rPr lang="uk-UA" sz="2800" i="1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638554"/>
            <a:ext cx="3491880" cy="4932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09297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505872" cy="5207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 </a:t>
            </a:r>
            <a:r>
              <a:rPr lang="uk-UA" sz="3200" i="1" dirty="0" smtClean="0"/>
              <a:t>Творчість філософа</a:t>
            </a:r>
            <a:endParaRPr lang="uk-UA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620688"/>
            <a:ext cx="6048672" cy="6048672"/>
          </a:xfrm>
        </p:spPr>
        <p:txBody>
          <a:bodyPr>
            <a:noAutofit/>
          </a:bodyPr>
          <a:lstStyle/>
          <a:p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Численні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твори Сковороди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діляться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, за формою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своєї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, на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філософсько-богословські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та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літературні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праці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  Першими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богословсько-філософськими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творами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Сковороди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були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трактати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"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Наркіс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разглагол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про те: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пізнай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себе"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"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Асхань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або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Симфонія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про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пізнання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себе самого"; вони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присвячені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питанню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про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самопізнання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який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є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вихідним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пунктом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всього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світогляду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Сковороди. До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цих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двох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трактатів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примикають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"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Разглагол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про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стародавньому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світі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"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"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Бесіда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двоє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" (1772), у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останньому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творі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йдеться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про два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світи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- ветхому та новому, про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двох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засадах -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тлінному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й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вічному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    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Найбільш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просто, удобопонятно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разом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з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тим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систематично Сковорода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виклав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свої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погляди на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релігію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християнство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у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творі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"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Початкова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двері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до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християнського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благонравія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" (1766);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це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- конспект курсу,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читаня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молодим дворянам у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харківському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колегіумі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    Твори Сковороди "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Боротьба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архистратига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Михаїла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з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сатаною" (1783)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"пря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бісу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з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Варсавою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"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є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містичними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алегоричними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: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основна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тема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їх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- "легко бути благим".</a:t>
            </a:r>
          </a:p>
          <a:p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    До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літературних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творів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Сковороди належать «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Харківські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байки» (1774);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кожна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байка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складається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з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фабули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сили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тобто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вказівки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її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внутрішнього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змісту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     До байкам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примикають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притчі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"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Вдячний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Еродій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"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"Убогий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жайворонок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" </a:t>
            </a:r>
          </a:p>
          <a:p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    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Нарешті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, Сковорода написав ряд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віршів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більшу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частину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яких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він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назвав "Садом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божественних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пісень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прозябшім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з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зерн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Священного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Писання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":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всі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вони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написані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на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біблійні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тексти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;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деякі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представляють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із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себе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похвальні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оди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різним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особам. Не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увійшли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до складу "Сада" байки,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епіграми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виречення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Деякі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вірші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написані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латинською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мовою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  <a:endParaRPr lang="uk-UA" sz="12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апва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00192" y="1484784"/>
            <a:ext cx="2725226" cy="2952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>
            <a:normAutofit/>
          </a:bodyPr>
          <a:lstStyle/>
          <a:p>
            <a:r>
              <a:rPr lang="uk-UA" dirty="0" smtClean="0"/>
              <a:t>                   Байки Харківські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5707360" cy="5328592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До збірки байок Сковорода, як і в "</a:t>
            </a:r>
            <a:r>
              <a:rPr lang="uk-UA" dirty="0" smtClean="0">
                <a:hlinkClick r:id="rId2"/>
              </a:rPr>
              <a:t>Сад божественних пісень</a:t>
            </a:r>
            <a:r>
              <a:rPr lang="uk-UA" dirty="0" smtClean="0"/>
              <a:t>", включив 30 творів. Перші 15 байок, за свідченням автора, - створені "на восьмім десятку нинішнього століття", після того, як він залишив харківський колегіум, тобто десь після 1766 року. Решта байок із </a:t>
            </a:r>
            <a:r>
              <a:rPr lang="uk-UA" b="1" dirty="0" smtClean="0"/>
              <a:t>збірки "Байки Харківські"</a:t>
            </a:r>
            <a:r>
              <a:rPr lang="uk-UA" dirty="0" smtClean="0"/>
              <a:t> були написані 1774 року в селі Бабаях на Харківщині</a:t>
            </a:r>
          </a:p>
          <a:p>
            <a:r>
              <a:rPr lang="uk-UA" dirty="0" smtClean="0"/>
              <a:t>При упорядкуванні текстів байок було зроблено деякі скорочення: знято посилання </a:t>
            </a:r>
            <a:r>
              <a:rPr lang="uk-UA" b="1" dirty="0" smtClean="0"/>
              <a:t>Сковороди Григорія Савовича</a:t>
            </a:r>
            <a:r>
              <a:rPr lang="uk-UA" dirty="0" smtClean="0"/>
              <a:t> на </a:t>
            </a:r>
            <a:r>
              <a:rPr lang="uk-UA" dirty="0" err="1" smtClean="0"/>
              <a:t>біблію</a:t>
            </a:r>
            <a:r>
              <a:rPr lang="uk-UA" dirty="0" smtClean="0"/>
              <a:t>, подекуди паралельні найменування понять грецькою та латинською мовами тощо.</a:t>
            </a:r>
          </a:p>
          <a:p>
            <a:endParaRPr lang="uk-UA" dirty="0"/>
          </a:p>
        </p:txBody>
      </p:sp>
      <p:pic>
        <p:nvPicPr>
          <p:cNvPr id="5" name="Рисунок 4" descr="V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1500174"/>
            <a:ext cx="3042960" cy="4176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648072"/>
          </a:xfrm>
        </p:spPr>
        <p:txBody>
          <a:bodyPr>
            <a:normAutofit/>
          </a:bodyPr>
          <a:lstStyle/>
          <a:p>
            <a:r>
              <a:rPr lang="uk-UA" dirty="0" smtClean="0"/>
              <a:t>                   Байки Харківські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304800" y="836712"/>
            <a:ext cx="4195192" cy="6021288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3019425" algn="l"/>
              </a:tabLst>
            </a:pPr>
            <a:r>
              <a:rPr lang="uk-UA" sz="56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Басня</a:t>
            </a:r>
            <a:r>
              <a:rPr lang="uk-UA" sz="56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1. Собаки</a:t>
            </a:r>
            <a:endParaRPr lang="uk-UA" sz="4400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3019425" algn="l"/>
              </a:tabLst>
            </a:pPr>
            <a:r>
              <a:rPr lang="uk-UA" sz="56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Басня</a:t>
            </a:r>
            <a:r>
              <a:rPr lang="uk-UA" sz="56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2. Ворона и Чиж</a:t>
            </a:r>
            <a:endParaRPr lang="uk-UA" sz="4400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3019425" algn="l"/>
              </a:tabLst>
            </a:pPr>
            <a:r>
              <a:rPr lang="uk-UA" sz="56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Басня</a:t>
            </a:r>
            <a:r>
              <a:rPr lang="uk-UA" sz="56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3. </a:t>
            </a:r>
            <a:r>
              <a:rPr lang="uk-UA" sz="56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Жаворонки</a:t>
            </a:r>
            <a:endParaRPr lang="uk-UA" sz="4400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3019425" algn="l"/>
              </a:tabLst>
            </a:pPr>
            <a:r>
              <a:rPr lang="uk-UA" sz="56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Басня</a:t>
            </a:r>
            <a:r>
              <a:rPr lang="uk-UA" sz="56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4. Голова и Тулуб</a:t>
            </a:r>
            <a:endParaRPr lang="uk-UA" sz="4400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3019425" algn="l"/>
              </a:tabLst>
            </a:pPr>
            <a:r>
              <a:rPr lang="uk-UA" sz="56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Басня</a:t>
            </a:r>
            <a:r>
              <a:rPr lang="uk-UA" sz="56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5. Чиж и Щиглик</a:t>
            </a:r>
            <a:endParaRPr lang="uk-UA" sz="4400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3019425" algn="l"/>
              </a:tabLst>
            </a:pPr>
            <a:r>
              <a:rPr lang="uk-UA" sz="56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Басня</a:t>
            </a:r>
            <a:r>
              <a:rPr lang="uk-UA" sz="56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6. Колеса </a:t>
            </a:r>
            <a:r>
              <a:rPr lang="uk-UA" sz="56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часовіи</a:t>
            </a:r>
            <a:endParaRPr lang="uk-UA" sz="4400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3019425" algn="l"/>
              </a:tabLst>
            </a:pPr>
            <a:r>
              <a:rPr lang="uk-UA" sz="56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Басня</a:t>
            </a:r>
            <a:r>
              <a:rPr lang="uk-UA" sz="56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7. Орел и Сорока</a:t>
            </a:r>
            <a:endParaRPr lang="uk-UA" sz="4400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3019425" algn="l"/>
              </a:tabLst>
            </a:pPr>
            <a:r>
              <a:rPr lang="uk-UA" sz="56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Басня</a:t>
            </a:r>
            <a:r>
              <a:rPr lang="uk-UA" sz="56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8. Голова и Тулуб</a:t>
            </a:r>
            <a:endParaRPr lang="uk-UA" sz="4400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3019425" algn="l"/>
              </a:tabLst>
            </a:pPr>
            <a:r>
              <a:rPr lang="uk-UA" sz="56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Басня</a:t>
            </a:r>
            <a:r>
              <a:rPr lang="uk-UA" sz="56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9. Мурашка и </a:t>
            </a:r>
            <a:r>
              <a:rPr lang="uk-UA" sz="56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Свинья</a:t>
            </a:r>
            <a:endParaRPr lang="uk-UA" sz="4400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3019425" algn="l"/>
              </a:tabLst>
            </a:pPr>
            <a:r>
              <a:rPr lang="uk-UA" sz="56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Басня</a:t>
            </a:r>
            <a:r>
              <a:rPr lang="uk-UA" sz="56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10. </a:t>
            </a:r>
            <a:r>
              <a:rPr lang="uk-UA" sz="56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Двѣ</a:t>
            </a:r>
            <a:r>
              <a:rPr lang="uk-UA" sz="56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uk-UA" sz="56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Курицы</a:t>
            </a:r>
            <a:endParaRPr lang="uk-UA" sz="4400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3019425" algn="l"/>
              </a:tabLst>
            </a:pPr>
            <a:r>
              <a:rPr lang="uk-UA" sz="56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Басня</a:t>
            </a:r>
            <a:r>
              <a:rPr lang="uk-UA" sz="56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11. </a:t>
            </a:r>
            <a:r>
              <a:rPr lang="uk-UA" sz="56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Вѣтер</a:t>
            </a:r>
            <a:r>
              <a:rPr lang="uk-UA" sz="56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и Філософ</a:t>
            </a:r>
            <a:endParaRPr lang="uk-UA" sz="4400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3019425" algn="l"/>
              </a:tabLst>
            </a:pPr>
            <a:r>
              <a:rPr lang="uk-UA" sz="56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Басня</a:t>
            </a:r>
            <a:r>
              <a:rPr lang="uk-UA" sz="56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12. </a:t>
            </a:r>
            <a:r>
              <a:rPr lang="uk-UA" sz="56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Оселка</a:t>
            </a:r>
            <a:r>
              <a:rPr lang="uk-UA" sz="56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и </a:t>
            </a:r>
            <a:r>
              <a:rPr lang="uk-UA" sz="56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Нож</a:t>
            </a:r>
            <a:endParaRPr lang="uk-UA" sz="4400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3019425" algn="l"/>
              </a:tabLst>
            </a:pPr>
            <a:r>
              <a:rPr lang="uk-UA" sz="56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Басня</a:t>
            </a:r>
            <a:r>
              <a:rPr lang="uk-UA" sz="56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13. Орел и Черепаха</a:t>
            </a:r>
            <a:endParaRPr lang="uk-UA" sz="4400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3019425" algn="l"/>
              </a:tabLst>
            </a:pPr>
            <a:r>
              <a:rPr lang="uk-UA" sz="56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Басня</a:t>
            </a:r>
            <a:r>
              <a:rPr lang="uk-UA" sz="56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14. Сова и Дрозд</a:t>
            </a:r>
            <a:endParaRPr lang="uk-UA" sz="4400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3019425" algn="l"/>
              </a:tabLst>
            </a:pPr>
            <a:r>
              <a:rPr lang="uk-UA" sz="56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Басня</a:t>
            </a:r>
            <a:r>
              <a:rPr lang="uk-UA" sz="56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15. Змія и Буфон</a:t>
            </a:r>
            <a:endParaRPr lang="uk-UA" sz="4400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/>
            <a:r>
              <a:rPr lang="uk-UA" sz="64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Басня</a:t>
            </a:r>
            <a:r>
              <a:rPr lang="uk-UA" sz="64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16. </a:t>
            </a:r>
            <a:r>
              <a:rPr lang="uk-UA" sz="64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Жабы</a:t>
            </a:r>
            <a:endParaRPr lang="uk-UA" sz="4400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endParaRPr lang="uk-UA" dirty="0"/>
          </a:p>
        </p:txBody>
      </p:sp>
      <p:sp>
        <p:nvSpPr>
          <p:cNvPr id="5" name="Заголовок 1"/>
          <p:cNvSpPr>
            <a:spLocks noGrp="1"/>
          </p:cNvSpPr>
          <p:nvPr>
            <p:ph sz="half" idx="2"/>
          </p:nvPr>
        </p:nvSpPr>
        <p:spPr>
          <a:xfrm>
            <a:off x="4572000" y="764704"/>
            <a:ext cx="4343400" cy="6093296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3019425" algn="l"/>
              </a:tabLst>
            </a:pPr>
            <a:r>
              <a:rPr lang="uk-UA" sz="6400" dirty="0" err="1" smtClean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Басня</a:t>
            </a:r>
            <a:r>
              <a:rPr lang="uk-UA" sz="6400" dirty="0" smtClean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uk-UA" sz="64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17. Два </a:t>
            </a:r>
            <a:r>
              <a:rPr lang="uk-UA" sz="64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цѣнныи</a:t>
            </a:r>
            <a:r>
              <a:rPr lang="uk-UA" sz="64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uk-UA" sz="64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камушки</a:t>
            </a:r>
            <a:r>
              <a:rPr lang="uk-UA" sz="64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: Алмаз и Смарагд</a:t>
            </a:r>
            <a:endParaRPr lang="uk-UA" sz="4400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3019425" algn="l"/>
              </a:tabLst>
            </a:pPr>
            <a:r>
              <a:rPr lang="uk-UA" sz="64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Басня</a:t>
            </a:r>
            <a:r>
              <a:rPr lang="uk-UA" sz="64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18. Собака и </a:t>
            </a:r>
            <a:r>
              <a:rPr lang="uk-UA" sz="64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Кобыла</a:t>
            </a:r>
            <a:endParaRPr lang="uk-UA" sz="4400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3019425" algn="l"/>
              </a:tabLst>
            </a:pPr>
            <a:r>
              <a:rPr lang="uk-UA" sz="64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Басня</a:t>
            </a:r>
            <a:r>
              <a:rPr lang="uk-UA" sz="64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19. </a:t>
            </a:r>
            <a:r>
              <a:rPr lang="uk-UA" sz="64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Нетопыр</a:t>
            </a:r>
            <a:r>
              <a:rPr lang="uk-UA" sz="64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и два птенца — </a:t>
            </a:r>
            <a:r>
              <a:rPr lang="uk-UA" sz="64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Горлицын</a:t>
            </a:r>
            <a:r>
              <a:rPr lang="uk-UA" sz="64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и </a:t>
            </a:r>
            <a:r>
              <a:rPr lang="uk-UA" sz="64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Голубинин</a:t>
            </a:r>
            <a:endParaRPr lang="uk-UA" sz="4400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3019425" algn="l"/>
              </a:tabLst>
            </a:pPr>
            <a:r>
              <a:rPr lang="uk-UA" sz="64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Басня</a:t>
            </a:r>
            <a:r>
              <a:rPr lang="uk-UA" sz="64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20. Верблюд и Олень</a:t>
            </a:r>
            <a:endParaRPr lang="uk-UA" sz="4400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3019425" algn="l"/>
              </a:tabLst>
            </a:pPr>
            <a:r>
              <a:rPr lang="uk-UA" sz="64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Басня</a:t>
            </a:r>
            <a:r>
              <a:rPr lang="uk-UA" sz="64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21. </a:t>
            </a:r>
            <a:r>
              <a:rPr lang="uk-UA" sz="64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Кукушка</a:t>
            </a:r>
            <a:r>
              <a:rPr lang="uk-UA" sz="64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и </a:t>
            </a:r>
            <a:r>
              <a:rPr lang="uk-UA" sz="64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Косик</a:t>
            </a:r>
            <a:endParaRPr lang="uk-UA" sz="4400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3019425" algn="l"/>
              </a:tabLst>
            </a:pPr>
            <a:r>
              <a:rPr lang="uk-UA" sz="64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Басня</a:t>
            </a:r>
            <a:r>
              <a:rPr lang="uk-UA" sz="64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22. </a:t>
            </a:r>
            <a:r>
              <a:rPr lang="uk-UA" sz="64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Навоз</a:t>
            </a:r>
            <a:r>
              <a:rPr lang="uk-UA" sz="64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и Алмаз</a:t>
            </a:r>
            <a:endParaRPr lang="uk-UA" sz="4400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3019425" algn="l"/>
              </a:tabLst>
            </a:pPr>
            <a:r>
              <a:rPr lang="uk-UA" sz="64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Басня</a:t>
            </a:r>
            <a:r>
              <a:rPr lang="uk-UA" sz="64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23. Собака и </a:t>
            </a:r>
            <a:r>
              <a:rPr lang="uk-UA" sz="64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Волк</a:t>
            </a:r>
            <a:endParaRPr lang="uk-UA" sz="4400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3019425" algn="l"/>
              </a:tabLst>
            </a:pPr>
            <a:r>
              <a:rPr lang="uk-UA" sz="64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Басня</a:t>
            </a:r>
            <a:r>
              <a:rPr lang="uk-UA" sz="64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24. </a:t>
            </a:r>
            <a:r>
              <a:rPr lang="uk-UA" sz="64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Крот</a:t>
            </a:r>
            <a:r>
              <a:rPr lang="uk-UA" sz="64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и </a:t>
            </a:r>
            <a:r>
              <a:rPr lang="uk-UA" sz="64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Линкс</a:t>
            </a:r>
            <a:endParaRPr lang="uk-UA" sz="4400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3019425" algn="l"/>
              </a:tabLst>
            </a:pPr>
            <a:r>
              <a:rPr lang="uk-UA" sz="64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Басня</a:t>
            </a:r>
            <a:r>
              <a:rPr lang="uk-UA" sz="64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25. Лев и </a:t>
            </a:r>
            <a:r>
              <a:rPr lang="uk-UA" sz="64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Обезьяны</a:t>
            </a:r>
            <a:endParaRPr lang="uk-UA" sz="4400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3019425" algn="l"/>
              </a:tabLst>
            </a:pPr>
            <a:r>
              <a:rPr lang="uk-UA" sz="64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Басня</a:t>
            </a:r>
            <a:r>
              <a:rPr lang="uk-UA" sz="64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26. Щука и Рак</a:t>
            </a:r>
            <a:endParaRPr lang="uk-UA" sz="4400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3019425" algn="l"/>
              </a:tabLst>
            </a:pPr>
            <a:r>
              <a:rPr lang="uk-UA" sz="64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Басня</a:t>
            </a:r>
            <a:r>
              <a:rPr lang="uk-UA" sz="64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27. </a:t>
            </a:r>
            <a:r>
              <a:rPr lang="uk-UA" sz="64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Пчела</a:t>
            </a:r>
            <a:r>
              <a:rPr lang="uk-UA" sz="64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и Шершень</a:t>
            </a:r>
            <a:endParaRPr lang="uk-UA" sz="4400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3019425" algn="l"/>
              </a:tabLst>
            </a:pPr>
            <a:r>
              <a:rPr lang="uk-UA" sz="64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Басня</a:t>
            </a:r>
            <a:r>
              <a:rPr lang="uk-UA" sz="64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28. </a:t>
            </a:r>
            <a:r>
              <a:rPr lang="uk-UA" sz="64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Оленица</a:t>
            </a:r>
            <a:r>
              <a:rPr lang="uk-UA" sz="64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и Кабан</a:t>
            </a:r>
            <a:endParaRPr lang="uk-UA" sz="4400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3019425" algn="l"/>
              </a:tabLst>
            </a:pPr>
            <a:r>
              <a:rPr lang="uk-UA" sz="64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Басня</a:t>
            </a:r>
            <a:r>
              <a:rPr lang="uk-UA" sz="64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29. </a:t>
            </a:r>
            <a:r>
              <a:rPr lang="uk-UA" sz="64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Старуха</a:t>
            </a:r>
            <a:r>
              <a:rPr lang="uk-UA" sz="64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и </a:t>
            </a:r>
            <a:r>
              <a:rPr lang="uk-UA" sz="64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Горшечник</a:t>
            </a:r>
            <a:endParaRPr lang="uk-UA" sz="4400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3019425" algn="l"/>
              </a:tabLst>
            </a:pPr>
            <a:r>
              <a:rPr lang="uk-UA" sz="56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Басня</a:t>
            </a:r>
            <a:r>
              <a:rPr lang="uk-UA" sz="56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30. Соловей, </a:t>
            </a:r>
            <a:r>
              <a:rPr lang="uk-UA" sz="5600" dirty="0" err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Жаворонок</a:t>
            </a:r>
            <a:r>
              <a:rPr lang="uk-UA" sz="5600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 и Дрозд</a:t>
            </a:r>
            <a:endParaRPr lang="uk-UA" sz="4400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382672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i="1" dirty="0" smtClean="0"/>
              <a:t>Медичні теорії Григорія Сковороди</a:t>
            </a:r>
            <a:endParaRPr lang="uk-UA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000" i="1" dirty="0" err="1" smtClean="0">
                <a:solidFill>
                  <a:schemeClr val="tx1"/>
                </a:solidFill>
              </a:rPr>
              <a:t>Cам</a:t>
            </a:r>
            <a:r>
              <a:rPr lang="ru-RU" sz="2000" i="1" dirty="0" smtClean="0">
                <a:solidFill>
                  <a:schemeClr val="tx1"/>
                </a:solidFill>
              </a:rPr>
              <a:t> Сковорода </a:t>
            </a:r>
            <a:r>
              <a:rPr lang="ru-RU" sz="2000" i="1" dirty="0" err="1" smtClean="0">
                <a:solidFill>
                  <a:schemeClr val="tx1"/>
                </a:solidFill>
              </a:rPr>
              <a:t>виявляє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неабияку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обізнаність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з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медичними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теоріями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античних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лікарів</a:t>
            </a:r>
            <a:r>
              <a:rPr lang="ru-RU" sz="2000" i="1" dirty="0" smtClean="0">
                <a:solidFill>
                  <a:schemeClr val="tx1"/>
                </a:solidFill>
              </a:rPr>
              <a:t>: </a:t>
            </a:r>
            <a:r>
              <a:rPr lang="ru-RU" sz="2000" i="1" dirty="0" err="1" smtClean="0">
                <a:solidFill>
                  <a:schemeClr val="tx1"/>
                </a:solidFill>
              </a:rPr>
              <a:t>він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зазначає</a:t>
            </a:r>
            <a:r>
              <a:rPr lang="ru-RU" sz="2000" i="1" dirty="0" smtClean="0">
                <a:solidFill>
                  <a:schemeClr val="tx1"/>
                </a:solidFill>
              </a:rPr>
              <a:t>, </a:t>
            </a:r>
            <a:r>
              <a:rPr lang="ru-RU" sz="2000" i="1" u="sng" dirty="0" smtClean="0">
                <a:solidFill>
                  <a:schemeClr val="tx1"/>
                </a:solidFill>
                <a:hlinkClick r:id="rId2" tooltip="Гален"/>
              </a:rPr>
              <a:t>Гален</a:t>
            </a:r>
            <a:r>
              <a:rPr lang="ru-RU" sz="2000" i="1" dirty="0" smtClean="0">
                <a:solidFill>
                  <a:schemeClr val="tx1"/>
                </a:solidFill>
              </a:rPr>
              <a:t>, </a:t>
            </a:r>
            <a:r>
              <a:rPr lang="ru-RU" sz="2000" i="1" dirty="0" err="1" smtClean="0">
                <a:solidFill>
                  <a:schemeClr val="tx1"/>
                </a:solidFill>
              </a:rPr>
              <a:t>міркуючи</a:t>
            </a:r>
            <a:r>
              <a:rPr lang="ru-RU" sz="2000" i="1" dirty="0" smtClean="0">
                <a:solidFill>
                  <a:schemeClr val="tx1"/>
                </a:solidFill>
              </a:rPr>
              <a:t> про </a:t>
            </a:r>
            <a:r>
              <a:rPr lang="ru-RU" sz="2000" i="1" dirty="0" err="1" smtClean="0">
                <a:solidFill>
                  <a:schemeClr val="tx1"/>
                </a:solidFill>
              </a:rPr>
              <a:t>здоров'я</a:t>
            </a:r>
            <a:r>
              <a:rPr lang="ru-RU" sz="2000" i="1" dirty="0" smtClean="0">
                <a:solidFill>
                  <a:schemeClr val="tx1"/>
                </a:solidFill>
              </a:rPr>
              <a:t>, </a:t>
            </a:r>
            <a:r>
              <a:rPr lang="ru-RU" sz="2000" i="1" dirty="0" err="1" smtClean="0">
                <a:solidFill>
                  <a:schemeClr val="tx1"/>
                </a:solidFill>
              </a:rPr>
              <a:t>радив</a:t>
            </a:r>
            <a:r>
              <a:rPr lang="ru-RU" sz="2000" i="1" dirty="0" smtClean="0">
                <a:solidFill>
                  <a:schemeClr val="tx1"/>
                </a:solidFill>
              </a:rPr>
              <a:t> хлопчикам </a:t>
            </a:r>
            <a:r>
              <a:rPr lang="ru-RU" sz="2000" i="1" dirty="0" err="1" smtClean="0">
                <a:solidFill>
                  <a:schemeClr val="tx1"/>
                </a:solidFill>
              </a:rPr>
              <a:t>і</a:t>
            </a:r>
            <a:r>
              <a:rPr lang="ru-RU" sz="2000" i="1" dirty="0" smtClean="0">
                <a:solidFill>
                  <a:schemeClr val="tx1"/>
                </a:solidFill>
              </a:rPr>
              <a:t> юнакам </a:t>
            </a:r>
            <a:r>
              <a:rPr lang="ru-RU" sz="2000" i="1" dirty="0" err="1" smtClean="0">
                <a:solidFill>
                  <a:schemeClr val="tx1"/>
                </a:solidFill>
              </a:rPr>
              <a:t>вживати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холоднішу</a:t>
            </a:r>
            <a:r>
              <a:rPr lang="ru-RU" sz="2000" i="1" dirty="0" smtClean="0">
                <a:solidFill>
                  <a:schemeClr val="tx1"/>
                </a:solidFill>
              </a:rPr>
              <a:t>, а старим — </a:t>
            </a:r>
            <a:r>
              <a:rPr lang="ru-RU" sz="2000" i="1" dirty="0" err="1" smtClean="0">
                <a:solidFill>
                  <a:schemeClr val="tx1"/>
                </a:solidFill>
              </a:rPr>
              <a:t>теплішу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їжу</a:t>
            </a:r>
            <a:r>
              <a:rPr lang="ru-RU" sz="2000" i="1" dirty="0" smtClean="0">
                <a:solidFill>
                  <a:schemeClr val="tx1"/>
                </a:solidFill>
              </a:rPr>
              <a:t>, </a:t>
            </a:r>
            <a:r>
              <a:rPr lang="ru-RU" sz="2000" i="1" dirty="0" err="1" smtClean="0">
                <a:solidFill>
                  <a:schemeClr val="tx1"/>
                </a:solidFill>
              </a:rPr>
              <a:t>і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тлумачить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цю</a:t>
            </a:r>
            <a:r>
              <a:rPr lang="ru-RU" sz="2000" i="1" dirty="0" smtClean="0">
                <a:solidFill>
                  <a:schemeClr val="tx1"/>
                </a:solidFill>
              </a:rPr>
              <a:t> думку так: </a:t>
            </a:r>
            <a:r>
              <a:rPr lang="ru-RU" sz="2000" i="1" dirty="0" err="1" smtClean="0">
                <a:solidFill>
                  <a:schemeClr val="tx1"/>
                </a:solidFill>
              </a:rPr>
              <a:t>з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гарячої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їжі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розвивається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зайва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вологість</a:t>
            </a:r>
            <a:r>
              <a:rPr lang="ru-RU" sz="2000" i="1" dirty="0" smtClean="0">
                <a:solidFill>
                  <a:schemeClr val="tx1"/>
                </a:solidFill>
              </a:rPr>
              <a:t>, а </a:t>
            </a:r>
            <a:r>
              <a:rPr lang="ru-RU" sz="2000" i="1" dirty="0" err="1" smtClean="0">
                <a:solidFill>
                  <a:schemeClr val="tx1"/>
                </a:solidFill>
              </a:rPr>
              <a:t>звідси</a:t>
            </a:r>
            <a:r>
              <a:rPr lang="ru-RU" sz="2000" i="1" dirty="0" smtClean="0">
                <a:solidFill>
                  <a:schemeClr val="tx1"/>
                </a:solidFill>
              </a:rPr>
              <a:t> — катар, нежить, </a:t>
            </a:r>
            <a:r>
              <a:rPr lang="ru-RU" sz="2000" i="1" dirty="0" err="1" smtClean="0">
                <a:solidFill>
                  <a:schemeClr val="tx1"/>
                </a:solidFill>
              </a:rPr>
              <a:t>гній</a:t>
            </a:r>
            <a:r>
              <a:rPr lang="ru-RU" sz="2000" i="1" dirty="0" smtClean="0">
                <a:solidFill>
                  <a:schemeClr val="tx1"/>
                </a:solidFill>
              </a:rPr>
              <a:t>, </a:t>
            </a:r>
            <a:r>
              <a:rPr lang="ru-RU" sz="2000" i="1" dirty="0" err="1" smtClean="0">
                <a:solidFill>
                  <a:schemeClr val="tx1"/>
                </a:solidFill>
              </a:rPr>
              <a:t>вологість</a:t>
            </a:r>
            <a:r>
              <a:rPr lang="ru-RU" sz="2000" i="1" dirty="0" smtClean="0">
                <a:solidFill>
                  <a:schemeClr val="tx1"/>
                </a:solidFill>
              </a:rPr>
              <a:t>, </a:t>
            </a:r>
            <a:r>
              <a:rPr lang="ru-RU" sz="2000" i="1" dirty="0" err="1" smtClean="0">
                <a:solidFill>
                  <a:schemeClr val="tx1"/>
                </a:solidFill>
              </a:rPr>
              <a:t>згущена</a:t>
            </a:r>
            <a:r>
              <a:rPr lang="ru-RU" sz="2000" i="1" dirty="0" smtClean="0">
                <a:solidFill>
                  <a:schemeClr val="tx1"/>
                </a:solidFill>
              </a:rPr>
              <a:t> жаром. Плутарх так само </a:t>
            </a:r>
            <a:r>
              <a:rPr lang="ru-RU" sz="2000" i="1" dirty="0" err="1" smtClean="0">
                <a:solidFill>
                  <a:schemeClr val="tx1"/>
                </a:solidFill>
              </a:rPr>
              <a:t>вважав</a:t>
            </a:r>
            <a:r>
              <a:rPr lang="ru-RU" sz="2000" i="1" dirty="0" smtClean="0">
                <a:solidFill>
                  <a:schemeClr val="tx1"/>
                </a:solidFill>
              </a:rPr>
              <a:t> причиною </a:t>
            </a:r>
            <a:r>
              <a:rPr lang="ru-RU" sz="2000" i="1" dirty="0" err="1" smtClean="0">
                <a:solidFill>
                  <a:schemeClr val="tx1"/>
                </a:solidFill>
              </a:rPr>
              <a:t>всіх</a:t>
            </a:r>
            <a:r>
              <a:rPr lang="ru-RU" sz="2000" i="1" dirty="0" smtClean="0">
                <a:solidFill>
                  <a:schemeClr val="tx1"/>
                </a:solidFill>
              </a:rPr>
              <a:t> хвороб </a:t>
            </a:r>
            <a:r>
              <a:rPr lang="ru-RU" sz="2000" i="1" dirty="0" err="1" smtClean="0">
                <a:solidFill>
                  <a:schemeClr val="tx1"/>
                </a:solidFill>
              </a:rPr>
              <a:t>надлишок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вологи</a:t>
            </a:r>
            <a:r>
              <a:rPr lang="ru-RU" sz="2000" i="1" dirty="0" smtClean="0">
                <a:solidFill>
                  <a:schemeClr val="tx1"/>
                </a:solidFill>
              </a:rPr>
              <a:t> в </a:t>
            </a:r>
            <a:r>
              <a:rPr lang="ru-RU" sz="2000" i="1" dirty="0" err="1" smtClean="0">
                <a:solidFill>
                  <a:schemeClr val="tx1"/>
                </a:solidFill>
              </a:rPr>
              <a:t>тілі</a:t>
            </a:r>
            <a:r>
              <a:rPr lang="ru-RU" sz="2000" i="1" dirty="0">
                <a:solidFill>
                  <a:schemeClr val="tx1"/>
                </a:solidFill>
              </a:rPr>
              <a:t>.</a:t>
            </a:r>
            <a:endParaRPr lang="uk-UA" sz="2000" i="1" dirty="0" smtClean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3573016"/>
            <a:ext cx="4244280" cy="3124944"/>
          </a:xfrm>
        </p:spPr>
        <p:txBody>
          <a:bodyPr>
            <a:normAutofit fontScale="62500" lnSpcReduction="20000"/>
          </a:bodyPr>
          <a:lstStyle/>
          <a:p>
            <a:r>
              <a:rPr lang="ru-RU" sz="3400" i="1" dirty="0" smtClean="0">
                <a:solidFill>
                  <a:schemeClr val="tx1"/>
                </a:solidFill>
              </a:rPr>
              <a:t>«хвороба, </a:t>
            </a:r>
            <a:r>
              <a:rPr lang="ru-RU" sz="3400" i="1" dirty="0" err="1" smtClean="0">
                <a:solidFill>
                  <a:schemeClr val="tx1"/>
                </a:solidFill>
              </a:rPr>
              <a:t>всяка</a:t>
            </a:r>
            <a:r>
              <a:rPr lang="ru-RU" sz="3400" i="1" dirty="0" smtClean="0">
                <a:solidFill>
                  <a:schemeClr val="tx1"/>
                </a:solidFill>
              </a:rPr>
              <a:t> зараза </a:t>
            </a:r>
            <a:r>
              <a:rPr lang="ru-RU" sz="3400" i="1" dirty="0" err="1" smtClean="0">
                <a:solidFill>
                  <a:schemeClr val="tx1"/>
                </a:solidFill>
              </a:rPr>
              <a:t>і</a:t>
            </a:r>
            <a:r>
              <a:rPr lang="ru-RU" sz="3400" i="1" dirty="0" smtClean="0">
                <a:solidFill>
                  <a:schemeClr val="tx1"/>
                </a:solidFill>
              </a:rPr>
              <a:t> </a:t>
            </a:r>
            <a:r>
              <a:rPr lang="ru-RU" sz="3400" i="1" dirty="0" err="1" smtClean="0">
                <a:solidFill>
                  <a:schemeClr val="tx1"/>
                </a:solidFill>
              </a:rPr>
              <a:t>запалення</a:t>
            </a:r>
            <a:r>
              <a:rPr lang="ru-RU" sz="3400" i="1" dirty="0" smtClean="0">
                <a:solidFill>
                  <a:schemeClr val="tx1"/>
                </a:solidFill>
              </a:rPr>
              <a:t> не </a:t>
            </a:r>
            <a:r>
              <a:rPr lang="ru-RU" sz="3400" i="1" dirty="0" err="1" smtClean="0">
                <a:solidFill>
                  <a:schemeClr val="tx1"/>
                </a:solidFill>
              </a:rPr>
              <a:t>можуть</a:t>
            </a:r>
            <a:r>
              <a:rPr lang="ru-RU" sz="3400" i="1" dirty="0" smtClean="0">
                <a:solidFill>
                  <a:schemeClr val="tx1"/>
                </a:solidFill>
              </a:rPr>
              <a:t> </a:t>
            </a:r>
            <a:r>
              <a:rPr lang="ru-RU" sz="3400" i="1" dirty="0" err="1" smtClean="0">
                <a:solidFill>
                  <a:schemeClr val="tx1"/>
                </a:solidFill>
              </a:rPr>
              <a:t>прищепитися</a:t>
            </a:r>
            <a:r>
              <a:rPr lang="ru-RU" sz="3400" i="1" dirty="0" smtClean="0">
                <a:solidFill>
                  <a:schemeClr val="tx1"/>
                </a:solidFill>
              </a:rPr>
              <a:t>, коли </a:t>
            </a:r>
            <a:r>
              <a:rPr lang="ru-RU" sz="3400" i="1" dirty="0" err="1" smtClean="0">
                <a:solidFill>
                  <a:schemeClr val="tx1"/>
                </a:solidFill>
              </a:rPr>
              <a:t>тіло</a:t>
            </a:r>
            <a:r>
              <a:rPr lang="ru-RU" sz="3400" i="1" dirty="0" smtClean="0">
                <a:solidFill>
                  <a:schemeClr val="tx1"/>
                </a:solidFill>
              </a:rPr>
              <a:t> </a:t>
            </a:r>
            <a:r>
              <a:rPr lang="ru-RU" sz="3400" i="1" dirty="0" err="1" smtClean="0">
                <a:solidFill>
                  <a:schemeClr val="tx1"/>
                </a:solidFill>
              </a:rPr>
              <a:t>холодне</a:t>
            </a:r>
            <a:r>
              <a:rPr lang="ru-RU" sz="3400" i="1" dirty="0" smtClean="0">
                <a:solidFill>
                  <a:schemeClr val="tx1"/>
                </a:solidFill>
              </a:rPr>
              <a:t>, </a:t>
            </a:r>
            <a:r>
              <a:rPr lang="ru-RU" sz="3400" i="1" dirty="0" err="1" smtClean="0">
                <a:solidFill>
                  <a:schemeClr val="tx1"/>
                </a:solidFill>
              </a:rPr>
              <a:t>позбавлене</a:t>
            </a:r>
            <a:r>
              <a:rPr lang="ru-RU" sz="3400" i="1" dirty="0" smtClean="0">
                <a:solidFill>
                  <a:schemeClr val="tx1"/>
                </a:solidFill>
              </a:rPr>
              <a:t> </a:t>
            </a:r>
            <a:r>
              <a:rPr lang="ru-RU" sz="3400" i="1" dirty="0" err="1" smtClean="0">
                <a:solidFill>
                  <a:schemeClr val="tx1"/>
                </a:solidFill>
              </a:rPr>
              <a:t>слизу</a:t>
            </a:r>
            <a:r>
              <a:rPr lang="ru-RU" sz="3400" i="1" dirty="0" smtClean="0">
                <a:solidFill>
                  <a:schemeClr val="tx1"/>
                </a:solidFill>
              </a:rPr>
              <a:t> </a:t>
            </a:r>
            <a:r>
              <a:rPr lang="ru-RU" sz="3400" i="1" dirty="0" err="1" smtClean="0">
                <a:solidFill>
                  <a:schemeClr val="tx1"/>
                </a:solidFill>
              </a:rPr>
              <a:t>і</a:t>
            </a:r>
            <a:r>
              <a:rPr lang="ru-RU" sz="3400" i="1" dirty="0" smtClean="0">
                <a:solidFill>
                  <a:schemeClr val="tx1"/>
                </a:solidFill>
              </a:rPr>
              <a:t> </a:t>
            </a:r>
            <a:r>
              <a:rPr lang="ru-RU" sz="3400" i="1" dirty="0" err="1" smtClean="0">
                <a:solidFill>
                  <a:schemeClr val="tx1"/>
                </a:solidFill>
              </a:rPr>
              <a:t>легке</a:t>
            </a:r>
            <a:r>
              <a:rPr lang="ru-RU" sz="3400" i="1" dirty="0" smtClean="0">
                <a:solidFill>
                  <a:schemeClr val="tx1"/>
                </a:solidFill>
              </a:rPr>
              <a:t>, як корок (…), то </a:t>
            </a:r>
            <a:r>
              <a:rPr lang="ru-RU" sz="3400" i="1" dirty="0" err="1" smtClean="0">
                <a:solidFill>
                  <a:schemeClr val="tx1"/>
                </a:solidFill>
              </a:rPr>
              <a:t>зроби</a:t>
            </a:r>
            <a:r>
              <a:rPr lang="ru-RU" sz="3400" i="1" dirty="0" smtClean="0">
                <a:solidFill>
                  <a:schemeClr val="tx1"/>
                </a:solidFill>
              </a:rPr>
              <a:t> </a:t>
            </a:r>
            <a:r>
              <a:rPr lang="ru-RU" sz="3400" i="1" dirty="0" err="1" smtClean="0">
                <a:solidFill>
                  <a:schemeClr val="tx1"/>
                </a:solidFill>
              </a:rPr>
              <a:t>його</a:t>
            </a:r>
            <a:r>
              <a:rPr lang="ru-RU" sz="3400" i="1" dirty="0" smtClean="0">
                <a:solidFill>
                  <a:schemeClr val="tx1"/>
                </a:solidFill>
              </a:rPr>
              <a:t> </a:t>
            </a:r>
            <a:r>
              <a:rPr lang="ru-RU" sz="3400" i="1" dirty="0" err="1" smtClean="0">
                <a:solidFill>
                  <a:schemeClr val="tx1"/>
                </a:solidFill>
              </a:rPr>
              <a:t>тоншим</a:t>
            </a:r>
            <a:r>
              <a:rPr lang="ru-RU" sz="3400" i="1" dirty="0" smtClean="0">
                <a:solidFill>
                  <a:schemeClr val="tx1"/>
                </a:solidFill>
              </a:rPr>
              <a:t>, </a:t>
            </a:r>
            <a:r>
              <a:rPr lang="ru-RU" sz="3400" i="1" dirty="0" err="1" smtClean="0">
                <a:solidFill>
                  <a:schemeClr val="tx1"/>
                </a:solidFill>
              </a:rPr>
              <a:t>скорочуючи</a:t>
            </a:r>
            <a:r>
              <a:rPr lang="ru-RU" sz="3400" i="1" dirty="0" smtClean="0">
                <a:solidFill>
                  <a:schemeClr val="tx1"/>
                </a:solidFill>
              </a:rPr>
              <a:t> </a:t>
            </a:r>
            <a:r>
              <a:rPr lang="ru-RU" sz="3400" i="1" dirty="0" err="1" smtClean="0">
                <a:solidFill>
                  <a:schemeClr val="tx1"/>
                </a:solidFill>
              </a:rPr>
              <a:t>надмірну</a:t>
            </a:r>
            <a:r>
              <a:rPr lang="ru-RU" sz="3400" i="1" dirty="0" smtClean="0">
                <a:solidFill>
                  <a:schemeClr val="tx1"/>
                </a:solidFill>
              </a:rPr>
              <a:t> </a:t>
            </a:r>
            <a:r>
              <a:rPr lang="ru-RU" sz="3400" i="1" dirty="0" err="1" smtClean="0">
                <a:solidFill>
                  <a:schemeClr val="tx1"/>
                </a:solidFill>
              </a:rPr>
              <a:t>їжу</a:t>
            </a:r>
            <a:r>
              <a:rPr lang="ru-RU" sz="3400" i="1" dirty="0" smtClean="0">
                <a:solidFill>
                  <a:schemeClr val="tx1"/>
                </a:solidFill>
              </a:rPr>
              <a:t> </a:t>
            </a:r>
            <a:r>
              <a:rPr lang="ru-RU" sz="3400" i="1" dirty="0" err="1" smtClean="0">
                <a:solidFill>
                  <a:schemeClr val="tx1"/>
                </a:solidFill>
              </a:rPr>
              <a:t>й</a:t>
            </a:r>
            <a:r>
              <a:rPr lang="ru-RU" sz="3400" i="1" dirty="0" smtClean="0">
                <a:solidFill>
                  <a:schemeClr val="tx1"/>
                </a:solidFill>
              </a:rPr>
              <a:t> </a:t>
            </a:r>
            <a:r>
              <a:rPr lang="ru-RU" sz="3400" i="1" dirty="0" err="1" smtClean="0">
                <a:solidFill>
                  <a:schemeClr val="tx1"/>
                </a:solidFill>
              </a:rPr>
              <a:t>уникаючи</a:t>
            </a:r>
            <a:r>
              <a:rPr lang="ru-RU" sz="3400" i="1" dirty="0" smtClean="0">
                <a:solidFill>
                  <a:schemeClr val="tx1"/>
                </a:solidFill>
              </a:rPr>
              <a:t> </a:t>
            </a:r>
            <a:r>
              <a:rPr lang="ru-RU" sz="3400" i="1" dirty="0" err="1" smtClean="0">
                <a:solidFill>
                  <a:schemeClr val="tx1"/>
                </a:solidFill>
              </a:rPr>
              <a:t>вогню</a:t>
            </a:r>
            <a:r>
              <a:rPr lang="ru-RU" sz="3400" i="1" dirty="0" smtClean="0">
                <a:solidFill>
                  <a:schemeClr val="tx1"/>
                </a:solidFill>
              </a:rPr>
              <a:t>, </a:t>
            </a:r>
            <a:r>
              <a:rPr lang="ru-RU" sz="3400" i="1" dirty="0" err="1" smtClean="0">
                <a:solidFill>
                  <a:schemeClr val="tx1"/>
                </a:solidFill>
              </a:rPr>
              <a:t>породженого</a:t>
            </a:r>
            <a:r>
              <a:rPr lang="ru-RU" sz="3400" i="1" dirty="0" smtClean="0">
                <a:solidFill>
                  <a:schemeClr val="tx1"/>
                </a:solidFill>
              </a:rPr>
              <a:t> вином, </a:t>
            </a:r>
            <a:r>
              <a:rPr lang="ru-RU" sz="3400" i="1" dirty="0" err="1" smtClean="0">
                <a:solidFill>
                  <a:schemeClr val="tx1"/>
                </a:solidFill>
              </a:rPr>
              <a:t>звідки</a:t>
            </a:r>
            <a:r>
              <a:rPr lang="ru-RU" sz="3400" i="1" dirty="0" smtClean="0">
                <a:solidFill>
                  <a:schemeClr val="tx1"/>
                </a:solidFill>
              </a:rPr>
              <a:t> </a:t>
            </a:r>
            <a:r>
              <a:rPr lang="ru-RU" sz="3400" i="1" dirty="0" err="1" smtClean="0">
                <a:solidFill>
                  <a:schemeClr val="tx1"/>
                </a:solidFill>
              </a:rPr>
              <a:t>всі</a:t>
            </a:r>
            <a:r>
              <a:rPr lang="ru-RU" sz="3400" i="1" dirty="0" smtClean="0">
                <a:solidFill>
                  <a:schemeClr val="tx1"/>
                </a:solidFill>
              </a:rPr>
              <a:t> пороки </a:t>
            </a:r>
            <a:r>
              <a:rPr lang="ru-RU" sz="3400" i="1" dirty="0" err="1" smtClean="0">
                <a:solidFill>
                  <a:schemeClr val="tx1"/>
                </a:solidFill>
              </a:rPr>
              <a:t>душі</a:t>
            </a:r>
            <a:r>
              <a:rPr lang="ru-RU" sz="3400" i="1" dirty="0" smtClean="0">
                <a:solidFill>
                  <a:schemeClr val="tx1"/>
                </a:solidFill>
              </a:rPr>
              <a:t>, а </a:t>
            </a:r>
            <a:r>
              <a:rPr lang="ru-RU" sz="3400" i="1" dirty="0" err="1" smtClean="0">
                <a:solidFill>
                  <a:schemeClr val="tx1"/>
                </a:solidFill>
              </a:rPr>
              <a:t>з</a:t>
            </a:r>
            <a:r>
              <a:rPr lang="ru-RU" sz="3400" i="1" dirty="0" smtClean="0">
                <a:solidFill>
                  <a:schemeClr val="tx1"/>
                </a:solidFill>
              </a:rPr>
              <a:t> </a:t>
            </a:r>
            <a:r>
              <a:rPr lang="ru-RU" sz="3400" i="1" dirty="0" err="1" smtClean="0">
                <a:solidFill>
                  <a:schemeClr val="tx1"/>
                </a:solidFill>
              </a:rPr>
              <a:t>останніх</a:t>
            </a:r>
            <a:r>
              <a:rPr lang="ru-RU" sz="3400" i="1" dirty="0" smtClean="0">
                <a:solidFill>
                  <a:schemeClr val="tx1"/>
                </a:solidFill>
              </a:rPr>
              <a:t>, у свою </a:t>
            </a:r>
            <a:r>
              <a:rPr lang="ru-RU" sz="3400" i="1" dirty="0" err="1" smtClean="0">
                <a:solidFill>
                  <a:schemeClr val="tx1"/>
                </a:solidFill>
              </a:rPr>
              <a:t>чергу</a:t>
            </a:r>
            <a:r>
              <a:rPr lang="ru-RU" sz="3400" i="1" dirty="0" smtClean="0">
                <a:solidFill>
                  <a:schemeClr val="tx1"/>
                </a:solidFill>
              </a:rPr>
              <a:t>, — </a:t>
            </a:r>
            <a:r>
              <a:rPr lang="ru-RU" sz="3400" i="1" dirty="0" err="1" smtClean="0">
                <a:solidFill>
                  <a:schemeClr val="tx1"/>
                </a:solidFill>
              </a:rPr>
              <a:t>всі</a:t>
            </a:r>
            <a:r>
              <a:rPr lang="ru-RU" sz="3400" i="1" dirty="0" smtClean="0">
                <a:solidFill>
                  <a:schemeClr val="tx1"/>
                </a:solidFill>
              </a:rPr>
              <a:t> </a:t>
            </a:r>
            <a:r>
              <a:rPr lang="ru-RU" sz="3400" i="1" dirty="0" err="1" smtClean="0">
                <a:solidFill>
                  <a:schemeClr val="tx1"/>
                </a:solidFill>
              </a:rPr>
              <a:t>хвороби</a:t>
            </a:r>
            <a:r>
              <a:rPr lang="ru-RU" sz="3400" i="1" dirty="0" smtClean="0">
                <a:solidFill>
                  <a:schemeClr val="tx1"/>
                </a:solidFill>
              </a:rPr>
              <a:t> </a:t>
            </a:r>
            <a:r>
              <a:rPr lang="ru-RU" sz="3400" i="1" dirty="0" err="1" smtClean="0">
                <a:solidFill>
                  <a:schemeClr val="tx1"/>
                </a:solidFill>
              </a:rPr>
              <a:t>тіла</a:t>
            </a:r>
            <a:r>
              <a:rPr lang="ru-RU" sz="3400" i="1" dirty="0" smtClean="0">
                <a:solidFill>
                  <a:schemeClr val="tx1"/>
                </a:solidFill>
              </a:rPr>
              <a:t>»</a:t>
            </a:r>
            <a:endParaRPr lang="uk-UA" sz="3400" i="1" dirty="0" smtClean="0">
              <a:solidFill>
                <a:schemeClr val="tx1"/>
              </a:solidFill>
            </a:endParaRPr>
          </a:p>
          <a:p>
            <a:endParaRPr lang="uk-UA" dirty="0"/>
          </a:p>
        </p:txBody>
      </p:sp>
      <p:pic>
        <p:nvPicPr>
          <p:cNvPr id="5" name="Рисунок 4" descr="1_1718581849b91a793d01f2476c3eea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268760"/>
            <a:ext cx="2148260" cy="2364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2758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      </a:t>
            </a:r>
            <a:r>
              <a:rPr lang="ru-RU" b="1" i="1" dirty="0" err="1" smtClean="0"/>
              <a:t>Вплив</a:t>
            </a:r>
            <a:r>
              <a:rPr lang="ru-RU" b="1" i="1" dirty="0" smtClean="0"/>
              <a:t> Сковороди на </a:t>
            </a:r>
            <a:r>
              <a:rPr lang="ru-RU" b="1" i="1" dirty="0" err="1" smtClean="0"/>
              <a:t>сучасників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61662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i="1" dirty="0" err="1" smtClean="0"/>
              <a:t>Григорій</a:t>
            </a:r>
            <a:r>
              <a:rPr lang="ru-RU" i="1" dirty="0" smtClean="0"/>
              <a:t> Сковорода </a:t>
            </a:r>
            <a:r>
              <a:rPr lang="ru-RU" i="1" dirty="0" err="1" smtClean="0"/>
              <a:t>мав</a:t>
            </a:r>
            <a:r>
              <a:rPr lang="ru-RU" i="1" dirty="0" smtClean="0"/>
              <a:t> </a:t>
            </a:r>
            <a:r>
              <a:rPr lang="ru-RU" i="1" dirty="0" err="1" smtClean="0"/>
              <a:t>величезний</a:t>
            </a:r>
            <a:r>
              <a:rPr lang="ru-RU" i="1" dirty="0" smtClean="0"/>
              <a:t> </a:t>
            </a:r>
            <a:r>
              <a:rPr lang="ru-RU" i="1" dirty="0" err="1" smtClean="0"/>
              <a:t>вплив</a:t>
            </a:r>
            <a:r>
              <a:rPr lang="ru-RU" i="1" dirty="0" smtClean="0"/>
              <a:t> на </a:t>
            </a:r>
            <a:r>
              <a:rPr lang="ru-RU" i="1" dirty="0" err="1" smtClean="0"/>
              <a:t>своїх</a:t>
            </a:r>
            <a:r>
              <a:rPr lang="ru-RU" i="1" dirty="0" smtClean="0"/>
              <a:t> </a:t>
            </a:r>
            <a:r>
              <a:rPr lang="ru-RU" i="1" dirty="0" err="1" smtClean="0"/>
              <a:t>сучасників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на</a:t>
            </a:r>
            <a:r>
              <a:rPr lang="ru-RU" i="1" dirty="0" smtClean="0"/>
              <a:t> дальше </a:t>
            </a:r>
            <a:r>
              <a:rPr lang="ru-RU" i="1" dirty="0" err="1" smtClean="0"/>
              <a:t>українське</a:t>
            </a:r>
            <a:r>
              <a:rPr lang="ru-RU" i="1" dirty="0" smtClean="0"/>
              <a:t> </a:t>
            </a:r>
            <a:r>
              <a:rPr lang="ru-RU" i="1" dirty="0" err="1" smtClean="0"/>
              <a:t>громадянство</a:t>
            </a:r>
            <a:r>
              <a:rPr lang="ru-RU" i="1" dirty="0" smtClean="0"/>
              <a:t>, </a:t>
            </a:r>
            <a:r>
              <a:rPr lang="ru-RU" i="1" dirty="0" err="1" smtClean="0"/>
              <a:t>і</a:t>
            </a:r>
            <a:r>
              <a:rPr lang="ru-RU" i="1" dirty="0" smtClean="0"/>
              <a:t> то не </a:t>
            </a:r>
            <a:r>
              <a:rPr lang="ru-RU" i="1" dirty="0" err="1" smtClean="0"/>
              <a:t>тільки</a:t>
            </a:r>
            <a:r>
              <a:rPr lang="ru-RU" i="1" dirty="0" smtClean="0"/>
              <a:t> </a:t>
            </a:r>
            <a:r>
              <a:rPr lang="ru-RU" i="1" dirty="0" err="1" smtClean="0"/>
              <a:t>своєю</a:t>
            </a:r>
            <a:r>
              <a:rPr lang="ru-RU" i="1" dirty="0" smtClean="0"/>
              <a:t> </a:t>
            </a:r>
            <a:r>
              <a:rPr lang="ru-RU" i="1" u="sng" dirty="0" err="1" smtClean="0">
                <a:hlinkClick r:id="rId2" tooltip="Етика"/>
              </a:rPr>
              <a:t>етичною</a:t>
            </a:r>
            <a:r>
              <a:rPr lang="ru-RU" i="1" dirty="0" smtClean="0"/>
              <a:t> наукою, а </a:t>
            </a:r>
            <a:r>
              <a:rPr lang="ru-RU" i="1" dirty="0" err="1" smtClean="0"/>
              <a:t>головним</a:t>
            </a:r>
            <a:r>
              <a:rPr lang="ru-RU" i="1" dirty="0" smtClean="0"/>
              <a:t> чином </a:t>
            </a:r>
            <a:r>
              <a:rPr lang="ru-RU" i="1" dirty="0" err="1" smtClean="0"/>
              <a:t>своїм</a:t>
            </a:r>
            <a:r>
              <a:rPr lang="ru-RU" i="1" dirty="0" smtClean="0"/>
              <a:t> </a:t>
            </a:r>
            <a:r>
              <a:rPr lang="ru-RU" i="1" dirty="0" err="1" smtClean="0"/>
              <a:t>життям</a:t>
            </a:r>
            <a:r>
              <a:rPr lang="ru-RU" i="1" dirty="0" smtClean="0"/>
              <a:t>, в </a:t>
            </a:r>
            <a:r>
              <a:rPr lang="ru-RU" i="1" dirty="0" err="1" smtClean="0"/>
              <a:t>якому</a:t>
            </a:r>
            <a:r>
              <a:rPr lang="ru-RU" i="1" dirty="0" smtClean="0"/>
              <a:t> слово </a:t>
            </a:r>
            <a:r>
              <a:rPr lang="ru-RU" i="1" dirty="0" err="1" smtClean="0"/>
              <a:t>ніколи</a:t>
            </a:r>
            <a:r>
              <a:rPr lang="ru-RU" i="1" dirty="0" smtClean="0"/>
              <a:t> не </a:t>
            </a:r>
            <a:r>
              <a:rPr lang="ru-RU" i="1" dirty="0" err="1" smtClean="0"/>
              <a:t>розходилося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ділом</a:t>
            </a:r>
            <a:r>
              <a:rPr lang="ru-RU" i="1" dirty="0" smtClean="0"/>
              <a:t>: </a:t>
            </a:r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вчення</a:t>
            </a:r>
            <a:r>
              <a:rPr lang="ru-RU" i="1" dirty="0" smtClean="0"/>
              <a:t> </a:t>
            </a:r>
            <a:r>
              <a:rPr lang="ru-RU" i="1" dirty="0" err="1" smtClean="0"/>
              <a:t>було</a:t>
            </a:r>
            <a:r>
              <a:rPr lang="ru-RU" i="1" dirty="0" smtClean="0"/>
              <a:t> в </a:t>
            </a:r>
            <a:r>
              <a:rPr lang="ru-RU" i="1" dirty="0" err="1" smtClean="0"/>
              <a:t>повній</a:t>
            </a:r>
            <a:r>
              <a:rPr lang="ru-RU" i="1" dirty="0" smtClean="0"/>
              <a:t> </a:t>
            </a:r>
            <a:r>
              <a:rPr lang="ru-RU" i="1" dirty="0" err="1" smtClean="0"/>
              <a:t>згоді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життям</a:t>
            </a:r>
            <a:r>
              <a:rPr lang="ru-RU" i="1" dirty="0" smtClean="0"/>
              <a:t>. </a:t>
            </a:r>
            <a:r>
              <a:rPr lang="ru-RU" i="1" dirty="0" err="1" smtClean="0"/>
              <a:t>Щоб</a:t>
            </a:r>
            <a:r>
              <a:rPr lang="ru-RU" i="1" dirty="0" smtClean="0"/>
              <a:t> </a:t>
            </a:r>
            <a:r>
              <a:rPr lang="ru-RU" i="1" dirty="0" err="1" smtClean="0"/>
              <a:t>оцінити</a:t>
            </a:r>
            <a:r>
              <a:rPr lang="ru-RU" i="1" dirty="0" smtClean="0"/>
              <a:t> </a:t>
            </a:r>
            <a:r>
              <a:rPr lang="ru-RU" i="1" dirty="0" err="1" smtClean="0"/>
              <a:t>цей</a:t>
            </a:r>
            <a:r>
              <a:rPr lang="ru-RU" i="1" dirty="0" smtClean="0"/>
              <a:t> </a:t>
            </a:r>
            <a:r>
              <a:rPr lang="ru-RU" i="1" dirty="0" err="1" smtClean="0"/>
              <a:t>вплив</a:t>
            </a:r>
            <a:r>
              <a:rPr lang="ru-RU" i="1" dirty="0" smtClean="0"/>
              <a:t>, як писав С. </a:t>
            </a:r>
            <a:r>
              <a:rPr lang="ru-RU" i="1" dirty="0" err="1" smtClean="0"/>
              <a:t>Єфремов</a:t>
            </a:r>
            <a:r>
              <a:rPr lang="ru-RU" i="1" dirty="0" smtClean="0"/>
              <a:t>,</a:t>
            </a:r>
            <a:endParaRPr lang="uk-UA" i="1" dirty="0" smtClean="0"/>
          </a:p>
          <a:p>
            <a:pPr algn="ctr"/>
            <a:r>
              <a:rPr lang="ru-RU" i="1" dirty="0" err="1" smtClean="0"/>
              <a:t>досить</a:t>
            </a:r>
            <a:r>
              <a:rPr lang="ru-RU" i="1" dirty="0" smtClean="0"/>
              <a:t> буде </a:t>
            </a:r>
            <a:r>
              <a:rPr lang="ru-RU" i="1" dirty="0" err="1" smtClean="0"/>
              <a:t>сказати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сучасники</a:t>
            </a:r>
            <a:r>
              <a:rPr lang="ru-RU" i="1" dirty="0" smtClean="0"/>
              <a:t> </a:t>
            </a:r>
            <a:r>
              <a:rPr lang="ru-RU" i="1" dirty="0" err="1" smtClean="0"/>
              <a:t>бачили</a:t>
            </a:r>
            <a:r>
              <a:rPr lang="ru-RU" i="1" dirty="0" smtClean="0"/>
              <a:t> в </a:t>
            </a:r>
            <a:r>
              <a:rPr lang="ru-RU" i="1" dirty="0" err="1" smtClean="0"/>
              <a:t>ньому</a:t>
            </a:r>
            <a:r>
              <a:rPr lang="ru-RU" i="1" dirty="0" smtClean="0"/>
              <a:t> «</a:t>
            </a:r>
            <a:r>
              <a:rPr lang="ru-RU" i="1" dirty="0" err="1" smtClean="0"/>
              <a:t>мандровану</a:t>
            </a:r>
            <a:r>
              <a:rPr lang="ru-RU" i="1" dirty="0" smtClean="0"/>
              <a:t> </a:t>
            </a:r>
            <a:r>
              <a:rPr lang="ru-RU" i="1" dirty="0" err="1" smtClean="0"/>
              <a:t>академію</a:t>
            </a:r>
            <a:r>
              <a:rPr lang="ru-RU" i="1" dirty="0" smtClean="0"/>
              <a:t>»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його</a:t>
            </a:r>
            <a:r>
              <a:rPr lang="ru-RU" i="1" dirty="0" smtClean="0"/>
              <a:t> самого </a:t>
            </a:r>
            <a:r>
              <a:rPr lang="ru-RU" i="1" dirty="0" err="1" smtClean="0"/>
              <a:t>вважали</a:t>
            </a:r>
            <a:r>
              <a:rPr lang="ru-RU" i="1" dirty="0" smtClean="0"/>
              <a:t> </a:t>
            </a:r>
            <a:r>
              <a:rPr lang="ru-RU" i="1" dirty="0" err="1" smtClean="0"/>
              <a:t>вартим</a:t>
            </a:r>
            <a:r>
              <a:rPr lang="ru-RU" i="1" dirty="0" smtClean="0"/>
              <a:t> за </a:t>
            </a:r>
            <a:r>
              <a:rPr lang="ru-RU" i="1" dirty="0" err="1" smtClean="0"/>
              <a:t>університет</a:t>
            </a:r>
            <a:r>
              <a:rPr lang="ru-RU" i="1" dirty="0" smtClean="0"/>
              <a:t>; </a:t>
            </a:r>
            <a:r>
              <a:rPr lang="ru-RU" i="1" dirty="0" err="1" smtClean="0"/>
              <a:t>досить</a:t>
            </a:r>
            <a:r>
              <a:rPr lang="ru-RU" i="1" dirty="0" smtClean="0"/>
              <a:t> </a:t>
            </a:r>
            <a:r>
              <a:rPr lang="ru-RU" i="1" dirty="0" err="1" smtClean="0"/>
              <a:t>сказати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коли треба </a:t>
            </a:r>
            <a:r>
              <a:rPr lang="ru-RU" i="1" dirty="0" err="1" smtClean="0"/>
              <a:t>було</a:t>
            </a:r>
            <a:r>
              <a:rPr lang="ru-RU" i="1" dirty="0" smtClean="0"/>
              <a:t> </a:t>
            </a:r>
            <a:r>
              <a:rPr lang="ru-RU" i="1" dirty="0" err="1" smtClean="0"/>
              <a:t>тоді</a:t>
            </a:r>
            <a:r>
              <a:rPr lang="ru-RU" i="1" dirty="0" smtClean="0"/>
              <a:t> </a:t>
            </a:r>
            <a:r>
              <a:rPr lang="ru-RU" i="1" dirty="0" err="1" smtClean="0"/>
              <a:t>знайти</a:t>
            </a:r>
            <a:r>
              <a:rPr lang="ru-RU" i="1" dirty="0" smtClean="0"/>
              <a:t> в </a:t>
            </a:r>
            <a:r>
              <a:rPr lang="ru-RU" i="1" dirty="0" err="1" smtClean="0"/>
              <a:t>Україні</a:t>
            </a:r>
            <a:r>
              <a:rPr lang="ru-RU" i="1" dirty="0" smtClean="0"/>
              <a:t> </a:t>
            </a:r>
            <a:r>
              <a:rPr lang="ru-RU" i="1" dirty="0" err="1" smtClean="0"/>
              <a:t>ідейну</a:t>
            </a:r>
            <a:r>
              <a:rPr lang="ru-RU" i="1" dirty="0" smtClean="0"/>
              <a:t>, </a:t>
            </a:r>
            <a:r>
              <a:rPr lang="ru-RU" i="1" dirty="0" err="1" smtClean="0"/>
              <a:t>чесну</a:t>
            </a:r>
            <a:r>
              <a:rPr lang="ru-RU" i="1" dirty="0" smtClean="0"/>
              <a:t> та </a:t>
            </a:r>
            <a:r>
              <a:rPr lang="ru-RU" i="1" dirty="0" err="1" smtClean="0"/>
              <a:t>чисту</a:t>
            </a:r>
            <a:r>
              <a:rPr lang="ru-RU" i="1" dirty="0" smtClean="0"/>
              <a:t> </a:t>
            </a:r>
            <a:r>
              <a:rPr lang="ru-RU" i="1" dirty="0" err="1" smtClean="0"/>
              <a:t>людину</a:t>
            </a:r>
            <a:r>
              <a:rPr lang="ru-RU" i="1" dirty="0" smtClean="0"/>
              <a:t>, </a:t>
            </a:r>
            <a:r>
              <a:rPr lang="ru-RU" i="1" dirty="0" err="1" smtClean="0"/>
              <a:t>шукали</a:t>
            </a:r>
            <a:r>
              <a:rPr lang="ru-RU" i="1" dirty="0" smtClean="0"/>
              <a:t> </a:t>
            </a:r>
            <a:r>
              <a:rPr lang="ru-RU" i="1" dirty="0" err="1" smtClean="0"/>
              <a:t>її</a:t>
            </a:r>
            <a:r>
              <a:rPr lang="ru-RU" i="1" dirty="0" smtClean="0"/>
              <a:t> </a:t>
            </a:r>
            <a:r>
              <a:rPr lang="ru-RU" i="1" dirty="0" err="1" smtClean="0"/>
              <a:t>між</a:t>
            </a:r>
            <a:r>
              <a:rPr lang="ru-RU" i="1" dirty="0" smtClean="0"/>
              <a:t> </a:t>
            </a:r>
            <a:r>
              <a:rPr lang="ru-RU" i="1" u="sng" dirty="0" smtClean="0">
                <a:hlinkClick r:id="rId3" tooltip="Сковородинство (ще не написана)"/>
              </a:rPr>
              <a:t>«</a:t>
            </a:r>
            <a:r>
              <a:rPr lang="ru-RU" i="1" u="sng" dirty="0" err="1" smtClean="0">
                <a:hlinkClick r:id="rId3" tooltip="Сковородинство (ще не написана)"/>
              </a:rPr>
              <a:t>сковородинцями</a:t>
            </a:r>
            <a:r>
              <a:rPr lang="ru-RU" i="1" u="sng" dirty="0" smtClean="0">
                <a:hlinkClick r:id="rId3" tooltip="Сковородинство (ще не написана)"/>
              </a:rPr>
              <a:t>»</a:t>
            </a:r>
            <a:r>
              <a:rPr lang="ru-RU" i="1" dirty="0" smtClean="0"/>
              <a:t>, </a:t>
            </a:r>
            <a:r>
              <a:rPr lang="ru-RU" i="1" dirty="0" err="1" smtClean="0"/>
              <a:t>тобто</a:t>
            </a:r>
            <a:r>
              <a:rPr lang="ru-RU" i="1" dirty="0" smtClean="0"/>
              <a:t> </a:t>
            </a:r>
            <a:r>
              <a:rPr lang="ru-RU" i="1" dirty="0" err="1" smtClean="0"/>
              <a:t>учнями</a:t>
            </a:r>
            <a:r>
              <a:rPr lang="ru-RU" i="1" dirty="0" smtClean="0"/>
              <a:t> </a:t>
            </a:r>
            <a:r>
              <a:rPr lang="ru-RU" i="1" dirty="0" err="1" smtClean="0"/>
              <a:t>цього</a:t>
            </a:r>
            <a:r>
              <a:rPr lang="ru-RU" i="1" dirty="0" smtClean="0"/>
              <a:t> чудного </a:t>
            </a:r>
            <a:r>
              <a:rPr lang="ru-RU" i="1" dirty="0" err="1" smtClean="0"/>
              <a:t>чоловіка</a:t>
            </a:r>
            <a:r>
              <a:rPr lang="ru-RU" i="1" dirty="0" smtClean="0"/>
              <a:t> та </a:t>
            </a:r>
            <a:r>
              <a:rPr lang="ru-RU" i="1" dirty="0" err="1" smtClean="0"/>
              <a:t>прихильниками</a:t>
            </a:r>
            <a:r>
              <a:rPr lang="ru-RU" i="1" dirty="0" smtClean="0"/>
              <a:t> </a:t>
            </a:r>
            <a:r>
              <a:rPr lang="ru-RU" i="1" dirty="0" err="1" smtClean="0"/>
              <a:t>його</a:t>
            </a:r>
            <a:r>
              <a:rPr lang="ru-RU" i="1" dirty="0" smtClean="0"/>
              <a:t> науки. І </a:t>
            </a:r>
            <a:r>
              <a:rPr lang="ru-RU" i="1" dirty="0" err="1" smtClean="0"/>
              <a:t>навіть</a:t>
            </a:r>
            <a:r>
              <a:rPr lang="ru-RU" i="1" dirty="0" smtClean="0"/>
              <a:t> перший на </a:t>
            </a:r>
            <a:r>
              <a:rPr lang="ru-RU" i="1" dirty="0" err="1" smtClean="0"/>
              <a:t>території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 </a:t>
            </a:r>
            <a:r>
              <a:rPr lang="ru-RU" i="1" u="sng" dirty="0" err="1" smtClean="0">
                <a:hlinkClick r:id="rId4" tooltip="Харківський національний університет імені Василя Каразіна"/>
              </a:rPr>
              <a:t>університет</a:t>
            </a:r>
            <a:r>
              <a:rPr lang="ru-RU" i="1" u="sng" dirty="0" smtClean="0">
                <a:hlinkClick r:id="rId4" tooltip="Харківський національний університет імені Василя Каразіна"/>
              </a:rPr>
              <a:t> </a:t>
            </a:r>
            <a:r>
              <a:rPr lang="ru-RU" i="1" u="sng" dirty="0" err="1" smtClean="0">
                <a:hlinkClick r:id="rId4" tooltip="Харківський національний університет імені Василя Каразіна"/>
              </a:rPr>
              <a:t>Харківський</a:t>
            </a:r>
            <a:r>
              <a:rPr lang="ru-RU" i="1" dirty="0" smtClean="0"/>
              <a:t> не дурно постав на </a:t>
            </a:r>
            <a:r>
              <a:rPr lang="ru-RU" i="1" u="sng" dirty="0" err="1" smtClean="0">
                <a:hlinkClick r:id="rId5" tooltip="Слобідська Україна"/>
              </a:rPr>
              <a:t>Слобідській</a:t>
            </a:r>
            <a:r>
              <a:rPr lang="ru-RU" i="1" u="sng" dirty="0" smtClean="0">
                <a:hlinkClick r:id="rId5" tooltip="Слобідська Україна"/>
              </a:rPr>
              <a:t> </a:t>
            </a:r>
            <a:r>
              <a:rPr lang="ru-RU" i="1" u="sng" dirty="0" err="1" smtClean="0">
                <a:hlinkClick r:id="rId5" tooltip="Слобідська Україна"/>
              </a:rPr>
              <a:t>Україні</a:t>
            </a:r>
            <a:r>
              <a:rPr lang="ru-RU" i="1" dirty="0" smtClean="0"/>
              <a:t>, де </a:t>
            </a:r>
            <a:r>
              <a:rPr lang="ru-RU" i="1" dirty="0" err="1" smtClean="0"/>
              <a:t>найбільше</a:t>
            </a:r>
            <a:r>
              <a:rPr lang="ru-RU" i="1" dirty="0" smtClean="0"/>
              <a:t> жив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навчав</a:t>
            </a:r>
            <a:r>
              <a:rPr lang="ru-RU" i="1" dirty="0" smtClean="0"/>
              <a:t> Сковорода… </a:t>
            </a:r>
            <a:r>
              <a:rPr lang="ru-RU" i="1" dirty="0" err="1" smtClean="0"/>
              <a:t>Жертви</a:t>
            </a:r>
            <a:r>
              <a:rPr lang="ru-RU" i="1" dirty="0" smtClean="0"/>
              <a:t> на </a:t>
            </a:r>
            <a:r>
              <a:rPr lang="ru-RU" i="1" dirty="0" err="1" smtClean="0"/>
              <a:t>новий</a:t>
            </a:r>
            <a:r>
              <a:rPr lang="ru-RU" i="1" dirty="0" smtClean="0"/>
              <a:t> </a:t>
            </a:r>
            <a:r>
              <a:rPr lang="ru-RU" i="1" dirty="0" err="1" smtClean="0"/>
              <a:t>університет</a:t>
            </a:r>
            <a:r>
              <a:rPr lang="ru-RU" i="1" dirty="0" smtClean="0"/>
              <a:t>, </a:t>
            </a:r>
            <a:r>
              <a:rPr lang="ru-RU" i="1" dirty="0" err="1" smtClean="0"/>
              <a:t>після</a:t>
            </a:r>
            <a:r>
              <a:rPr lang="ru-RU" i="1" dirty="0" smtClean="0"/>
              <a:t> </a:t>
            </a:r>
            <a:r>
              <a:rPr lang="ru-RU" i="1" dirty="0" err="1" smtClean="0"/>
              <a:t>заклику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«</a:t>
            </a:r>
            <a:r>
              <a:rPr lang="ru-RU" i="1" dirty="0" err="1" smtClean="0"/>
              <a:t>драматичних</a:t>
            </a:r>
            <a:r>
              <a:rPr lang="ru-RU" i="1" dirty="0" smtClean="0"/>
              <a:t> </a:t>
            </a:r>
            <a:r>
              <a:rPr lang="ru-RU" i="1" dirty="0" err="1" smtClean="0"/>
              <a:t>жестів</a:t>
            </a:r>
            <a:r>
              <a:rPr lang="ru-RU" i="1" dirty="0" smtClean="0"/>
              <a:t>» </a:t>
            </a:r>
            <a:r>
              <a:rPr lang="ru-RU" i="1" dirty="0" err="1" smtClean="0"/>
              <a:t>Каразина</a:t>
            </a:r>
            <a:r>
              <a:rPr lang="ru-RU" i="1" dirty="0" smtClean="0"/>
              <a:t> (р. 1802). </a:t>
            </a:r>
            <a:r>
              <a:rPr lang="ru-RU" i="1" dirty="0" err="1" smtClean="0"/>
              <a:t>посипались</a:t>
            </a:r>
            <a:r>
              <a:rPr lang="ru-RU" i="1" dirty="0" smtClean="0"/>
              <a:t> </a:t>
            </a:r>
            <a:r>
              <a:rPr lang="ru-RU" i="1" dirty="0" err="1" smtClean="0"/>
              <a:t>головним</a:t>
            </a:r>
            <a:r>
              <a:rPr lang="ru-RU" i="1" dirty="0" smtClean="0"/>
              <a:t> чином од </a:t>
            </a:r>
            <a:r>
              <a:rPr lang="ru-RU" i="1" dirty="0" err="1" smtClean="0"/>
              <a:t>учнів</a:t>
            </a:r>
            <a:r>
              <a:rPr lang="ru-RU" i="1" dirty="0" smtClean="0"/>
              <a:t> Сковороди, </a:t>
            </a:r>
            <a:r>
              <a:rPr lang="ru-RU" i="1" dirty="0" err="1" smtClean="0"/>
              <a:t>знайомих</a:t>
            </a:r>
            <a:r>
              <a:rPr lang="ru-RU" i="1" dirty="0" smtClean="0"/>
              <a:t> та </a:t>
            </a:r>
            <a:r>
              <a:rPr lang="ru-RU" i="1" dirty="0" err="1" smtClean="0"/>
              <a:t>приятелів</a:t>
            </a:r>
            <a:r>
              <a:rPr lang="ru-RU" i="1" dirty="0" smtClean="0"/>
              <a:t> </a:t>
            </a:r>
            <a:r>
              <a:rPr lang="ru-RU" i="1" dirty="0" err="1" smtClean="0"/>
              <a:t>його</a:t>
            </a:r>
            <a:r>
              <a:rPr lang="ru-RU" i="1" dirty="0" smtClean="0"/>
              <a:t>, </a:t>
            </a:r>
            <a:r>
              <a:rPr lang="ru-RU" i="1" dirty="0" err="1" smtClean="0"/>
              <a:t>і</a:t>
            </a:r>
            <a:r>
              <a:rPr lang="ru-RU" i="1" dirty="0" smtClean="0"/>
              <a:t> тих жертв зразу ж набралось на </a:t>
            </a:r>
            <a:r>
              <a:rPr lang="ru-RU" i="1" dirty="0" err="1" smtClean="0"/>
              <a:t>велику</a:t>
            </a:r>
            <a:r>
              <a:rPr lang="ru-RU" i="1" dirty="0" smtClean="0"/>
              <a:t>, як на той час, суму — 400 .000 </a:t>
            </a:r>
            <a:r>
              <a:rPr lang="ru-RU" i="1" dirty="0" err="1" smtClean="0"/>
              <a:t>карб</a:t>
            </a:r>
            <a:r>
              <a:rPr lang="ru-RU" i="1" dirty="0" smtClean="0"/>
              <a:t>. </a:t>
            </a:r>
            <a:r>
              <a:rPr lang="ru-RU" i="1" dirty="0" err="1" smtClean="0"/>
              <a:t>Впливу</a:t>
            </a:r>
            <a:r>
              <a:rPr lang="ru-RU" i="1" dirty="0" smtClean="0"/>
              <a:t> од Сковороди </a:t>
            </a:r>
            <a:r>
              <a:rPr lang="ru-RU" i="1" dirty="0" err="1" smtClean="0"/>
              <a:t>безперечно</a:t>
            </a:r>
            <a:r>
              <a:rPr lang="ru-RU" i="1" dirty="0" smtClean="0"/>
              <a:t> </a:t>
            </a:r>
            <a:r>
              <a:rPr lang="ru-RU" i="1" dirty="0" err="1" smtClean="0"/>
              <a:t>зазнав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батько</a:t>
            </a:r>
            <a:r>
              <a:rPr lang="ru-RU" i="1" dirty="0" smtClean="0"/>
              <a:t> нового </a:t>
            </a:r>
            <a:r>
              <a:rPr lang="ru-RU" i="1" dirty="0" err="1" smtClean="0"/>
              <a:t>українського</a:t>
            </a:r>
            <a:r>
              <a:rPr lang="ru-RU" i="1" dirty="0" smtClean="0"/>
              <a:t> </a:t>
            </a:r>
            <a:r>
              <a:rPr lang="ru-RU" i="1" dirty="0" err="1" smtClean="0"/>
              <a:t>письменства</a:t>
            </a:r>
            <a:r>
              <a:rPr lang="ru-RU" i="1" dirty="0" smtClean="0"/>
              <a:t> </a:t>
            </a:r>
            <a:r>
              <a:rPr lang="ru-RU" i="1" u="sng" dirty="0" err="1" smtClean="0">
                <a:hlinkClick r:id="rId6" tooltip="Котляревський Іван Петрович"/>
              </a:rPr>
              <a:t>Котляревський</a:t>
            </a:r>
            <a:r>
              <a:rPr lang="ru-RU" i="1" dirty="0" smtClean="0"/>
              <a:t>,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батько</a:t>
            </a:r>
            <a:r>
              <a:rPr lang="ru-RU" i="1" dirty="0" smtClean="0"/>
              <a:t> </a:t>
            </a:r>
            <a:r>
              <a:rPr lang="ru-RU" i="1" dirty="0" err="1" smtClean="0"/>
              <a:t>української</a:t>
            </a:r>
            <a:r>
              <a:rPr lang="ru-RU" i="1" dirty="0" smtClean="0"/>
              <a:t> </a:t>
            </a:r>
            <a:r>
              <a:rPr lang="ru-RU" i="1" dirty="0" err="1" smtClean="0"/>
              <a:t>повісти</a:t>
            </a:r>
            <a:r>
              <a:rPr lang="ru-RU" i="1" dirty="0" smtClean="0"/>
              <a:t> </a:t>
            </a:r>
            <a:r>
              <a:rPr lang="ru-RU" i="1" dirty="0" err="1" smtClean="0"/>
              <a:t>Квітка</a:t>
            </a:r>
            <a:r>
              <a:rPr lang="ru-RU" i="1" dirty="0" smtClean="0"/>
              <a:t>… — (</a:t>
            </a:r>
            <a:r>
              <a:rPr lang="ru-RU" i="1" dirty="0" err="1" smtClean="0"/>
              <a:t>Іст</a:t>
            </a:r>
            <a:r>
              <a:rPr lang="ru-RU" i="1" dirty="0" smtClean="0"/>
              <a:t>. </a:t>
            </a:r>
            <a:r>
              <a:rPr lang="ru-RU" i="1" dirty="0" err="1" smtClean="0"/>
              <a:t>укр</a:t>
            </a:r>
            <a:r>
              <a:rPr lang="ru-RU" i="1" dirty="0" smtClean="0"/>
              <a:t>. </a:t>
            </a:r>
            <a:r>
              <a:rPr lang="ru-RU" i="1" dirty="0" err="1" smtClean="0"/>
              <a:t>письменства</a:t>
            </a:r>
            <a:r>
              <a:rPr lang="ru-RU" i="1" dirty="0" smtClean="0"/>
              <a:t>, І, ст. 255).</a:t>
            </a:r>
            <a:endParaRPr lang="uk-UA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256</TotalTime>
  <Words>1015</Words>
  <Application>Microsoft Office PowerPoint</Application>
  <PresentationFormat>Экран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Валка</vt:lpstr>
      <vt:lpstr>  Григорій Савич Сковорода                   (1722-1794)</vt:lpstr>
      <vt:lpstr>            Життєпис письменника</vt:lpstr>
      <vt:lpstr>Слайд 3</vt:lpstr>
      <vt:lpstr>Слава письменника</vt:lpstr>
      <vt:lpstr>              Творчість філософа</vt:lpstr>
      <vt:lpstr>                   Байки Харківські</vt:lpstr>
      <vt:lpstr>                   Байки Харківські</vt:lpstr>
      <vt:lpstr>Медичні теорії Григорія Сковороди</vt:lpstr>
      <vt:lpstr>       Вплив Сковороди на сучасників </vt:lpstr>
      <vt:lpstr>            Сковорода в музиці</vt:lpstr>
      <vt:lpstr>             Сковорода в мистецтві</vt:lpstr>
      <vt:lpstr>               Смерть Г. Совороди</vt:lpstr>
      <vt:lpstr>Вшанування пам'яті </vt:lpstr>
      <vt:lpstr>                         старий дуб</vt:lpstr>
      <vt:lpstr>                 Ім'ям Сковороди названо…</vt:lpstr>
      <vt:lpstr>             Виконали учні 9 класу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Григорій Савич Сковорода                   (1722-1794)</dc:title>
  <dc:creator>Sara Yasmeen (Wipro Technologies)</dc:creator>
  <cp:lastModifiedBy>PC</cp:lastModifiedBy>
  <cp:revision>29</cp:revision>
  <dcterms:created xsi:type="dcterms:W3CDTF">2010-02-23T11:30:32Z</dcterms:created>
  <dcterms:modified xsi:type="dcterms:W3CDTF">2012-12-15T19:09:54Z</dcterms:modified>
</cp:coreProperties>
</file>