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1" r:id="rId7"/>
    <p:sldId id="262" r:id="rId8"/>
    <p:sldId id="263" r:id="rId9"/>
    <p:sldId id="265" r:id="rId1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B2A"/>
    <a:srgbClr val="593B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ru-RU" smtClean="0"/>
              <a:t>Образец заголовка</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fr-FR"/>
          </a:p>
        </p:txBody>
      </p:sp>
      <p:sp>
        <p:nvSpPr>
          <p:cNvPr id="4" name="Espace réservé de la date 3"/>
          <p:cNvSpPr>
            <a:spLocks noGrp="1"/>
          </p:cNvSpPr>
          <p:nvPr>
            <p:ph type="dt" sz="half" idx="10"/>
          </p:nvPr>
        </p:nvSpPr>
        <p:spPr/>
        <p:txBody>
          <a:bodyPr/>
          <a:lstStyle>
            <a:lvl1pPr>
              <a:defRPr/>
            </a:lvl1pPr>
          </a:lstStyle>
          <a:p>
            <a:pPr>
              <a:defRPr/>
            </a:pPr>
            <a:fld id="{7ABD5635-6730-4C3F-B6DA-CF499D4431E7}" type="datetimeFigureOut">
              <a:rPr lang="fr-FR"/>
              <a:pPr>
                <a:defRPr/>
              </a:pPr>
              <a:t>22/12/2013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1765F9B-0A11-49FB-B991-CE593ECA5799}"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FR"/>
          </a:p>
        </p:txBody>
      </p:sp>
      <p:sp>
        <p:nvSpPr>
          <p:cNvPr id="3" name="Espace réservé du texte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e la date 3"/>
          <p:cNvSpPr>
            <a:spLocks noGrp="1"/>
          </p:cNvSpPr>
          <p:nvPr>
            <p:ph type="dt" sz="half" idx="10"/>
          </p:nvPr>
        </p:nvSpPr>
        <p:spPr/>
        <p:txBody>
          <a:bodyPr/>
          <a:lstStyle>
            <a:lvl1pPr>
              <a:defRPr/>
            </a:lvl1pPr>
          </a:lstStyle>
          <a:p>
            <a:pPr>
              <a:defRPr/>
            </a:pPr>
            <a:fld id="{82C0BC03-27B4-4FD0-A1DB-47C932618BE7}" type="datetimeFigureOut">
              <a:rPr lang="fr-FR"/>
              <a:pPr>
                <a:defRPr/>
              </a:pPr>
              <a:t>22/12/2013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9D1768-9A20-4790-B75E-B7DFC912F77D}"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e la date 3"/>
          <p:cNvSpPr>
            <a:spLocks noGrp="1"/>
          </p:cNvSpPr>
          <p:nvPr>
            <p:ph type="dt" sz="half" idx="10"/>
          </p:nvPr>
        </p:nvSpPr>
        <p:spPr/>
        <p:txBody>
          <a:bodyPr/>
          <a:lstStyle>
            <a:lvl1pPr>
              <a:defRPr/>
            </a:lvl1pPr>
          </a:lstStyle>
          <a:p>
            <a:pPr>
              <a:defRPr/>
            </a:pPr>
            <a:fld id="{0218F0E7-5153-4B25-8DF9-3DE3EA4FCB90}" type="datetimeFigureOut">
              <a:rPr lang="fr-FR"/>
              <a:pPr>
                <a:defRPr/>
              </a:pPr>
              <a:t>22/12/2013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7DEE6FC-317E-46EC-806C-8FEF9C3E7EC2}"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FR"/>
          </a:p>
        </p:txBody>
      </p:sp>
      <p:sp>
        <p:nvSpPr>
          <p:cNvPr id="3" name="Espace réservé du contenu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e la date 3"/>
          <p:cNvSpPr>
            <a:spLocks noGrp="1"/>
          </p:cNvSpPr>
          <p:nvPr>
            <p:ph type="dt" sz="half" idx="10"/>
          </p:nvPr>
        </p:nvSpPr>
        <p:spPr/>
        <p:txBody>
          <a:bodyPr/>
          <a:lstStyle>
            <a:lvl1pPr>
              <a:defRPr/>
            </a:lvl1pPr>
          </a:lstStyle>
          <a:p>
            <a:pPr>
              <a:defRPr/>
            </a:pPr>
            <a:fld id="{FB591AAB-2D17-4356-8676-1FFA195C6D85}" type="datetimeFigureOut">
              <a:rPr lang="fr-FR"/>
              <a:pPr>
                <a:defRPr/>
              </a:pPr>
              <a:t>22/12/2013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C6E0512-CAAA-4417-9208-C4D50F0AA5C6}"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ce réservé de la date 3"/>
          <p:cNvSpPr>
            <a:spLocks noGrp="1"/>
          </p:cNvSpPr>
          <p:nvPr>
            <p:ph type="dt" sz="half" idx="10"/>
          </p:nvPr>
        </p:nvSpPr>
        <p:spPr/>
        <p:txBody>
          <a:bodyPr/>
          <a:lstStyle>
            <a:lvl1pPr>
              <a:defRPr/>
            </a:lvl1pPr>
          </a:lstStyle>
          <a:p>
            <a:pPr>
              <a:defRPr/>
            </a:pPr>
            <a:fld id="{D257A9FF-0F10-4DAF-A436-CA94C2DAE418}" type="datetimeFigureOut">
              <a:rPr lang="fr-FR"/>
              <a:pPr>
                <a:defRPr/>
              </a:pPr>
              <a:t>22/12/2013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7F93F57-844D-410D-9B5B-7EA1B5A8A7C2}"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5" name="Espace réservé de la date 3"/>
          <p:cNvSpPr>
            <a:spLocks noGrp="1"/>
          </p:cNvSpPr>
          <p:nvPr>
            <p:ph type="dt" sz="half" idx="10"/>
          </p:nvPr>
        </p:nvSpPr>
        <p:spPr/>
        <p:txBody>
          <a:bodyPr/>
          <a:lstStyle>
            <a:lvl1pPr>
              <a:defRPr/>
            </a:lvl1pPr>
          </a:lstStyle>
          <a:p>
            <a:pPr>
              <a:defRPr/>
            </a:pPr>
            <a:fld id="{790E2451-6C0D-4C87-8509-DB646CC5B842}" type="datetimeFigureOut">
              <a:rPr lang="fr-FR"/>
              <a:pPr>
                <a:defRPr/>
              </a:pPr>
              <a:t>22/12/2013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FB4AC1E-D51C-46CA-8AF5-56F9D2A20443}"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ru-RU" smtClean="0"/>
              <a:t>Образец заголовка</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7" name="Espace réservé de la date 3"/>
          <p:cNvSpPr>
            <a:spLocks noGrp="1"/>
          </p:cNvSpPr>
          <p:nvPr>
            <p:ph type="dt" sz="half" idx="10"/>
          </p:nvPr>
        </p:nvSpPr>
        <p:spPr/>
        <p:txBody>
          <a:bodyPr/>
          <a:lstStyle>
            <a:lvl1pPr>
              <a:defRPr/>
            </a:lvl1pPr>
          </a:lstStyle>
          <a:p>
            <a:pPr>
              <a:defRPr/>
            </a:pPr>
            <a:fld id="{5B1A1C2C-1BDC-42A2-A21B-DE52828479B4}" type="datetimeFigureOut">
              <a:rPr lang="fr-FR"/>
              <a:pPr>
                <a:defRPr/>
              </a:pPr>
              <a:t>22/12/2013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A469104-5F9C-4138-AA21-7CD4CB96BB84}"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FR"/>
          </a:p>
        </p:txBody>
      </p:sp>
      <p:sp>
        <p:nvSpPr>
          <p:cNvPr id="3" name="Espace réservé de la date 3"/>
          <p:cNvSpPr>
            <a:spLocks noGrp="1"/>
          </p:cNvSpPr>
          <p:nvPr>
            <p:ph type="dt" sz="half" idx="10"/>
          </p:nvPr>
        </p:nvSpPr>
        <p:spPr/>
        <p:txBody>
          <a:bodyPr/>
          <a:lstStyle>
            <a:lvl1pPr>
              <a:defRPr/>
            </a:lvl1pPr>
          </a:lstStyle>
          <a:p>
            <a:pPr>
              <a:defRPr/>
            </a:pPr>
            <a:fld id="{2B511F5C-20A9-4D08-85F8-50D8C27EBB7E}" type="datetimeFigureOut">
              <a:rPr lang="fr-FR"/>
              <a:pPr>
                <a:defRPr/>
              </a:pPr>
              <a:t>22/12/2013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5B3D6F1-BCAC-4A0B-8B73-744C136BBC4C}"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077EB65-F3B8-4B6A-BDA7-B95106C1B4B9}" type="datetimeFigureOut">
              <a:rPr lang="fr-FR"/>
              <a:pPr>
                <a:defRPr/>
              </a:pPr>
              <a:t>22/12/2013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53AEF57-F19F-4A53-81FA-60E37604F20D}"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5D31B286-7540-4E90-B553-4D7B2E04B91C}" type="datetimeFigureOut">
              <a:rPr lang="fr-FR"/>
              <a:pPr>
                <a:defRPr/>
              </a:pPr>
              <a:t>22/12/2013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B2732E5-8FDF-4B53-B583-0CECCDF742E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37A24AF5-B9C0-472D-9FC0-E58CD028DD81}" type="datetimeFigureOut">
              <a:rPr lang="fr-FR"/>
              <a:pPr>
                <a:defRPr/>
              </a:pPr>
              <a:t>22/12/2013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51C4939-FD81-4E7D-8F30-6E7947AB184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A23A29-7A5B-4B01-A748-7EE85F450CB5}" type="datetimeFigureOut">
              <a:rPr lang="fr-FR"/>
              <a:pPr>
                <a:defRPr/>
              </a:pPr>
              <a:t>22/12/2013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CA81F7-6E02-4EF5-A403-478B956D11B3}"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3143240" y="5072074"/>
            <a:ext cx="5643563" cy="1470025"/>
          </a:xfrm>
        </p:spPr>
        <p:txBody>
          <a:bodyPr/>
          <a:lstStyle/>
          <a:p>
            <a:pPr algn="l"/>
            <a:r>
              <a:rPr lang="ru-RU" dirty="0" smtClean="0">
                <a:solidFill>
                  <a:srgbClr val="593B2A"/>
                </a:solidFill>
              </a:rPr>
              <a:t>Юр</a:t>
            </a:r>
            <a:r>
              <a:rPr lang="uk-UA" dirty="0" err="1" smtClean="0">
                <a:solidFill>
                  <a:srgbClr val="593B2A"/>
                </a:solidFill>
              </a:rPr>
              <a:t>ій</a:t>
            </a:r>
            <a:r>
              <a:rPr lang="uk-UA" dirty="0" smtClean="0">
                <a:solidFill>
                  <a:srgbClr val="593B2A"/>
                </a:solidFill>
              </a:rPr>
              <a:t> Липа(1900-1944)</a:t>
            </a:r>
            <a:r>
              <a:rPr lang="uk-UA" b="1" dirty="0" smtClean="0"/>
              <a:t/>
            </a:r>
            <a:br>
              <a:rPr lang="uk-UA" b="1" dirty="0" smtClean="0"/>
            </a:br>
            <a:endParaRPr lang="fr-FR" dirty="0" smtClean="0">
              <a:solidFill>
                <a:srgbClr val="593B2A"/>
              </a:solidFill>
            </a:endParaRPr>
          </a:p>
        </p:txBody>
      </p:sp>
      <p:sp>
        <p:nvSpPr>
          <p:cNvPr id="2051" name="Sous-titre 2"/>
          <p:cNvSpPr>
            <a:spLocks noGrp="1"/>
          </p:cNvSpPr>
          <p:nvPr>
            <p:ph type="subTitle" idx="1"/>
          </p:nvPr>
        </p:nvSpPr>
        <p:spPr>
          <a:xfrm>
            <a:off x="3357563" y="3227388"/>
            <a:ext cx="4643437" cy="857250"/>
          </a:xfrm>
        </p:spPr>
        <p:txBody>
          <a:bodyPr/>
          <a:lstStyle/>
          <a:p>
            <a:pPr algn="l"/>
            <a:endParaRPr lang="fr-FR" dirty="0" smtClean="0">
              <a:solidFill>
                <a:srgbClr val="593B2A"/>
              </a:solidFill>
            </a:endParaRPr>
          </a:p>
        </p:txBody>
      </p:sp>
      <p:pic>
        <p:nvPicPr>
          <p:cNvPr id="5" name="Рисунок 4" descr="Lupa2.jpg"/>
          <p:cNvPicPr>
            <a:picLocks noChangeAspect="1"/>
          </p:cNvPicPr>
          <p:nvPr/>
        </p:nvPicPr>
        <p:blipFill>
          <a:blip r:embed="rId3"/>
          <a:stretch>
            <a:fillRect/>
          </a:stretch>
        </p:blipFill>
        <p:spPr>
          <a:xfrm>
            <a:off x="3714744" y="571480"/>
            <a:ext cx="4000508" cy="4000508"/>
          </a:xfrm>
          <a:prstGeom prst="rect">
            <a:avLst/>
          </a:prstGeom>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3857620" y="1785926"/>
            <a:ext cx="4686304" cy="4525963"/>
          </a:xfrm>
        </p:spPr>
        <p:txBody>
          <a:bodyPr/>
          <a:lstStyle/>
          <a:p>
            <a:pPr>
              <a:buNone/>
            </a:pPr>
            <a:r>
              <a:rPr lang="uk-UA" dirty="0" smtClean="0"/>
              <a:t>   </a:t>
            </a:r>
            <a:r>
              <a:rPr lang="uk-UA" sz="2000" dirty="0" smtClean="0">
                <a:solidFill>
                  <a:srgbClr val="593B2A"/>
                </a:solidFill>
              </a:rPr>
              <a:t>Народився </a:t>
            </a:r>
            <a:r>
              <a:rPr lang="uk-UA" sz="2000" dirty="0" smtClean="0">
                <a:solidFill>
                  <a:srgbClr val="593B2A"/>
                </a:solidFill>
              </a:rPr>
              <a:t>Юрій Липа 7-го (за іншими даними 5-го) травня у Полтаві (інші дослідники вважають, що в Одесі) у сім’ї видатного українського діяча Івана Липи, одного із засновників "Братства Тарасівців" (першої самостійницької організації), держміністра УНР</a:t>
            </a:r>
            <a:r>
              <a:rPr lang="uk-UA" sz="2000" dirty="0" smtClean="0">
                <a:solidFill>
                  <a:srgbClr val="593B2A"/>
                </a:solidFill>
              </a:rPr>
              <a:t>.</a:t>
            </a:r>
            <a:r>
              <a:rPr lang="uk-UA" sz="2000" dirty="0" smtClean="0"/>
              <a:t> </a:t>
            </a:r>
            <a:r>
              <a:rPr lang="uk-UA" sz="2000" dirty="0" smtClean="0">
                <a:solidFill>
                  <a:srgbClr val="593B2A"/>
                </a:solidFill>
              </a:rPr>
              <a:t>1917 року Юрій закінчує Одеську гімназію і вступає добровольцем у Курінь морської піхоти армії УНР. Та недовго 17-літній хлопець був вояком...</a:t>
            </a:r>
          </a:p>
          <a:p>
            <a:pPr>
              <a:buNone/>
            </a:pPr>
            <a:endParaRPr lang="fr-FR" sz="2000" dirty="0" smtClean="0">
              <a:solidFill>
                <a:srgbClr val="593B2A"/>
              </a:solidFill>
            </a:endParaRPr>
          </a:p>
        </p:txBody>
      </p:sp>
      <p:sp>
        <p:nvSpPr>
          <p:cNvPr id="4" name="Заголовок 3"/>
          <p:cNvSpPr>
            <a:spLocks noGrp="1"/>
          </p:cNvSpPr>
          <p:nvPr>
            <p:ph type="title"/>
          </p:nvPr>
        </p:nvSpPr>
        <p:spPr/>
        <p:txBody>
          <a:bodyPr/>
          <a:lstStyle/>
          <a:p>
            <a:endParaRPr lang="uk-UA"/>
          </a:p>
        </p:txBody>
      </p:sp>
      <p:pic>
        <p:nvPicPr>
          <p:cNvPr id="5" name="Рисунок 4" descr="LipaIvan.jpg"/>
          <p:cNvPicPr>
            <a:picLocks noChangeAspect="1"/>
          </p:cNvPicPr>
          <p:nvPr/>
        </p:nvPicPr>
        <p:blipFill>
          <a:blip r:embed="rId3"/>
          <a:stretch>
            <a:fillRect/>
          </a:stretch>
        </p:blipFill>
        <p:spPr>
          <a:xfrm>
            <a:off x="285720" y="857232"/>
            <a:ext cx="3190892" cy="4925940"/>
          </a:xfrm>
          <a:prstGeom prst="rect">
            <a:avLst/>
          </a:prstGeom>
        </p:spPr>
      </p:pic>
      <p:pic>
        <p:nvPicPr>
          <p:cNvPr id="6"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57356" y="571480"/>
            <a:ext cx="6143668" cy="462554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endParaRPr lang="fr-FR" dirty="0" smtClean="0">
              <a:solidFill>
                <a:srgbClr val="593B2A"/>
              </a:solidFill>
            </a:endParaRPr>
          </a:p>
        </p:txBody>
      </p:sp>
      <p:sp>
        <p:nvSpPr>
          <p:cNvPr id="3" name="Espace réservé du contenu 2"/>
          <p:cNvSpPr>
            <a:spLocks noGrp="1"/>
          </p:cNvSpPr>
          <p:nvPr>
            <p:ph idx="1"/>
          </p:nvPr>
        </p:nvSpPr>
        <p:spPr>
          <a:xfrm>
            <a:off x="428596" y="285728"/>
            <a:ext cx="8229600" cy="4525963"/>
          </a:xfrm>
        </p:spPr>
        <p:txBody>
          <a:bodyPr rtlCol="0">
            <a:normAutofit/>
          </a:bodyPr>
          <a:lstStyle/>
          <a:p>
            <a:pPr fontAlgn="auto">
              <a:spcAft>
                <a:spcPts val="0"/>
              </a:spcAft>
              <a:buFont typeface="Arial" pitchFamily="34" charset="0"/>
              <a:buChar char="•"/>
              <a:defRPr/>
            </a:pPr>
            <a:r>
              <a:rPr lang="uk-UA" sz="2000" dirty="0" smtClean="0">
                <a:solidFill>
                  <a:srgbClr val="593B2A"/>
                </a:solidFill>
              </a:rPr>
              <a:t>Провчившись рік в Одеському і рік у </a:t>
            </a:r>
            <a:r>
              <a:rPr lang="uk-UA" sz="2000" dirty="0" err="1" smtClean="0">
                <a:solidFill>
                  <a:srgbClr val="593B2A"/>
                </a:solidFill>
              </a:rPr>
              <a:t>Кам’янецькому</a:t>
            </a:r>
            <a:r>
              <a:rPr lang="uk-UA" sz="2000" dirty="0" smtClean="0">
                <a:solidFill>
                  <a:srgbClr val="593B2A"/>
                </a:solidFill>
              </a:rPr>
              <a:t> університетах, з осені 1920 року емігрував з родиною в Польщу. 1922-го вступає і 1929-го закінчує медичний факультет Познанського університету. Згодом закінчує Варшавську школу політичних наук, займається лікарською практикою у Варшаві. Разом з тим бере активну участь, як письменник у роботі "Літературно-Наукового </a:t>
            </a:r>
            <a:r>
              <a:rPr lang="uk-UA" sz="2000" dirty="0" err="1" smtClean="0">
                <a:solidFill>
                  <a:srgbClr val="593B2A"/>
                </a:solidFill>
              </a:rPr>
              <a:t>Вістника</a:t>
            </a:r>
            <a:r>
              <a:rPr lang="uk-UA" sz="2000" dirty="0" smtClean="0">
                <a:solidFill>
                  <a:srgbClr val="593B2A"/>
                </a:solidFill>
              </a:rPr>
              <a:t>", що виходив у Львові і редагувався Дмитром </a:t>
            </a:r>
            <a:r>
              <a:rPr lang="uk-UA" sz="2000" dirty="0" err="1" smtClean="0">
                <a:solidFill>
                  <a:srgbClr val="593B2A"/>
                </a:solidFill>
              </a:rPr>
              <a:t>Донцовим</a:t>
            </a:r>
            <a:r>
              <a:rPr lang="uk-UA" sz="2000" dirty="0" smtClean="0">
                <a:solidFill>
                  <a:srgbClr val="593B2A"/>
                </a:solidFill>
              </a:rPr>
              <a:t>. Але через особистий конфлікт із ним Липа припиняє роботу в ЛНВ.</a:t>
            </a:r>
          </a:p>
          <a:p>
            <a:pPr fontAlgn="auto">
              <a:spcAft>
                <a:spcPts val="0"/>
              </a:spcAft>
              <a:buFont typeface="Arial" pitchFamily="34" charset="0"/>
              <a:buChar char="•"/>
              <a:defRPr/>
            </a:pPr>
            <a:endParaRPr lang="fr-FR" dirty="0" smtClean="0">
              <a:solidFill>
                <a:srgbClr val="593B2A"/>
              </a:solidFill>
            </a:endParaRPr>
          </a:p>
        </p:txBody>
      </p:sp>
      <p:pic>
        <p:nvPicPr>
          <p:cNvPr id="5" name="Рисунок 4" descr="CIP-Познаньский Политехнический Университет2.jpg"/>
          <p:cNvPicPr>
            <a:picLocks noChangeAspect="1"/>
          </p:cNvPicPr>
          <p:nvPr/>
        </p:nvPicPr>
        <p:blipFill>
          <a:blip r:embed="rId3"/>
          <a:stretch>
            <a:fillRect/>
          </a:stretch>
        </p:blipFill>
        <p:spPr>
          <a:xfrm>
            <a:off x="285720" y="3214686"/>
            <a:ext cx="4643470" cy="2853767"/>
          </a:xfrm>
          <a:prstGeom prst="rect">
            <a:avLst/>
          </a:prstGeom>
        </p:spPr>
      </p:pic>
      <p:pic>
        <p:nvPicPr>
          <p:cNvPr id="7"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00628" y="3214686"/>
            <a:ext cx="3929058" cy="281002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928926" y="142852"/>
            <a:ext cx="3980079" cy="604867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500034" y="357166"/>
            <a:ext cx="4857784" cy="4525963"/>
          </a:xfrm>
        </p:spPr>
        <p:txBody>
          <a:bodyPr/>
          <a:lstStyle/>
          <a:p>
            <a:r>
              <a:rPr lang="uk-UA" sz="2000" dirty="0" smtClean="0">
                <a:solidFill>
                  <a:srgbClr val="593B2A"/>
                </a:solidFill>
              </a:rPr>
              <a:t>Вже будучи 21-літнім юнаком, видає свою першу поетичну збірку "Світлість". Згодом стає одним із найяскравіших представників т.зв. "празької", "</a:t>
            </a:r>
            <a:r>
              <a:rPr lang="uk-UA" sz="2000" dirty="0" err="1" smtClean="0">
                <a:solidFill>
                  <a:srgbClr val="593B2A"/>
                </a:solidFill>
              </a:rPr>
              <a:t>вістниківської</a:t>
            </a:r>
            <a:r>
              <a:rPr lang="uk-UA" sz="2000" dirty="0" smtClean="0">
                <a:solidFill>
                  <a:srgbClr val="593B2A"/>
                </a:solidFill>
              </a:rPr>
              <a:t>" школи українських </a:t>
            </a:r>
            <a:r>
              <a:rPr lang="uk-UA" sz="2000" dirty="0" err="1" smtClean="0">
                <a:solidFill>
                  <a:srgbClr val="593B2A"/>
                </a:solidFill>
              </a:rPr>
              <a:t>письменників-неоромантиків</a:t>
            </a:r>
            <a:r>
              <a:rPr lang="uk-UA" sz="2000" dirty="0" smtClean="0">
                <a:solidFill>
                  <a:srgbClr val="593B2A"/>
                </a:solidFill>
              </a:rPr>
              <a:t>. 1931 р. виходить поетична збірка "Суворість", а 1938-го - "Вірую". Як прозаїк, Ю.Липа почав з роману "Козаки в Московії" (1931), який став таким популярним,що перевидається декілька раз. 1936-37рр. виходить збірка новел "Нотатник".</a:t>
            </a:r>
          </a:p>
          <a:p>
            <a:r>
              <a:rPr lang="uk-UA" sz="2000" dirty="0" smtClean="0">
                <a:solidFill>
                  <a:srgbClr val="593B2A"/>
                </a:solidFill>
              </a:rPr>
              <a:t>У доробку Липи знаходимо також і твори з фітотерапії (</a:t>
            </a:r>
            <a:r>
              <a:rPr lang="uk-UA" sz="2000" dirty="0" err="1" smtClean="0">
                <a:solidFill>
                  <a:srgbClr val="593B2A"/>
                </a:solidFill>
              </a:rPr>
              <a:t>“Цілющі</a:t>
            </a:r>
            <a:r>
              <a:rPr lang="uk-UA" sz="2000" dirty="0" smtClean="0">
                <a:solidFill>
                  <a:srgbClr val="593B2A"/>
                </a:solidFill>
              </a:rPr>
              <a:t> рослини в давній і сучасній </a:t>
            </a:r>
            <a:r>
              <a:rPr lang="uk-UA" sz="2000" dirty="0" err="1" smtClean="0">
                <a:solidFill>
                  <a:srgbClr val="593B2A"/>
                </a:solidFill>
              </a:rPr>
              <a:t>медицині”</a:t>
            </a:r>
            <a:r>
              <a:rPr lang="uk-UA" sz="2000" dirty="0" smtClean="0">
                <a:solidFill>
                  <a:srgbClr val="593B2A"/>
                </a:solidFill>
              </a:rPr>
              <a:t> (1937), </a:t>
            </a:r>
            <a:r>
              <a:rPr lang="uk-UA" sz="2000" dirty="0" err="1" smtClean="0">
                <a:solidFill>
                  <a:srgbClr val="593B2A"/>
                </a:solidFill>
              </a:rPr>
              <a:t>“Ліки</a:t>
            </a:r>
            <a:r>
              <a:rPr lang="uk-UA" sz="2000" dirty="0" smtClean="0">
                <a:solidFill>
                  <a:srgbClr val="593B2A"/>
                </a:solidFill>
              </a:rPr>
              <a:t> під </a:t>
            </a:r>
            <a:r>
              <a:rPr lang="uk-UA" sz="2000" dirty="0" err="1" smtClean="0">
                <a:solidFill>
                  <a:srgbClr val="593B2A"/>
                </a:solidFill>
              </a:rPr>
              <a:t>ногами”</a:t>
            </a:r>
            <a:r>
              <a:rPr lang="uk-UA" sz="2000" dirty="0" smtClean="0">
                <a:solidFill>
                  <a:srgbClr val="593B2A"/>
                </a:solidFill>
              </a:rPr>
              <a:t> (1943 р.)), і з критики ("Бій за українську літературу" (1936)). </a:t>
            </a:r>
            <a:endParaRPr lang="uk-UA" dirty="0"/>
          </a:p>
        </p:txBody>
      </p:sp>
      <p:pic>
        <p:nvPicPr>
          <p:cNvPr id="4" name="Рисунок 3" descr="36901_320.jpg"/>
          <p:cNvPicPr>
            <a:picLocks noChangeAspect="1"/>
          </p:cNvPicPr>
          <p:nvPr/>
        </p:nvPicPr>
        <p:blipFill>
          <a:blip r:embed="rId2"/>
          <a:stretch>
            <a:fillRect/>
          </a:stretch>
        </p:blipFill>
        <p:spPr>
          <a:xfrm>
            <a:off x="5357818" y="714356"/>
            <a:ext cx="3633797" cy="4865335"/>
          </a:xfrm>
          <a:prstGeom prst="rect">
            <a:avLst/>
          </a:prstGeom>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uk-UA" dirty="0" smtClean="0">
                <a:solidFill>
                  <a:srgbClr val="593B2A"/>
                </a:solidFill>
              </a:rPr>
              <a:t>Літературна група </a:t>
            </a:r>
            <a:r>
              <a:rPr lang="en-US" dirty="0" smtClean="0">
                <a:solidFill>
                  <a:srgbClr val="593B2A"/>
                </a:solidFill>
              </a:rPr>
              <a:t>“</a:t>
            </a:r>
            <a:r>
              <a:rPr lang="ru-RU" dirty="0" smtClean="0">
                <a:solidFill>
                  <a:srgbClr val="593B2A"/>
                </a:solidFill>
              </a:rPr>
              <a:t>Танк</a:t>
            </a:r>
            <a:r>
              <a:rPr lang="en-US" dirty="0" smtClean="0">
                <a:solidFill>
                  <a:srgbClr val="593B2A"/>
                </a:solidFill>
              </a:rPr>
              <a:t>”</a:t>
            </a:r>
            <a:endParaRPr lang="fr-FR" dirty="0" smtClean="0">
              <a:solidFill>
                <a:srgbClr val="593B2A"/>
              </a:solidFill>
            </a:endParaRPr>
          </a:p>
        </p:txBody>
      </p:sp>
      <p:sp>
        <p:nvSpPr>
          <p:cNvPr id="4" name="Стрелка вниз 3"/>
          <p:cNvSpPr/>
          <p:nvPr/>
        </p:nvSpPr>
        <p:spPr>
          <a:xfrm rot="2423782">
            <a:off x="1955527" y="1384802"/>
            <a:ext cx="857256" cy="150019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uk-UA"/>
          </a:p>
        </p:txBody>
      </p:sp>
      <p:sp>
        <p:nvSpPr>
          <p:cNvPr id="6" name="Стрелка вниз 5"/>
          <p:cNvSpPr/>
          <p:nvPr/>
        </p:nvSpPr>
        <p:spPr>
          <a:xfrm rot="19607960">
            <a:off x="6270086" y="1326680"/>
            <a:ext cx="857256" cy="150019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uk-UA" dirty="0">
              <a:solidFill>
                <a:srgbClr val="593B2A"/>
              </a:solidFill>
            </a:endParaRPr>
          </a:p>
        </p:txBody>
      </p:sp>
      <p:sp>
        <p:nvSpPr>
          <p:cNvPr id="7" name="Стрелка вниз 6"/>
          <p:cNvSpPr/>
          <p:nvPr/>
        </p:nvSpPr>
        <p:spPr>
          <a:xfrm>
            <a:off x="4071934" y="1571612"/>
            <a:ext cx="857256" cy="150019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uk-UA"/>
          </a:p>
        </p:txBody>
      </p:sp>
      <p:pic>
        <p:nvPicPr>
          <p:cNvPr id="8" name="Picture 3"/>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571472" y="2786058"/>
            <a:ext cx="2386026" cy="340505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1000100" y="6072206"/>
            <a:ext cx="1298176" cy="369332"/>
          </a:xfrm>
          <a:prstGeom prst="rect">
            <a:avLst/>
          </a:prstGeom>
        </p:spPr>
        <p:txBody>
          <a:bodyPr wrap="none">
            <a:spAutoFit/>
          </a:bodyPr>
          <a:lstStyle/>
          <a:p>
            <a:r>
              <a:rPr lang="uk-UA" b="1" dirty="0" smtClean="0"/>
              <a:t>Л.</a:t>
            </a:r>
            <a:r>
              <a:rPr lang="uk-UA" b="1" dirty="0" err="1" smtClean="0"/>
              <a:t>Мосендз</a:t>
            </a:r>
            <a:endParaRPr lang="uk-UA" b="1" dirty="0"/>
          </a:p>
        </p:txBody>
      </p:sp>
      <p:pic>
        <p:nvPicPr>
          <p:cNvPr id="1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00430" y="3143248"/>
            <a:ext cx="2071702" cy="311321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357554" y="6286520"/>
            <a:ext cx="2368534" cy="369332"/>
          </a:xfrm>
          <a:prstGeom prst="rect">
            <a:avLst/>
          </a:prstGeom>
        </p:spPr>
        <p:txBody>
          <a:bodyPr wrap="none">
            <a:spAutoFit/>
          </a:bodyPr>
          <a:lstStyle/>
          <a:p>
            <a:r>
              <a:rPr lang="uk-UA" b="1" dirty="0" smtClean="0"/>
              <a:t>Н.</a:t>
            </a:r>
            <a:r>
              <a:rPr lang="uk-UA" b="1" dirty="0" err="1" smtClean="0"/>
              <a:t>Лівицька-Холодна</a:t>
            </a:r>
            <a:endParaRPr lang="uk-UA" b="1" dirty="0"/>
          </a:p>
        </p:txBody>
      </p:sp>
      <p:pic>
        <p:nvPicPr>
          <p:cNvPr id="12"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500826" y="3143248"/>
            <a:ext cx="2000264" cy="315125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6715140" y="6215082"/>
            <a:ext cx="1768882" cy="369332"/>
          </a:xfrm>
          <a:prstGeom prst="rect">
            <a:avLst/>
          </a:prstGeom>
        </p:spPr>
        <p:txBody>
          <a:bodyPr wrap="none">
            <a:spAutoFit/>
          </a:bodyPr>
          <a:lstStyle/>
          <a:p>
            <a:r>
              <a:rPr lang="uk-UA" b="1" dirty="0" smtClean="0"/>
              <a:t>О.</a:t>
            </a:r>
            <a:r>
              <a:rPr lang="uk-UA" b="1" dirty="0" err="1" smtClean="0"/>
              <a:t>Стефанович</a:t>
            </a:r>
            <a:r>
              <a:rPr lang="uk-UA" b="1" dirty="0" smtClean="0"/>
              <a:t> </a:t>
            </a:r>
            <a:endParaRPr lang="uk-UA" b="1"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000" fill="hold"/>
                                        <p:tgtEl>
                                          <p:spTgt spid="8"/>
                                        </p:tgtEl>
                                        <p:attrNameLst>
                                          <p:attrName>ppt_x</p:attrName>
                                        </p:attrNameLst>
                                      </p:cBhvr>
                                      <p:tavLst>
                                        <p:tav tm="0">
                                          <p:val>
                                            <p:strVal val="#ppt_x"/>
                                          </p:val>
                                        </p:tav>
                                        <p:tav tm="100000">
                                          <p:val>
                                            <p:strVal val="#ppt_x"/>
                                          </p:val>
                                        </p:tav>
                                      </p:tavLst>
                                    </p:anim>
                                    <p:anim calcmode="lin" valueType="num">
                                      <p:cBhvr additive="base">
                                        <p:cTn id="22" dur="20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000" fill="hold"/>
                                        <p:tgtEl>
                                          <p:spTgt spid="10"/>
                                        </p:tgtEl>
                                        <p:attrNameLst>
                                          <p:attrName>ppt_x</p:attrName>
                                        </p:attrNameLst>
                                      </p:cBhvr>
                                      <p:tavLst>
                                        <p:tav tm="0">
                                          <p:val>
                                            <p:strVal val="#ppt_x"/>
                                          </p:val>
                                        </p:tav>
                                        <p:tav tm="100000">
                                          <p:val>
                                            <p:strVal val="#ppt_x"/>
                                          </p:val>
                                        </p:tav>
                                      </p:tavLst>
                                    </p:anim>
                                    <p:anim calcmode="lin" valueType="num">
                                      <p:cBhvr additive="base">
                                        <p:cTn id="30" dur="20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000" fill="hold"/>
                                        <p:tgtEl>
                                          <p:spTgt spid="11"/>
                                        </p:tgtEl>
                                        <p:attrNameLst>
                                          <p:attrName>ppt_x</p:attrName>
                                        </p:attrNameLst>
                                      </p:cBhvr>
                                      <p:tavLst>
                                        <p:tav tm="0">
                                          <p:val>
                                            <p:strVal val="#ppt_x"/>
                                          </p:val>
                                        </p:tav>
                                        <p:tav tm="100000">
                                          <p:val>
                                            <p:strVal val="#ppt_x"/>
                                          </p:val>
                                        </p:tav>
                                      </p:tavLst>
                                    </p:anim>
                                    <p:anim calcmode="lin" valueType="num">
                                      <p:cBhvr additive="base">
                                        <p:cTn id="34" dur="2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0" fill="hold"/>
                                        <p:tgtEl>
                                          <p:spTgt spid="12"/>
                                        </p:tgtEl>
                                        <p:attrNameLst>
                                          <p:attrName>ppt_x</p:attrName>
                                        </p:attrNameLst>
                                      </p:cBhvr>
                                      <p:tavLst>
                                        <p:tav tm="0">
                                          <p:val>
                                            <p:strVal val="#ppt_x"/>
                                          </p:val>
                                        </p:tav>
                                        <p:tav tm="100000">
                                          <p:val>
                                            <p:strVal val="#ppt_x"/>
                                          </p:val>
                                        </p:tav>
                                      </p:tavLst>
                                    </p:anim>
                                    <p:anim calcmode="lin" valueType="num">
                                      <p:cBhvr additive="base">
                                        <p:cTn id="38" dur="2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0" fill="hold"/>
                                        <p:tgtEl>
                                          <p:spTgt spid="13"/>
                                        </p:tgtEl>
                                        <p:attrNameLst>
                                          <p:attrName>ppt_x</p:attrName>
                                        </p:attrNameLst>
                                      </p:cBhvr>
                                      <p:tavLst>
                                        <p:tav tm="0">
                                          <p:val>
                                            <p:strVal val="#ppt_x"/>
                                          </p:val>
                                        </p:tav>
                                        <p:tav tm="100000">
                                          <p:val>
                                            <p:strVal val="#ppt_x"/>
                                          </p:val>
                                        </p:tav>
                                      </p:tavLst>
                                    </p:anim>
                                    <p:anim calcmode="lin" valueType="num">
                                      <p:cBhvr additive="base">
                                        <p:cTn id="4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571472" y="357166"/>
            <a:ext cx="8229600" cy="4525963"/>
          </a:xfrm>
        </p:spPr>
        <p:txBody>
          <a:bodyPr/>
          <a:lstStyle/>
          <a:p>
            <a:r>
              <a:rPr lang="uk-UA" sz="2000" dirty="0" smtClean="0">
                <a:solidFill>
                  <a:srgbClr val="593B2A"/>
                </a:solidFill>
              </a:rPr>
              <a:t>Після окупації Польщі нацистською Німеччиною залишається у Варшаві. Та через численні утиски гітлерівської влади влітку 1943 року їде на малу батьківщину своєї дружини, м. Яворів на Львівщині, де стає активним учасником націоналістичного підпілля. Організовує курси підготовки повстанських медиків.. Крім того, Ю.Липа лікує знедолене, але нескорене просте українське населення. З літа 1944-го стає членом УГВР та </a:t>
            </a:r>
            <a:r>
              <a:rPr lang="uk-UA" sz="2000" dirty="0" err="1" smtClean="0">
                <a:solidFill>
                  <a:srgbClr val="593B2A"/>
                </a:solidFill>
              </a:rPr>
              <a:t>інструкторм</a:t>
            </a:r>
            <a:r>
              <a:rPr lang="uk-UA" sz="2000" dirty="0" smtClean="0">
                <a:solidFill>
                  <a:srgbClr val="593B2A"/>
                </a:solidFill>
              </a:rPr>
              <a:t> старшинської (за деякими даними </a:t>
            </a:r>
            <a:r>
              <a:rPr lang="uk-UA" sz="2000" dirty="0" err="1" smtClean="0">
                <a:solidFill>
                  <a:srgbClr val="593B2A"/>
                </a:solidFill>
              </a:rPr>
              <a:t>підстаршинської</a:t>
            </a:r>
            <a:r>
              <a:rPr lang="uk-UA" sz="2000" dirty="0" smtClean="0">
                <a:solidFill>
                  <a:srgbClr val="593B2A"/>
                </a:solidFill>
              </a:rPr>
              <a:t>) школи УПА.</a:t>
            </a:r>
          </a:p>
          <a:p>
            <a:endParaRPr lang="uk-UA" dirty="0"/>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596" y="3500438"/>
            <a:ext cx="4587622" cy="213423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7158" y="5857892"/>
            <a:ext cx="4727384" cy="369332"/>
          </a:xfrm>
          <a:prstGeom prst="rect">
            <a:avLst/>
          </a:prstGeom>
          <a:noFill/>
        </p:spPr>
        <p:txBody>
          <a:bodyPr wrap="none" rtlCol="0">
            <a:spAutoFit/>
          </a:bodyPr>
          <a:lstStyle/>
          <a:p>
            <a:r>
              <a:rPr lang="uk-UA" b="1" dirty="0" smtClean="0"/>
              <a:t>УГВР( українська головна визвольна рада)</a:t>
            </a:r>
            <a:endParaRPr lang="ru-RU" b="1" dirty="0"/>
          </a:p>
        </p:txBody>
      </p:sp>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0694" y="2571744"/>
            <a:ext cx="2786050" cy="376493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72132" y="6286520"/>
            <a:ext cx="2834430" cy="400110"/>
          </a:xfrm>
          <a:prstGeom prst="rect">
            <a:avLst/>
          </a:prstGeom>
          <a:noFill/>
        </p:spPr>
        <p:txBody>
          <a:bodyPr wrap="none" rtlCol="0">
            <a:spAutoFit/>
          </a:bodyPr>
          <a:lstStyle/>
          <a:p>
            <a:r>
              <a:rPr lang="uk-UA" sz="2000" b="1" dirty="0" smtClean="0"/>
              <a:t>Юрій Липа у 1943 році</a:t>
            </a:r>
            <a:endParaRPr lang="ru-RU" sz="2000" b="1"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429124" y="1142984"/>
            <a:ext cx="4257676" cy="4525963"/>
          </a:xfrm>
        </p:spPr>
        <p:txBody>
          <a:bodyPr/>
          <a:lstStyle/>
          <a:p>
            <a:r>
              <a:rPr lang="uk-UA" sz="2000" dirty="0" smtClean="0">
                <a:solidFill>
                  <a:srgbClr val="593B2A"/>
                </a:solidFill>
              </a:rPr>
              <a:t>19 серпня 1944 року до будинку де жив Ю.Липа разом з родиною під’їхало двоє радянських офіцерів і двоє рядових. Вони попрохали, щоб </a:t>
            </a:r>
            <a:r>
              <a:rPr lang="uk-UA" sz="2000" dirty="0" err="1" smtClean="0">
                <a:solidFill>
                  <a:srgbClr val="593B2A"/>
                </a:solidFill>
              </a:rPr>
              <a:t>“пан</a:t>
            </a:r>
            <a:r>
              <a:rPr lang="uk-UA" sz="2000" dirty="0" smtClean="0">
                <a:solidFill>
                  <a:srgbClr val="593B2A"/>
                </a:solidFill>
              </a:rPr>
              <a:t> </a:t>
            </a:r>
            <a:r>
              <a:rPr lang="uk-UA" sz="2000" dirty="0" err="1" smtClean="0">
                <a:solidFill>
                  <a:srgbClr val="593B2A"/>
                </a:solidFill>
              </a:rPr>
              <a:t>доктор”</a:t>
            </a:r>
            <a:r>
              <a:rPr lang="uk-UA" sz="2000" dirty="0" smtClean="0">
                <a:solidFill>
                  <a:srgbClr val="593B2A"/>
                </a:solidFill>
              </a:rPr>
              <a:t> поїхав з ними і надав медичну допомогу. Бачачи розгубленість дружини Ю.Липи, її відчай, один з офіцерів промовив: </a:t>
            </a:r>
            <a:r>
              <a:rPr lang="uk-UA" sz="2000" dirty="0" err="1" smtClean="0">
                <a:solidFill>
                  <a:srgbClr val="593B2A"/>
                </a:solidFill>
              </a:rPr>
              <a:t>“Даю</a:t>
            </a:r>
            <a:r>
              <a:rPr lang="uk-UA" sz="2000" dirty="0" smtClean="0">
                <a:solidFill>
                  <a:srgbClr val="593B2A"/>
                </a:solidFill>
              </a:rPr>
              <a:t> вам </a:t>
            </a:r>
            <a:r>
              <a:rPr lang="uk-UA" sz="2000" dirty="0" err="1" smtClean="0">
                <a:solidFill>
                  <a:srgbClr val="593B2A"/>
                </a:solidFill>
              </a:rPr>
              <a:t>честное</a:t>
            </a:r>
            <a:r>
              <a:rPr lang="uk-UA" sz="2000" dirty="0" smtClean="0">
                <a:solidFill>
                  <a:srgbClr val="593B2A"/>
                </a:solidFill>
              </a:rPr>
              <a:t> слово </a:t>
            </a:r>
            <a:r>
              <a:rPr lang="uk-UA" sz="2000" dirty="0" err="1" smtClean="0">
                <a:solidFill>
                  <a:srgbClr val="593B2A"/>
                </a:solidFill>
              </a:rPr>
              <a:t>советского</a:t>
            </a:r>
            <a:r>
              <a:rPr lang="uk-UA" sz="2000" dirty="0" smtClean="0">
                <a:solidFill>
                  <a:srgbClr val="593B2A"/>
                </a:solidFill>
              </a:rPr>
              <a:t> </a:t>
            </a:r>
            <a:r>
              <a:rPr lang="uk-UA" sz="2000" dirty="0" err="1" smtClean="0">
                <a:solidFill>
                  <a:srgbClr val="593B2A"/>
                </a:solidFill>
              </a:rPr>
              <a:t>офицера</a:t>
            </a:r>
            <a:r>
              <a:rPr lang="uk-UA" sz="2000" dirty="0" smtClean="0">
                <a:solidFill>
                  <a:srgbClr val="593B2A"/>
                </a:solidFill>
              </a:rPr>
              <a:t>, </a:t>
            </a:r>
            <a:r>
              <a:rPr lang="uk-UA" sz="2000" dirty="0" err="1" smtClean="0">
                <a:solidFill>
                  <a:srgbClr val="593B2A"/>
                </a:solidFill>
              </a:rPr>
              <a:t>что</a:t>
            </a:r>
            <a:r>
              <a:rPr lang="uk-UA" sz="2000" dirty="0" smtClean="0">
                <a:solidFill>
                  <a:srgbClr val="593B2A"/>
                </a:solidFill>
              </a:rPr>
              <a:t> </a:t>
            </a:r>
            <a:r>
              <a:rPr lang="uk-UA" sz="2000" dirty="0" err="1" smtClean="0">
                <a:solidFill>
                  <a:srgbClr val="593B2A"/>
                </a:solidFill>
              </a:rPr>
              <a:t>врач</a:t>
            </a:r>
            <a:r>
              <a:rPr lang="uk-UA" sz="2000" dirty="0" smtClean="0">
                <a:solidFill>
                  <a:srgbClr val="593B2A"/>
                </a:solidFill>
              </a:rPr>
              <a:t> </a:t>
            </a:r>
            <a:r>
              <a:rPr lang="uk-UA" sz="2000" dirty="0" smtClean="0">
                <a:solidFill>
                  <a:srgbClr val="593B2A"/>
                </a:solidFill>
              </a:rPr>
              <a:t>через два-три </a:t>
            </a:r>
            <a:r>
              <a:rPr lang="uk-UA" sz="2000" dirty="0" err="1" smtClean="0">
                <a:solidFill>
                  <a:srgbClr val="593B2A"/>
                </a:solidFill>
              </a:rPr>
              <a:t>часа</a:t>
            </a:r>
            <a:r>
              <a:rPr lang="uk-UA" sz="2000" dirty="0" smtClean="0">
                <a:solidFill>
                  <a:srgbClr val="593B2A"/>
                </a:solidFill>
              </a:rPr>
              <a:t> </a:t>
            </a:r>
            <a:r>
              <a:rPr lang="uk-UA" sz="2000" dirty="0" err="1" smtClean="0">
                <a:solidFill>
                  <a:srgbClr val="593B2A"/>
                </a:solidFill>
              </a:rPr>
              <a:t>вернется</a:t>
            </a:r>
            <a:r>
              <a:rPr lang="uk-UA" sz="2000" dirty="0" err="1" smtClean="0">
                <a:solidFill>
                  <a:srgbClr val="593B2A"/>
                </a:solidFill>
              </a:rPr>
              <a:t>”</a:t>
            </a:r>
            <a:r>
              <a:rPr lang="uk-UA" sz="2000" dirty="0" smtClean="0">
                <a:solidFill>
                  <a:srgbClr val="593B2A"/>
                </a:solidFill>
              </a:rPr>
              <a:t>.</a:t>
            </a:r>
          </a:p>
          <a:p>
            <a:endParaRPr lang="uk-UA"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2910" y="1428736"/>
            <a:ext cx="3429024"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5720" y="4857760"/>
            <a:ext cx="3803572" cy="830997"/>
          </a:xfrm>
          <a:prstGeom prst="rect">
            <a:avLst/>
          </a:prstGeom>
          <a:noFill/>
        </p:spPr>
        <p:txBody>
          <a:bodyPr wrap="square" rtlCol="0">
            <a:spAutoFit/>
          </a:bodyPr>
          <a:lstStyle/>
          <a:p>
            <a:pPr algn="ctr"/>
            <a:r>
              <a:rPr lang="uk-UA" sz="2400" b="1" dirty="0" smtClean="0"/>
              <a:t>1944 року Юрія Липу забрав НКВД</a:t>
            </a:r>
            <a:endParaRPr lang="ru-RU" sz="2400" b="1"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4214810" y="1428736"/>
            <a:ext cx="4543428" cy="4525963"/>
          </a:xfrm>
        </p:spPr>
        <p:txBody>
          <a:bodyPr/>
          <a:lstStyle/>
          <a:p>
            <a:pPr lvl="0"/>
            <a:r>
              <a:rPr lang="uk-UA" sz="2000" dirty="0" smtClean="0">
                <a:solidFill>
                  <a:srgbClr val="593B2A"/>
                </a:solidFill>
              </a:rPr>
              <a:t>21 серпня 1944 року Галина </a:t>
            </a:r>
            <a:r>
              <a:rPr lang="uk-UA" sz="2000" dirty="0" err="1" smtClean="0">
                <a:solidFill>
                  <a:srgbClr val="593B2A"/>
                </a:solidFill>
              </a:rPr>
              <a:t>Захарясевич</a:t>
            </a:r>
            <a:r>
              <a:rPr lang="uk-UA" sz="2000" dirty="0" smtClean="0">
                <a:solidFill>
                  <a:srgbClr val="593B2A"/>
                </a:solidFill>
              </a:rPr>
              <a:t>, дружина Юрія Липи знайшла тіло чоловіка, присипане штукатуркою з ранами на животі від автоматичних черг з численними ознаками катувань. </a:t>
            </a:r>
            <a:r>
              <a:rPr lang="uk-UA" sz="2000" dirty="0" err="1" smtClean="0">
                <a:solidFill>
                  <a:srgbClr val="593B2A"/>
                </a:solidFill>
              </a:rPr>
              <a:t>“Яснозбройного</a:t>
            </a:r>
            <a:r>
              <a:rPr lang="uk-UA" sz="2000" dirty="0" smtClean="0">
                <a:solidFill>
                  <a:srgbClr val="593B2A"/>
                </a:solidFill>
              </a:rPr>
              <a:t> </a:t>
            </a:r>
            <a:r>
              <a:rPr lang="uk-UA" sz="2000" dirty="0" err="1" smtClean="0">
                <a:solidFill>
                  <a:srgbClr val="593B2A"/>
                </a:solidFill>
              </a:rPr>
              <a:t>Юрія”</a:t>
            </a:r>
            <a:r>
              <a:rPr lang="uk-UA" sz="2000" dirty="0" smtClean="0">
                <a:solidFill>
                  <a:srgbClr val="593B2A"/>
                </a:solidFill>
              </a:rPr>
              <a:t> забрало НКВД і </a:t>
            </a:r>
            <a:r>
              <a:rPr lang="uk-UA" sz="2000" dirty="0" smtClean="0">
                <a:solidFill>
                  <a:srgbClr val="593B2A"/>
                </a:solidFill>
              </a:rPr>
              <a:t>знищило.</a:t>
            </a:r>
            <a:r>
              <a:rPr lang="uk-UA" sz="2000" dirty="0" smtClean="0"/>
              <a:t> </a:t>
            </a:r>
            <a:r>
              <a:rPr lang="uk-UA" sz="2000" dirty="0" smtClean="0">
                <a:solidFill>
                  <a:srgbClr val="593B2A"/>
                </a:solidFill>
              </a:rPr>
              <a:t>А в ніч з 31 жовтня на 1 листопада 1989 року був поставлений хрест і синьо-жовтий прапор.</a:t>
            </a:r>
          </a:p>
          <a:p>
            <a:endParaRPr lang="uk-UA" sz="2000" dirty="0">
              <a:solidFill>
                <a:srgbClr val="593B2A"/>
              </a:solidFill>
            </a:endParaRP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596" y="1643050"/>
            <a:ext cx="3472959" cy="231109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4348" y="4357694"/>
            <a:ext cx="2955424" cy="461665"/>
          </a:xfrm>
          <a:prstGeom prst="rect">
            <a:avLst/>
          </a:prstGeom>
          <a:noFill/>
        </p:spPr>
        <p:txBody>
          <a:bodyPr wrap="none" rtlCol="0">
            <a:spAutoFit/>
          </a:bodyPr>
          <a:lstStyle/>
          <a:p>
            <a:r>
              <a:rPr lang="uk-UA" sz="2400" b="1" dirty="0" smtClean="0"/>
              <a:t>Могила Юрія Липи</a:t>
            </a:r>
            <a:endParaRPr lang="ru-RU" sz="2400" b="1"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229600" cy="1143000"/>
          </a:xfrm>
        </p:spPr>
        <p:txBody>
          <a:bodyPr/>
          <a:lstStyle/>
          <a:p>
            <a:endParaRPr lang="uk-UA" dirty="0"/>
          </a:p>
        </p:txBody>
      </p:sp>
      <p:sp>
        <p:nvSpPr>
          <p:cNvPr id="3" name="Содержимое 2"/>
          <p:cNvSpPr>
            <a:spLocks noGrp="1"/>
          </p:cNvSpPr>
          <p:nvPr>
            <p:ph idx="1"/>
          </p:nvPr>
        </p:nvSpPr>
        <p:spPr>
          <a:xfrm>
            <a:off x="714348" y="1785926"/>
            <a:ext cx="8229600" cy="4525963"/>
          </a:xfrm>
        </p:spPr>
        <p:txBody>
          <a:bodyPr/>
          <a:lstStyle/>
          <a:p>
            <a:pPr>
              <a:buNone/>
            </a:pPr>
            <a:r>
              <a:rPr lang="uk-UA" sz="8000" dirty="0" smtClean="0">
                <a:solidFill>
                  <a:srgbClr val="593B2A"/>
                </a:solidFill>
              </a:rPr>
              <a:t>   Дякую за увагу !</a:t>
            </a:r>
            <a:endParaRPr lang="uk-UA" sz="8000" dirty="0">
              <a:solidFill>
                <a:srgbClr val="593B2A"/>
              </a:solidFill>
            </a:endParaRPr>
          </a:p>
        </p:txBody>
      </p:sp>
      <p:sp>
        <p:nvSpPr>
          <p:cNvPr id="4" name="Прямоугольник 3"/>
          <p:cNvSpPr/>
          <p:nvPr/>
        </p:nvSpPr>
        <p:spPr>
          <a:xfrm>
            <a:off x="4857752" y="5357826"/>
            <a:ext cx="4015073" cy="1200329"/>
          </a:xfrm>
          <a:prstGeom prst="rect">
            <a:avLst/>
          </a:prstGeom>
        </p:spPr>
        <p:txBody>
          <a:bodyPr wrap="none">
            <a:spAutoFit/>
          </a:bodyPr>
          <a:lstStyle/>
          <a:p>
            <a:r>
              <a:rPr lang="ru-RU" b="1" dirty="0" err="1" smtClean="0">
                <a:solidFill>
                  <a:srgbClr val="593B2A"/>
                </a:solidFill>
              </a:rPr>
              <a:t>Презентацію</a:t>
            </a:r>
            <a:r>
              <a:rPr lang="ru-RU" b="1" dirty="0" smtClean="0">
                <a:solidFill>
                  <a:srgbClr val="593B2A"/>
                </a:solidFill>
              </a:rPr>
              <a:t> </a:t>
            </a:r>
            <a:r>
              <a:rPr lang="ru-RU" b="1" dirty="0" err="1" smtClean="0">
                <a:solidFill>
                  <a:srgbClr val="593B2A"/>
                </a:solidFill>
              </a:rPr>
              <a:t>підготували</a:t>
            </a:r>
            <a:r>
              <a:rPr lang="ru-RU" b="1" dirty="0" smtClean="0">
                <a:solidFill>
                  <a:srgbClr val="593B2A"/>
                </a:solidFill>
              </a:rPr>
              <a:t> </a:t>
            </a:r>
            <a:br>
              <a:rPr lang="ru-RU" b="1" dirty="0" smtClean="0">
                <a:solidFill>
                  <a:srgbClr val="593B2A"/>
                </a:solidFill>
              </a:rPr>
            </a:br>
            <a:r>
              <a:rPr lang="ru-RU" b="1" dirty="0" err="1" smtClean="0">
                <a:solidFill>
                  <a:srgbClr val="593B2A"/>
                </a:solidFill>
              </a:rPr>
              <a:t>учениці</a:t>
            </a:r>
            <a:r>
              <a:rPr lang="ru-RU" b="1" dirty="0" smtClean="0">
                <a:solidFill>
                  <a:srgbClr val="593B2A"/>
                </a:solidFill>
              </a:rPr>
              <a:t> 11-В </a:t>
            </a:r>
            <a:r>
              <a:rPr lang="ru-RU" b="1" dirty="0" err="1" smtClean="0">
                <a:solidFill>
                  <a:srgbClr val="593B2A"/>
                </a:solidFill>
              </a:rPr>
              <a:t>класу</a:t>
            </a:r>
            <a:r>
              <a:rPr lang="ru-RU" b="1" dirty="0" smtClean="0">
                <a:solidFill>
                  <a:srgbClr val="593B2A"/>
                </a:solidFill>
              </a:rPr>
              <a:t/>
            </a:r>
            <a:br>
              <a:rPr lang="ru-RU" b="1" dirty="0" smtClean="0">
                <a:solidFill>
                  <a:srgbClr val="593B2A"/>
                </a:solidFill>
              </a:rPr>
            </a:br>
            <a:r>
              <a:rPr lang="ru-RU" b="1" dirty="0" err="1" smtClean="0">
                <a:solidFill>
                  <a:srgbClr val="593B2A"/>
                </a:solidFill>
              </a:rPr>
              <a:t>Кузнецовської</a:t>
            </a:r>
            <a:r>
              <a:rPr lang="ru-RU" b="1" dirty="0" smtClean="0">
                <a:solidFill>
                  <a:srgbClr val="593B2A"/>
                </a:solidFill>
              </a:rPr>
              <a:t> </a:t>
            </a:r>
            <a:r>
              <a:rPr lang="ru-RU" b="1" dirty="0" err="1" smtClean="0">
                <a:solidFill>
                  <a:srgbClr val="593B2A"/>
                </a:solidFill>
              </a:rPr>
              <a:t>гімназії</a:t>
            </a:r>
            <a:r>
              <a:rPr lang="ru-RU" b="1" dirty="0" smtClean="0">
                <a:solidFill>
                  <a:srgbClr val="593B2A"/>
                </a:solidFill>
              </a:rPr>
              <a:t/>
            </a:r>
            <a:br>
              <a:rPr lang="ru-RU" b="1" dirty="0" smtClean="0">
                <a:solidFill>
                  <a:srgbClr val="593B2A"/>
                </a:solidFill>
              </a:rPr>
            </a:br>
            <a:r>
              <a:rPr lang="ru-RU" b="1" dirty="0" err="1" smtClean="0">
                <a:solidFill>
                  <a:srgbClr val="593B2A"/>
                </a:solidFill>
              </a:rPr>
              <a:t>Турик</a:t>
            </a:r>
            <a:r>
              <a:rPr lang="ru-RU" b="1" dirty="0" smtClean="0">
                <a:solidFill>
                  <a:srgbClr val="593B2A"/>
                </a:solidFill>
              </a:rPr>
              <a:t> Дар</a:t>
            </a:r>
            <a:r>
              <a:rPr lang="en-US" b="1" dirty="0" smtClean="0">
                <a:solidFill>
                  <a:srgbClr val="593B2A"/>
                </a:solidFill>
              </a:rPr>
              <a:t>’</a:t>
            </a:r>
            <a:r>
              <a:rPr lang="ru-RU" b="1" dirty="0" smtClean="0">
                <a:solidFill>
                  <a:srgbClr val="593B2A"/>
                </a:solidFill>
              </a:rPr>
              <a:t>я та Коновал Катерина</a:t>
            </a:r>
            <a:endParaRPr lang="ru-RU" b="1" dirty="0">
              <a:solidFill>
                <a:srgbClr val="593B2A"/>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Template>
  <TotalTime>48</TotalTime>
  <Words>501</Words>
  <Application>Microsoft Office PowerPoint</Application>
  <PresentationFormat>Экран (4:3)</PresentationFormat>
  <Paragraphs>18</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Arial</vt:lpstr>
      <vt:lpstr>Calibri</vt:lpstr>
      <vt:lpstr>102</vt:lpstr>
      <vt:lpstr>Юрій Липа(1900-1944) </vt:lpstr>
      <vt:lpstr>Слайд 2</vt:lpstr>
      <vt:lpstr>Слайд 3</vt:lpstr>
      <vt:lpstr>Слайд 4</vt:lpstr>
      <vt:lpstr>Літературна група “Танк”</vt:lpstr>
      <vt:lpstr>Слайд 6</vt:lpstr>
      <vt:lpstr>Слайд 7</vt:lpstr>
      <vt:lpstr>Слайд 8</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Юрій Липа(1900-1944)</dc:title>
  <dc:creator>home</dc:creator>
  <cp:lastModifiedBy>home</cp:lastModifiedBy>
  <cp:revision>5</cp:revision>
  <dcterms:created xsi:type="dcterms:W3CDTF">2013-12-22T19:31:37Z</dcterms:created>
  <dcterms:modified xsi:type="dcterms:W3CDTF">2013-12-22T20:19:37Z</dcterms:modified>
</cp:coreProperties>
</file>