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5" d="100"/>
          <a:sy n="65" d="100"/>
        </p:scale>
        <p:origin x="-1195" y="-8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26CE05D1-5172-4BE2-AE78-E86A8FDE09B0}" type="datetimeFigureOut">
              <a:rPr lang="uk-UA" smtClean="0"/>
              <a:t>15.10.2013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0E31273F-9B3E-475D-9316-12EFBCD99F4C}" type="slidenum">
              <a:rPr lang="uk-UA" smtClean="0"/>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26CE05D1-5172-4BE2-AE78-E86A8FDE09B0}" type="datetimeFigureOut">
              <a:rPr lang="uk-UA" smtClean="0"/>
              <a:t>15.10.2013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0E31273F-9B3E-475D-9316-12EFBCD99F4C}" type="slidenum">
              <a:rPr lang="uk-UA" smtClean="0"/>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26CE05D1-5172-4BE2-AE78-E86A8FDE09B0}" type="datetimeFigureOut">
              <a:rPr lang="uk-UA" smtClean="0"/>
              <a:t>15.10.2013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0E31273F-9B3E-475D-9316-12EFBCD99F4C}" type="slidenum">
              <a:rPr lang="uk-UA" smtClean="0"/>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26CE05D1-5172-4BE2-AE78-E86A8FDE09B0}" type="datetimeFigureOut">
              <a:rPr lang="uk-UA" smtClean="0"/>
              <a:t>15.10.2013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0E31273F-9B3E-475D-9316-12EFBCD99F4C}" type="slidenum">
              <a:rPr lang="uk-UA" smtClean="0"/>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6CE05D1-5172-4BE2-AE78-E86A8FDE09B0}" type="datetimeFigureOut">
              <a:rPr lang="uk-UA" smtClean="0"/>
              <a:t>15.10.2013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0E31273F-9B3E-475D-9316-12EFBCD99F4C}" type="slidenum">
              <a:rPr lang="uk-UA" smtClean="0"/>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26CE05D1-5172-4BE2-AE78-E86A8FDE09B0}" type="datetimeFigureOut">
              <a:rPr lang="uk-UA" smtClean="0"/>
              <a:t>15.10.2013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0E31273F-9B3E-475D-9316-12EFBCD99F4C}" type="slidenum">
              <a:rPr lang="uk-UA" smtClean="0"/>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26CE05D1-5172-4BE2-AE78-E86A8FDE09B0}" type="datetimeFigureOut">
              <a:rPr lang="uk-UA" smtClean="0"/>
              <a:t>15.10.2013</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0E31273F-9B3E-475D-9316-12EFBCD99F4C}" type="slidenum">
              <a:rPr lang="uk-UA" smtClean="0"/>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26CE05D1-5172-4BE2-AE78-E86A8FDE09B0}" type="datetimeFigureOut">
              <a:rPr lang="uk-UA" smtClean="0"/>
              <a:t>15.10.2013</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0E31273F-9B3E-475D-9316-12EFBCD99F4C}" type="slidenum">
              <a:rPr lang="uk-UA" smtClean="0"/>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6CE05D1-5172-4BE2-AE78-E86A8FDE09B0}" type="datetimeFigureOut">
              <a:rPr lang="uk-UA" smtClean="0"/>
              <a:t>15.10.2013</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0E31273F-9B3E-475D-9316-12EFBCD99F4C}" type="slidenum">
              <a:rPr lang="uk-UA" smtClean="0"/>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6CE05D1-5172-4BE2-AE78-E86A8FDE09B0}" type="datetimeFigureOut">
              <a:rPr lang="uk-UA" smtClean="0"/>
              <a:t>15.10.2013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0E31273F-9B3E-475D-9316-12EFBCD99F4C}" type="slidenum">
              <a:rPr lang="uk-UA" smtClean="0"/>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6CE05D1-5172-4BE2-AE78-E86A8FDE09B0}" type="datetimeFigureOut">
              <a:rPr lang="uk-UA" smtClean="0"/>
              <a:t>15.10.2013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0E31273F-9B3E-475D-9316-12EFBCD99F4C}" type="slidenum">
              <a:rPr lang="uk-UA" smtClean="0"/>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CE05D1-5172-4BE2-AE78-E86A8FDE09B0}" type="datetimeFigureOut">
              <a:rPr lang="uk-UA" smtClean="0"/>
              <a:t>15.10.2013</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31273F-9B3E-475D-9316-12EFBCD99F4C}" type="slidenum">
              <a:rPr lang="uk-UA" smtClean="0"/>
              <a:t>‹#›</a:t>
            </a:fld>
            <a:endParaRPr lang="uk-U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lstStyle/>
          <a:p>
            <a:endParaRPr lang="uk-UA" dirty="0"/>
          </a:p>
        </p:txBody>
      </p:sp>
      <p:pic>
        <p:nvPicPr>
          <p:cNvPr id="1026" name="Picture 2" descr="http://hq-wallpapers.ru/wallpapers/4/hq-wallpapers_ru_food_16934_1280x1024.jpg"/>
          <p:cNvPicPr>
            <a:picLocks noChangeAspect="1" noChangeArrowheads="1"/>
          </p:cNvPicPr>
          <p:nvPr/>
        </p:nvPicPr>
        <p:blipFill>
          <a:blip r:embed="rId2"/>
          <a:srcRect/>
          <a:stretch>
            <a:fillRect/>
          </a:stretch>
        </p:blipFill>
        <p:spPr bwMode="auto">
          <a:xfrm>
            <a:off x="0" y="-23"/>
            <a:ext cx="9144000" cy="6858024"/>
          </a:xfrm>
          <a:prstGeom prst="rect">
            <a:avLst/>
          </a:prstGeom>
          <a:noFill/>
        </p:spPr>
      </p:pic>
      <p:sp>
        <p:nvSpPr>
          <p:cNvPr id="2" name="Заголовок 1"/>
          <p:cNvSpPr>
            <a:spLocks noGrp="1"/>
          </p:cNvSpPr>
          <p:nvPr>
            <p:ph type="ctrTitle"/>
          </p:nvPr>
        </p:nvSpPr>
        <p:spPr>
          <a:xfrm>
            <a:off x="642910" y="2857496"/>
            <a:ext cx="7772400" cy="1470025"/>
          </a:xfrm>
        </p:spPr>
        <p:txBody>
          <a:bodyPr>
            <a:normAutofit/>
          </a:bodyPr>
          <a:lstStyle/>
          <a:p>
            <a:r>
              <a:rPr lang="en-US" sz="88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onotype Corsiva" pitchFamily="66" charset="0"/>
              </a:rPr>
              <a:t>PUB</a:t>
            </a:r>
            <a:endParaRPr lang="uk-UA" sz="8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onotype Corsiva" pitchFamily="66"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s.traveltipz.ru/gallery/22/47522/1024x768/464823.jpg"/>
          <p:cNvPicPr>
            <a:picLocks noChangeAspect="1" noChangeArrowheads="1"/>
          </p:cNvPicPr>
          <p:nvPr/>
        </p:nvPicPr>
        <p:blipFill>
          <a:blip r:embed="rId2"/>
          <a:srcRect/>
          <a:stretch>
            <a:fillRect/>
          </a:stretch>
        </p:blipFill>
        <p:spPr bwMode="auto">
          <a:xfrm>
            <a:off x="-1" y="1"/>
            <a:ext cx="9144001" cy="6858000"/>
          </a:xfrm>
          <a:prstGeom prst="rect">
            <a:avLst/>
          </a:prstGeom>
          <a:noFill/>
        </p:spPr>
      </p:pic>
      <p:sp>
        <p:nvSpPr>
          <p:cNvPr id="2" name="Заголовок 1"/>
          <p:cNvSpPr>
            <a:spLocks noGrp="1"/>
          </p:cNvSpPr>
          <p:nvPr>
            <p:ph type="title"/>
          </p:nvPr>
        </p:nvSpPr>
        <p:spPr/>
        <p:txBody>
          <a:bodyPr/>
          <a:lstStyle/>
          <a:p>
            <a:r>
              <a:rPr lang="en-US" b="1" dirty="0" smtClean="0"/>
              <a:t>Pub</a:t>
            </a:r>
            <a:endParaRPr lang="uk-UA" dirty="0"/>
          </a:p>
        </p:txBody>
      </p:sp>
      <p:sp>
        <p:nvSpPr>
          <p:cNvPr id="3" name="Содержимое 2"/>
          <p:cNvSpPr>
            <a:spLocks noGrp="1"/>
          </p:cNvSpPr>
          <p:nvPr>
            <p:ph idx="1"/>
          </p:nvPr>
        </p:nvSpPr>
        <p:spPr>
          <a:xfrm>
            <a:off x="0" y="1600200"/>
            <a:ext cx="8686800" cy="5043510"/>
          </a:xfrm>
        </p:spPr>
        <p:txBody>
          <a:bodyPr>
            <a:normAutofit/>
          </a:bodyPr>
          <a:lstStyle/>
          <a:p>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  </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formally public house (a house "open to the public", as opposed to a private house), is </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 drinking </a:t>
            </a: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establishment fundamental to the </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culture </a:t>
            </a: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of Britain</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Ireland</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en-US" b="1" baseline="30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Australia</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t>
            </a:r>
            <a:r>
              <a:rPr lang="en-US" b="1" baseline="300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Newfoundland, South Africa and New Zealand. In many places, especially in villages, a pub can be the focal point of the community. The writings of Samuel Pepys describe the pub as the heart of England.</a:t>
            </a:r>
            <a:endParaRPr lang="uk-U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upload.wikimedia.org/wikipedia/commons/4/49/Henry_Singleton_The_Ale-House_Door_c._1790.jpg"/>
          <p:cNvPicPr>
            <a:picLocks noChangeAspect="1" noChangeArrowheads="1"/>
          </p:cNvPicPr>
          <p:nvPr/>
        </p:nvPicPr>
        <p:blipFill>
          <a:blip r:embed="rId2"/>
          <a:srcRect/>
          <a:stretch>
            <a:fillRect/>
          </a:stretch>
        </p:blipFill>
        <p:spPr bwMode="auto">
          <a:xfrm>
            <a:off x="0" y="-38913"/>
            <a:ext cx="9144000" cy="6896914"/>
          </a:xfrm>
          <a:prstGeom prst="rect">
            <a:avLst/>
          </a:prstGeom>
          <a:noFill/>
        </p:spPr>
      </p:pic>
      <p:sp>
        <p:nvSpPr>
          <p:cNvPr id="2" name="Заголовок 1"/>
          <p:cNvSpPr>
            <a:spLocks noGrp="1"/>
          </p:cNvSpPr>
          <p:nvPr>
            <p:ph type="title"/>
          </p:nvPr>
        </p:nvSpPr>
        <p:spPr/>
        <p:txBody>
          <a:bodyPr>
            <a:normAutofit fontScale="90000"/>
          </a:bodyPr>
          <a:lstStyle/>
          <a:p>
            <a:r>
              <a:rPr lang="en-US" sz="49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History</a:t>
            </a:r>
            <a:r>
              <a:rPr lang="en-US" dirty="0" smtClean="0"/>
              <a:t/>
            </a:r>
            <a:br>
              <a:rPr lang="en-US" dirty="0" smtClean="0"/>
            </a:br>
            <a:endParaRPr lang="uk-UA" dirty="0"/>
          </a:p>
        </p:txBody>
      </p:sp>
      <p:sp>
        <p:nvSpPr>
          <p:cNvPr id="3" name="Содержимое 2"/>
          <p:cNvSpPr>
            <a:spLocks noGrp="1"/>
          </p:cNvSpPr>
          <p:nvPr>
            <p:ph idx="1"/>
          </p:nvPr>
        </p:nvSpPr>
        <p:spPr/>
        <p:txBody>
          <a:bodyPr>
            <a:normAutofit fontScale="70000" lnSpcReduction="20000"/>
          </a:bodyPr>
          <a:lstStyle/>
          <a:p>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The </a:t>
            </a:r>
            <a:r>
              <a:rPr lang="en-US"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inhabitants of Great Britain have been drinking ale since the Bronze Age, but it was with the arrival of the Romans and the establishment of the Roman road network that the first inns called </a:t>
            </a:r>
            <a:r>
              <a:rPr lang="en-US" b="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tabernae</a:t>
            </a: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t>
            </a:r>
            <a:r>
              <a:rPr lang="en-US"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in which the </a:t>
            </a:r>
            <a:r>
              <a:rPr lang="en-US" b="1" dirty="0" err="1">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traveller</a:t>
            </a:r>
            <a:r>
              <a:rPr lang="en-US"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could obtain refreshment, began to appear. After the departure of Roman authority and the fall of the Romano-British kingdoms, the </a:t>
            </a: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Anglo-Saxons</a:t>
            </a:r>
            <a:r>
              <a:rPr lang="en-US"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established alehouses that grew out of domestic dwellings. The Anglo-Saxon alewife would put a green bush up on a pole to let people know her brew was ready</a:t>
            </a:r>
            <a:r>
              <a:rPr 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t>
            </a:r>
            <a:r>
              <a:rPr lang="en-US"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These alehouses formed meeting houses for the villagers to meet and gossip and arrange mutual help within their communities. Here lie the beginnings of the modern pub. They became so commonplace that in 965 King Edgar decreed that there should be no more than one alehouse per village.</a:t>
            </a:r>
          </a:p>
          <a:p>
            <a:endParaRPr lang="uk-U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cogers.org/images/city.jpg"/>
          <p:cNvPicPr>
            <a:picLocks noChangeAspect="1" noChangeArrowheads="1"/>
          </p:cNvPicPr>
          <p:nvPr/>
        </p:nvPicPr>
        <p:blipFill>
          <a:blip r:embed="rId2"/>
          <a:srcRect/>
          <a:stretch>
            <a:fillRect/>
          </a:stretch>
        </p:blipFill>
        <p:spPr bwMode="auto">
          <a:xfrm>
            <a:off x="0" y="0"/>
            <a:ext cx="9131052" cy="6858000"/>
          </a:xfrm>
          <a:prstGeom prst="rect">
            <a:avLst/>
          </a:prstGeom>
          <a:noFill/>
        </p:spPr>
      </p:pic>
      <p:sp>
        <p:nvSpPr>
          <p:cNvPr id="2" name="Заголовок 1"/>
          <p:cNvSpPr>
            <a:spLocks noGrp="1"/>
          </p:cNvSpPr>
          <p:nvPr>
            <p:ph type="title"/>
          </p:nvPr>
        </p:nvSpPr>
        <p:spPr/>
        <p:txBody>
          <a:bodyPr>
            <a:normAutofit fontScale="90000"/>
          </a:bodyPr>
          <a:lstStyle/>
          <a:p>
            <a:r>
              <a:rPr 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Particular kinds of pubs</a:t>
            </a:r>
            <a:r>
              <a:rPr lang="en-US" dirty="0"/>
              <a:t/>
            </a:r>
            <a:br>
              <a:rPr lang="en-US" dirty="0"/>
            </a:br>
            <a:endParaRPr lang="uk-UA" dirty="0"/>
          </a:p>
        </p:txBody>
      </p:sp>
      <p:sp>
        <p:nvSpPr>
          <p:cNvPr id="3" name="Содержимое 2"/>
          <p:cNvSpPr>
            <a:spLocks noGrp="1"/>
          </p:cNvSpPr>
          <p:nvPr>
            <p:ph idx="1"/>
          </p:nvPr>
        </p:nvSpPr>
        <p:spPr/>
        <p:txBody>
          <a:bodyPr/>
          <a:lstStyle/>
          <a:p>
            <a:r>
              <a:rPr 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Country pubs</a:t>
            </a:r>
          </a:p>
          <a:p>
            <a:r>
              <a:rPr lang="en-US"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Theme pubs</a:t>
            </a:r>
          </a:p>
          <a:p>
            <a:endParaRPr lang="uk-U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buycateringequipment.co.uk/blog/wp-content/uploads/2013/04/the-gastro-pub-backlash-country-pubs-ramblers.jpg"/>
          <p:cNvPicPr>
            <a:picLocks noChangeAspect="1" noChangeArrowheads="1"/>
          </p:cNvPicPr>
          <p:nvPr/>
        </p:nvPicPr>
        <p:blipFill>
          <a:blip r:embed="rId2"/>
          <a:srcRect/>
          <a:stretch>
            <a:fillRect/>
          </a:stretch>
        </p:blipFill>
        <p:spPr bwMode="auto">
          <a:xfrm>
            <a:off x="-1" y="0"/>
            <a:ext cx="9144001" cy="6858001"/>
          </a:xfrm>
          <a:prstGeom prst="rect">
            <a:avLst/>
          </a:prstGeom>
          <a:noFill/>
        </p:spPr>
      </p:pic>
      <p:sp>
        <p:nvSpPr>
          <p:cNvPr id="2" name="Заголовок 1"/>
          <p:cNvSpPr>
            <a:spLocks noGrp="1"/>
          </p:cNvSpPr>
          <p:nvPr>
            <p:ph type="title"/>
          </p:nvPr>
        </p:nvSpPr>
        <p:spPr/>
        <p:txBody>
          <a:bodyPr>
            <a:normAutofit fontScale="90000"/>
          </a:bodyPr>
          <a:lstStyle/>
          <a:p>
            <a:r>
              <a:rPr lang="en-US"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Country pubs</a:t>
            </a:r>
            <a:br>
              <a:rPr lang="en-US"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br>
            <a:endParaRPr lang="uk-UA" dirty="0"/>
          </a:p>
        </p:txBody>
      </p:sp>
      <p:sp>
        <p:nvSpPr>
          <p:cNvPr id="3" name="Содержимое 2"/>
          <p:cNvSpPr>
            <a:spLocks noGrp="1"/>
          </p:cNvSpPr>
          <p:nvPr>
            <p:ph idx="1"/>
          </p:nvPr>
        </p:nvSpPr>
        <p:spPr/>
        <p:txBody>
          <a:bodyPr>
            <a:normAutofit fontScale="77500" lnSpcReduction="2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3400" b="1" i="1" cap="all" dirty="0">
                <a:ln>
                  <a:solidFill>
                    <a:schemeClr val="bg1"/>
                  </a:solidFi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 "country pub" by tradition is a rural public house. However, the distinctive culture surrounding country pubs, that of functioning as a social centre for a village and rural community, has been changing over the last thirty or so years. In the past, many rural pubs provided opportunities for country folk to meet and exchange (often local) news, while others—especially those away from village </a:t>
            </a:r>
            <a:r>
              <a:rPr lang="en-US" sz="3400" b="1" i="1" cap="all" dirty="0" err="1">
                <a:ln>
                  <a:solidFill>
                    <a:schemeClr val="bg1"/>
                  </a:solidFi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centres</a:t>
            </a:r>
            <a:r>
              <a:rPr lang="en-US" sz="3400" b="1" i="1" cap="all" dirty="0">
                <a:ln>
                  <a:solidFill>
                    <a:schemeClr val="bg1"/>
                  </a:solidFi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—existed for the general purpose, before the advent of motor transport, of serving </a:t>
            </a:r>
            <a:r>
              <a:rPr lang="en-US" sz="3400" b="1" i="1" cap="all" dirty="0" err="1">
                <a:ln>
                  <a:solidFill>
                    <a:schemeClr val="bg1"/>
                  </a:solidFi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travellers</a:t>
            </a:r>
            <a:r>
              <a:rPr lang="en-US" sz="3400" b="1" i="1" cap="all" dirty="0">
                <a:ln>
                  <a:solidFill>
                    <a:schemeClr val="bg1"/>
                  </a:solidFi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as coaching inns</a:t>
            </a:r>
            <a:r>
              <a:rPr lang="en-US" sz="3400" b="1" i="1" cap="all" dirty="0" smtClean="0">
                <a:ln>
                  <a:solidFill>
                    <a:schemeClr val="bg1"/>
                  </a:solidFi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t>
            </a:r>
            <a:endParaRPr lang="en-US" sz="3400" b="1" i="1" cap="all" dirty="0">
              <a:ln>
                <a:solidFill>
                  <a:schemeClr val="bg1"/>
                </a:solidFill>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endParaRPr lang="uk-UA"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inyourpocket.com/gallery/item_34599.jpg"/>
          <p:cNvPicPr>
            <a:picLocks noChangeAspect="1" noChangeArrowheads="1"/>
          </p:cNvPicPr>
          <p:nvPr/>
        </p:nvPicPr>
        <p:blipFill>
          <a:blip r:embed="rId2"/>
          <a:srcRect/>
          <a:stretch>
            <a:fillRect/>
          </a:stretch>
        </p:blipFill>
        <p:spPr bwMode="auto">
          <a:xfrm>
            <a:off x="0" y="-6865"/>
            <a:ext cx="9144000" cy="6864865"/>
          </a:xfrm>
          <a:prstGeom prst="rect">
            <a:avLst/>
          </a:prstGeom>
          <a:noFill/>
        </p:spPr>
      </p:pic>
      <p:sp>
        <p:nvSpPr>
          <p:cNvPr id="2" name="Заголовок 1"/>
          <p:cNvSpPr>
            <a:spLocks noGrp="1"/>
          </p:cNvSpPr>
          <p:nvPr>
            <p:ph type="title"/>
          </p:nvPr>
        </p:nvSpPr>
        <p:spPr/>
        <p:txBody>
          <a:bodyPr>
            <a:normAutofit fontScale="90000"/>
          </a:bodyPr>
          <a:lstStyle/>
          <a:p>
            <a:r>
              <a:rPr lang="en-US"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Theme pubs</a:t>
            </a:r>
            <a:br>
              <a:rPr lang="en-US"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br>
            <a:endParaRPr lang="uk-UA" dirty="0"/>
          </a:p>
        </p:txBody>
      </p:sp>
      <p:sp>
        <p:nvSpPr>
          <p:cNvPr id="3" name="Содержимое 2"/>
          <p:cNvSpPr>
            <a:spLocks noGrp="1"/>
          </p:cNvSpPr>
          <p:nvPr>
            <p:ph idx="1"/>
          </p:nvPr>
        </p:nvSpPr>
        <p:spPr/>
        <p:txBody>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Pubs that cater for a niche clientele, such as sports fans or people of certain nationalities are known as theme pubs. Examples of theme pubs include sports bars, rock pubs, biker pubs, Goth pubs, strip pubs, gay bars, karaoke bars and Irish pubs.</a:t>
            </a:r>
            <a:endParaRPr lang="uk-UA"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lstStyle/>
          <a:p>
            <a:endParaRPr lang="uk-UA" dirty="0"/>
          </a:p>
        </p:txBody>
      </p:sp>
      <p:grpSp>
        <p:nvGrpSpPr>
          <p:cNvPr id="7" name="Группа 6"/>
          <p:cNvGrpSpPr/>
          <p:nvPr/>
        </p:nvGrpSpPr>
        <p:grpSpPr>
          <a:xfrm>
            <a:off x="0" y="0"/>
            <a:ext cx="9144000" cy="6858001"/>
            <a:chOff x="0" y="0"/>
            <a:chExt cx="9144000" cy="6858001"/>
          </a:xfrm>
        </p:grpSpPr>
        <p:pic>
          <p:nvPicPr>
            <p:cNvPr id="19458" name="Picture 2" descr="http://media-cdn.tripadvisor.com/media/photo-s/01/6f/cd/86/the-english-pub.jpg"/>
            <p:cNvPicPr>
              <a:picLocks noChangeAspect="1" noChangeArrowheads="1"/>
            </p:cNvPicPr>
            <p:nvPr/>
          </p:nvPicPr>
          <p:blipFill>
            <a:blip r:embed="rId2"/>
            <a:srcRect/>
            <a:stretch>
              <a:fillRect/>
            </a:stretch>
          </p:blipFill>
          <p:spPr bwMode="auto">
            <a:xfrm>
              <a:off x="0" y="0"/>
              <a:ext cx="4786314" cy="3924301"/>
            </a:xfrm>
            <a:prstGeom prst="rect">
              <a:avLst/>
            </a:prstGeom>
            <a:noFill/>
          </p:spPr>
        </p:pic>
        <p:pic>
          <p:nvPicPr>
            <p:cNvPr id="19460" name="Picture 4" descr="http://de.kingsmore.co.uk/img/old-english-pub.jpg"/>
            <p:cNvPicPr>
              <a:picLocks noChangeAspect="1" noChangeArrowheads="1"/>
            </p:cNvPicPr>
            <p:nvPr/>
          </p:nvPicPr>
          <p:blipFill>
            <a:blip r:embed="rId3"/>
            <a:srcRect/>
            <a:stretch>
              <a:fillRect/>
            </a:stretch>
          </p:blipFill>
          <p:spPr bwMode="auto">
            <a:xfrm>
              <a:off x="4238625" y="1"/>
              <a:ext cx="4905375" cy="6858000"/>
            </a:xfrm>
            <a:prstGeom prst="rect">
              <a:avLst/>
            </a:prstGeom>
            <a:noFill/>
          </p:spPr>
        </p:pic>
        <p:pic>
          <p:nvPicPr>
            <p:cNvPr id="19462" name="Picture 6" descr="http://www.lumixgexperience.panasonic.co.uk/wp-content/uploads/gallery/MarkPerry/English-Pub.jpg"/>
            <p:cNvPicPr>
              <a:picLocks noChangeAspect="1" noChangeArrowheads="1"/>
            </p:cNvPicPr>
            <p:nvPr/>
          </p:nvPicPr>
          <p:blipFill>
            <a:blip r:embed="rId4" cstate="print"/>
            <a:srcRect/>
            <a:stretch>
              <a:fillRect/>
            </a:stretch>
          </p:blipFill>
          <p:spPr bwMode="auto">
            <a:xfrm>
              <a:off x="1" y="3696892"/>
              <a:ext cx="4214810" cy="3161107"/>
            </a:xfrm>
            <a:prstGeom prst="rect">
              <a:avLst/>
            </a:prstGeom>
            <a:noFill/>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lstStyle/>
          <a:p>
            <a:endParaRPr lang="uk-UA"/>
          </a:p>
        </p:txBody>
      </p:sp>
      <p:pic>
        <p:nvPicPr>
          <p:cNvPr id="20482" name="Picture 2" descr="http://www.vegasnews.com/wp-content/uploads/2_21_10_english_KABIK-26-9-570.jpg"/>
          <p:cNvPicPr>
            <a:picLocks noChangeAspect="1" noChangeArrowheads="1"/>
          </p:cNvPicPr>
          <p:nvPr/>
        </p:nvPicPr>
        <p:blipFill>
          <a:blip r:embed="rId2"/>
          <a:srcRect/>
          <a:stretch>
            <a:fillRect/>
          </a:stretch>
        </p:blipFill>
        <p:spPr bwMode="auto">
          <a:xfrm>
            <a:off x="0" y="-32353"/>
            <a:ext cx="9144000" cy="6890353"/>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TotalTime>
  <Words>174</Words>
  <Application>Microsoft Office PowerPoint</Application>
  <PresentationFormat>Экран (4:3)</PresentationFormat>
  <Paragraphs>12</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Тема Office</vt:lpstr>
      <vt:lpstr>PUB</vt:lpstr>
      <vt:lpstr>Pub</vt:lpstr>
      <vt:lpstr>History </vt:lpstr>
      <vt:lpstr>Particular kinds of pubs </vt:lpstr>
      <vt:lpstr>Country pubs </vt:lpstr>
      <vt:lpstr>Theme pubs </vt:lpstr>
      <vt:lpstr>Слайд 7</vt:lpstr>
      <vt:lpstr>Слайд 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dc:title>
  <dc:creator>Дима</dc:creator>
  <cp:lastModifiedBy>Дима</cp:lastModifiedBy>
  <cp:revision>5</cp:revision>
  <dcterms:created xsi:type="dcterms:W3CDTF">2013-10-15T17:51:28Z</dcterms:created>
  <dcterms:modified xsi:type="dcterms:W3CDTF">2013-10-15T18:33:12Z</dcterms:modified>
</cp:coreProperties>
</file>