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69" r:id="rId12"/>
    <p:sldId id="270" r:id="rId13"/>
    <p:sldId id="272" r:id="rId14"/>
    <p:sldId id="273" r:id="rId15"/>
    <p:sldId id="275" r:id="rId16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73" autoAdjust="0"/>
    <p:restoredTop sz="94660"/>
  </p:normalViewPr>
  <p:slideViewPr>
    <p:cSldViewPr>
      <p:cViewPr>
        <p:scale>
          <a:sx n="60" d="100"/>
          <a:sy n="60" d="100"/>
        </p:scale>
        <p:origin x="-1188" y="-3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7780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1268760"/>
            <a:ext cx="10971372" cy="485740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521" y="274638"/>
            <a:ext cx="109713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21" y="1600201"/>
            <a:ext cx="109713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521" y="6245225"/>
            <a:ext cx="284443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058" y="6245225"/>
            <a:ext cx="386029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463" y="6245225"/>
            <a:ext cx="284443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>
              <a:lumMod val="75000"/>
            </a:schemeClr>
          </a:solidFill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70C0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70C0"/>
          </a:solidFill>
          <a:latin typeface="Century Gothic" pitchFamily="34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70C0"/>
          </a:solidFill>
          <a:latin typeface="Century Gothic" pitchFamily="34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70C0"/>
          </a:solidFill>
          <a:latin typeface="Century Gothic" pitchFamily="34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70C0"/>
          </a:solidFill>
          <a:latin typeface="Century Gothic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06572"/>
            <a:ext cx="10775726" cy="451428"/>
          </a:xfrm>
        </p:spPr>
        <p:txBody>
          <a:bodyPr/>
          <a:lstStyle/>
          <a:p>
            <a:pPr algn="l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</a:t>
            </a:r>
            <a:r>
              <a:rPr lang="uk-UA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ІДГОТУВАЛИ: </a:t>
            </a:r>
            <a:r>
              <a:rPr lang="uk-UA" sz="2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Олексієнко</a:t>
            </a:r>
            <a:r>
              <a:rPr lang="uk-UA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uk-UA" sz="2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Кадученко</a:t>
            </a:r>
            <a:r>
              <a:rPr lang="uk-UA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Мізіна, </a:t>
            </a:r>
            <a:r>
              <a:rPr lang="uk-UA" sz="2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Бліндюк</a:t>
            </a:r>
            <a:r>
              <a:rPr lang="uk-UA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uk-UA" sz="2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Масленнікова</a:t>
            </a:r>
            <a:r>
              <a:rPr lang="uk-UA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uk-UA" sz="2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Спінко</a:t>
            </a:r>
            <a:r>
              <a:rPr lang="uk-UA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606" y="404664"/>
            <a:ext cx="1008112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ДОГЛЯД ЗА  ХВОРИМИ</a:t>
            </a:r>
            <a:endParaRPr lang="uk-UA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http://www.farmasait.ru/images/stories/Deontologija-v-medic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278" y="1827542"/>
            <a:ext cx="4818112" cy="3179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ozvezdie-zdorovya.ru/uploads/c738bc61e53193a1158a63521334855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91" y="2420888"/>
            <a:ext cx="5318084" cy="287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ДОГЛЯД ЗА ХВОРИМИ ДІТЬМИ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err="1" smtClean="0">
                <a:solidFill>
                  <a:schemeClr val="accent6"/>
                </a:solidFill>
              </a:rPr>
              <a:t>Уранці</a:t>
            </a:r>
            <a:r>
              <a:rPr lang="ru-RU" sz="2000" dirty="0" smtClean="0">
                <a:solidFill>
                  <a:schemeClr val="accent6"/>
                </a:solidFill>
              </a:rPr>
              <a:t> та </a:t>
            </a:r>
            <a:r>
              <a:rPr lang="ru-RU" sz="2000" dirty="0">
                <a:solidFill>
                  <a:schemeClr val="accent6"/>
                </a:solidFill>
              </a:rPr>
              <a:t>на </a:t>
            </a:r>
            <a:r>
              <a:rPr lang="ru-RU" sz="2000" dirty="0" err="1">
                <a:solidFill>
                  <a:schemeClr val="accent6"/>
                </a:solidFill>
              </a:rPr>
              <a:t>ніч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слід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протирати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обличчя</a:t>
            </a:r>
            <a:r>
              <a:rPr lang="ru-RU" sz="2000" dirty="0">
                <a:solidFill>
                  <a:schemeClr val="accent6"/>
                </a:solidFill>
              </a:rPr>
              <a:t>, </a:t>
            </a:r>
            <a:r>
              <a:rPr lang="ru-RU" sz="2000" dirty="0" err="1">
                <a:solidFill>
                  <a:schemeClr val="accent6"/>
                </a:solidFill>
              </a:rPr>
              <a:t>шию</a:t>
            </a:r>
            <a:r>
              <a:rPr lang="ru-RU" sz="2000" dirty="0">
                <a:solidFill>
                  <a:schemeClr val="accent6"/>
                </a:solidFill>
              </a:rPr>
              <a:t>, складки </a:t>
            </a:r>
            <a:r>
              <a:rPr lang="ru-RU" sz="2000" dirty="0" err="1">
                <a:solidFill>
                  <a:schemeClr val="accent6"/>
                </a:solidFill>
              </a:rPr>
              <a:t>шкіри</a:t>
            </a:r>
            <a:r>
              <a:rPr lang="ru-RU" sz="2000" dirty="0">
                <a:solidFill>
                  <a:schemeClr val="accent6"/>
                </a:solidFill>
              </a:rPr>
              <a:t> ватною </a:t>
            </a:r>
            <a:r>
              <a:rPr lang="ru-RU" sz="2000" dirty="0" err="1">
                <a:solidFill>
                  <a:schemeClr val="accent6"/>
                </a:solidFill>
              </a:rPr>
              <a:t>або</a:t>
            </a:r>
            <a:r>
              <a:rPr lang="ru-RU" sz="2000" dirty="0">
                <a:solidFill>
                  <a:schemeClr val="accent6"/>
                </a:solidFill>
              </a:rPr>
              <a:t> марлевою </a:t>
            </a:r>
            <a:r>
              <a:rPr lang="ru-RU" sz="2000" dirty="0" err="1">
                <a:solidFill>
                  <a:schemeClr val="accent6"/>
                </a:solidFill>
              </a:rPr>
              <a:t>кулькою</a:t>
            </a:r>
            <a:r>
              <a:rPr lang="ru-RU" sz="2000" dirty="0">
                <a:solidFill>
                  <a:schemeClr val="accent6"/>
                </a:solidFill>
              </a:rPr>
              <a:t>, </a:t>
            </a:r>
            <a:r>
              <a:rPr lang="ru-RU" sz="2000" dirty="0" err="1">
                <a:solidFill>
                  <a:schemeClr val="accent6"/>
                </a:solidFill>
              </a:rPr>
              <a:t>змоченою</a:t>
            </a:r>
            <a:r>
              <a:rPr lang="ru-RU" sz="2000" dirty="0">
                <a:solidFill>
                  <a:schemeClr val="accent6"/>
                </a:solidFill>
              </a:rPr>
              <a:t> в </a:t>
            </a:r>
            <a:r>
              <a:rPr lang="ru-RU" sz="2000" dirty="0" err="1">
                <a:solidFill>
                  <a:schemeClr val="accent6"/>
                </a:solidFill>
              </a:rPr>
              <a:t>теплій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кип'яченій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воді</a:t>
            </a:r>
            <a:r>
              <a:rPr lang="ru-RU" sz="2000" dirty="0">
                <a:solidFill>
                  <a:schemeClr val="accent6"/>
                </a:solidFill>
              </a:rPr>
              <a:t>. </a:t>
            </a:r>
            <a:endParaRPr lang="ru-RU" sz="2000" dirty="0" smtClean="0">
              <a:solidFill>
                <a:schemeClr val="accent6"/>
              </a:solidFill>
            </a:endParaRPr>
          </a:p>
          <a:p>
            <a:endParaRPr lang="ru-RU" sz="2000" dirty="0" smtClean="0">
              <a:solidFill>
                <a:schemeClr val="accent6"/>
              </a:solidFill>
            </a:endParaRPr>
          </a:p>
          <a:p>
            <a:r>
              <a:rPr lang="ru-RU" sz="2000" dirty="0" err="1" smtClean="0">
                <a:solidFill>
                  <a:schemeClr val="accent6"/>
                </a:solidFill>
              </a:rPr>
              <a:t>Грудних</a:t>
            </a: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дітей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підмивають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кілька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разів</a:t>
            </a:r>
            <a:r>
              <a:rPr lang="ru-RU" sz="2000" dirty="0">
                <a:solidFill>
                  <a:schemeClr val="accent6"/>
                </a:solidFill>
              </a:rPr>
              <a:t> на день, </a:t>
            </a:r>
            <a:r>
              <a:rPr lang="ru-RU" sz="2000" dirty="0" err="1">
                <a:solidFill>
                  <a:schemeClr val="accent6"/>
                </a:solidFill>
              </a:rPr>
              <a:t>після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чого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ретельно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висушують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</a:rPr>
              <a:t>м'якою</a:t>
            </a: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пелюшкою</a:t>
            </a:r>
            <a:r>
              <a:rPr lang="ru-RU" sz="2000" dirty="0">
                <a:solidFill>
                  <a:schemeClr val="accent6"/>
                </a:solidFill>
              </a:rPr>
              <a:t>, а складки </a:t>
            </a:r>
            <a:r>
              <a:rPr lang="ru-RU" sz="2000" dirty="0" err="1">
                <a:solidFill>
                  <a:schemeClr val="accent6"/>
                </a:solidFill>
              </a:rPr>
              <a:t>шкіри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змазують</a:t>
            </a:r>
            <a:r>
              <a:rPr lang="ru-RU" sz="2000" dirty="0">
                <a:solidFill>
                  <a:schemeClr val="accent6"/>
                </a:solidFill>
              </a:rPr>
              <a:t> стерильною (</a:t>
            </a:r>
            <a:r>
              <a:rPr lang="ru-RU" sz="2000" dirty="0" err="1">
                <a:solidFill>
                  <a:schemeClr val="accent6"/>
                </a:solidFill>
              </a:rPr>
              <a:t>прокип'яченою</a:t>
            </a:r>
            <a:r>
              <a:rPr lang="ru-RU" sz="2000" dirty="0">
                <a:solidFill>
                  <a:schemeClr val="accent6"/>
                </a:solidFill>
              </a:rPr>
              <a:t>) </a:t>
            </a:r>
            <a:r>
              <a:rPr lang="ru-RU" sz="2000" dirty="0" err="1">
                <a:solidFill>
                  <a:schemeClr val="accent6"/>
                </a:solidFill>
              </a:rPr>
              <a:t>олією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або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вазеліном</a:t>
            </a:r>
            <a:r>
              <a:rPr lang="ru-RU" sz="2000" dirty="0">
                <a:solidFill>
                  <a:schemeClr val="accent6"/>
                </a:solidFill>
              </a:rPr>
              <a:t>. </a:t>
            </a:r>
          </a:p>
        </p:txBody>
      </p:sp>
      <p:pic>
        <p:nvPicPr>
          <p:cNvPr id="4" name="Рисунок 3" descr="4e4a6eae2764brsv16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8862" y="3717032"/>
            <a:ext cx="5715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31310" y="1268761"/>
            <a:ext cx="4248472" cy="4896543"/>
          </a:xfrm>
        </p:spPr>
        <p:txBody>
          <a:bodyPr/>
          <a:lstStyle/>
          <a:p>
            <a:r>
              <a:rPr lang="ru-RU" sz="2000" dirty="0" err="1" smtClean="0">
                <a:solidFill>
                  <a:schemeClr val="accent6"/>
                </a:solidFill>
              </a:rPr>
              <a:t>П</a:t>
            </a:r>
            <a:r>
              <a:rPr lang="ru-RU" sz="2000" dirty="0" err="1" smtClean="0">
                <a:solidFill>
                  <a:schemeClr val="accent6"/>
                </a:solidFill>
              </a:rPr>
              <a:t>ігулки</a:t>
            </a: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</a:rPr>
              <a:t>необхідно</a:t>
            </a: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подрібнювати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smtClean="0">
                <a:solidFill>
                  <a:schemeClr val="accent6"/>
                </a:solidFill>
              </a:rPr>
              <a:t>й </a:t>
            </a:r>
            <a:r>
              <a:rPr lang="ru-RU" sz="2000" dirty="0" err="1">
                <a:solidFill>
                  <a:schemeClr val="accent6"/>
                </a:solidFill>
              </a:rPr>
              <a:t>змішувати</a:t>
            </a:r>
            <a:r>
              <a:rPr lang="ru-RU" sz="2000" dirty="0">
                <a:solidFill>
                  <a:schemeClr val="accent6"/>
                </a:solidFill>
              </a:rPr>
              <a:t> з </a:t>
            </a:r>
            <a:r>
              <a:rPr lang="ru-RU" sz="2000" dirty="0" err="1">
                <a:solidFill>
                  <a:schemeClr val="accent6"/>
                </a:solidFill>
              </a:rPr>
              <a:t>цукровим</a:t>
            </a:r>
            <a:r>
              <a:rPr lang="ru-RU" sz="2000" dirty="0">
                <a:solidFill>
                  <a:schemeClr val="accent6"/>
                </a:solidFill>
              </a:rPr>
              <a:t> сиропом. </a:t>
            </a:r>
            <a:r>
              <a:rPr lang="ru-RU" sz="2000" dirty="0" err="1">
                <a:solidFill>
                  <a:schemeClr val="accent6"/>
                </a:solidFill>
              </a:rPr>
              <a:t>Якщо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дитина</a:t>
            </a:r>
            <a:r>
              <a:rPr lang="ru-RU" sz="2000" dirty="0">
                <a:solidFill>
                  <a:schemeClr val="accent6"/>
                </a:solidFill>
              </a:rPr>
              <a:t> не </a:t>
            </a:r>
            <a:r>
              <a:rPr lang="ru-RU" sz="2000" dirty="0" err="1">
                <a:solidFill>
                  <a:schemeClr val="accent6"/>
                </a:solidFill>
              </a:rPr>
              <a:t>відкриває</a:t>
            </a:r>
            <a:r>
              <a:rPr lang="ru-RU" sz="2000" dirty="0">
                <a:solidFill>
                  <a:schemeClr val="accent6"/>
                </a:solidFill>
              </a:rPr>
              <a:t> рот, то треба </a:t>
            </a:r>
            <a:r>
              <a:rPr lang="ru-RU" sz="2000" dirty="0" err="1">
                <a:solidFill>
                  <a:schemeClr val="accent6"/>
                </a:solidFill>
              </a:rPr>
              <a:t>обережно</a:t>
            </a:r>
            <a:r>
              <a:rPr lang="ru-RU" sz="2000" dirty="0">
                <a:solidFill>
                  <a:schemeClr val="accent6"/>
                </a:solidFill>
              </a:rPr>
              <a:t> великим пальцем руки </a:t>
            </a:r>
            <a:r>
              <a:rPr lang="ru-RU" sz="2000" dirty="0" err="1">
                <a:solidFill>
                  <a:schemeClr val="accent6"/>
                </a:solidFill>
              </a:rPr>
              <a:t>надавити</a:t>
            </a:r>
            <a:r>
              <a:rPr lang="ru-RU" sz="2000" dirty="0">
                <a:solidFill>
                  <a:schemeClr val="accent6"/>
                </a:solidFill>
              </a:rPr>
              <a:t> на </a:t>
            </a:r>
            <a:r>
              <a:rPr lang="ru-RU" sz="2000" dirty="0" err="1">
                <a:solidFill>
                  <a:schemeClr val="accent6"/>
                </a:solidFill>
              </a:rPr>
              <a:t>підборіддя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або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здавити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крила</a:t>
            </a:r>
            <a:r>
              <a:rPr lang="ru-RU" sz="2000" dirty="0">
                <a:solidFill>
                  <a:schemeClr val="accent6"/>
                </a:solidFill>
              </a:rPr>
              <a:t> носа </a:t>
            </a:r>
            <a:r>
              <a:rPr lang="ru-RU" sz="2000" dirty="0" err="1">
                <a:solidFill>
                  <a:schemeClr val="accent6"/>
                </a:solidFill>
              </a:rPr>
              <a:t>двома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пальцями</a:t>
            </a:r>
            <a:r>
              <a:rPr lang="ru-RU" sz="2000" dirty="0">
                <a:solidFill>
                  <a:schemeClr val="accent6"/>
                </a:solidFill>
              </a:rPr>
              <a:t>, при </a:t>
            </a:r>
            <a:r>
              <a:rPr lang="ru-RU" sz="2000" dirty="0" err="1">
                <a:solidFill>
                  <a:schemeClr val="accent6"/>
                </a:solidFill>
              </a:rPr>
              <a:t>цьому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smtClean="0">
                <a:solidFill>
                  <a:schemeClr val="accent6"/>
                </a:solidFill>
              </a:rPr>
              <a:t>вона </a:t>
            </a:r>
            <a:r>
              <a:rPr lang="ru-RU" sz="2000" dirty="0" err="1" smtClean="0">
                <a:solidFill>
                  <a:schemeClr val="accent6"/>
                </a:solidFill>
              </a:rPr>
              <a:t>відкриває</a:t>
            </a: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>
                <a:solidFill>
                  <a:schemeClr val="accent6"/>
                </a:solidFill>
              </a:rPr>
              <a:t>рот для </a:t>
            </a:r>
            <a:r>
              <a:rPr lang="ru-RU" sz="2000" dirty="0" err="1">
                <a:solidFill>
                  <a:schemeClr val="accent6"/>
                </a:solidFill>
              </a:rPr>
              <a:t>вдиху</a:t>
            </a:r>
            <a:r>
              <a:rPr lang="ru-RU" sz="2000" dirty="0">
                <a:solidFill>
                  <a:schemeClr val="accent6"/>
                </a:solidFill>
              </a:rPr>
              <a:t> - у </a:t>
            </a:r>
            <a:r>
              <a:rPr lang="ru-RU" sz="2000" dirty="0" err="1">
                <a:solidFill>
                  <a:schemeClr val="accent6"/>
                </a:solidFill>
              </a:rPr>
              <a:t>цей</a:t>
            </a:r>
            <a:r>
              <a:rPr lang="ru-RU" sz="2000" dirty="0">
                <a:solidFill>
                  <a:schemeClr val="accent6"/>
                </a:solidFill>
              </a:rPr>
              <a:t> час </a:t>
            </a:r>
            <a:r>
              <a:rPr lang="ru-RU" sz="2000" dirty="0" err="1">
                <a:solidFill>
                  <a:schemeClr val="accent6"/>
                </a:solidFill>
              </a:rPr>
              <a:t>їй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вливають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потрібні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ліки</a:t>
            </a:r>
            <a:r>
              <a:rPr lang="ru-RU" sz="2000" dirty="0">
                <a:solidFill>
                  <a:schemeClr val="accent6"/>
                </a:solidFill>
              </a:rPr>
              <a:t>. </a:t>
            </a:r>
          </a:p>
        </p:txBody>
      </p:sp>
      <p:pic>
        <p:nvPicPr>
          <p:cNvPr id="5" name="Рисунок 4" descr="original-13221317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566" y="1988840"/>
            <a:ext cx="6360707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0870" y="597260"/>
            <a:ext cx="8582031" cy="489654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accent6"/>
                </a:solidFill>
              </a:rPr>
              <a:t>У </a:t>
            </a:r>
            <a:r>
              <a:rPr lang="ru-RU" sz="2400" dirty="0" err="1">
                <a:solidFill>
                  <a:schemeClr val="accent6"/>
                </a:solidFill>
              </a:rPr>
              <a:t>випадку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блювоти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дитину</a:t>
            </a:r>
            <a:r>
              <a:rPr lang="ru-RU" sz="2400" dirty="0">
                <a:solidFill>
                  <a:schemeClr val="accent6"/>
                </a:solidFill>
              </a:rPr>
              <a:t> треба </a:t>
            </a:r>
            <a:r>
              <a:rPr lang="ru-RU" sz="2400" dirty="0" err="1">
                <a:solidFill>
                  <a:schemeClr val="accent6"/>
                </a:solidFill>
              </a:rPr>
              <a:t>посадити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або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покласти</a:t>
            </a:r>
            <a:r>
              <a:rPr lang="ru-RU" sz="2400" dirty="0">
                <a:solidFill>
                  <a:schemeClr val="accent6"/>
                </a:solidFill>
              </a:rPr>
              <a:t> на </a:t>
            </a:r>
            <a:r>
              <a:rPr lang="ru-RU" sz="2400" dirty="0" err="1">
                <a:solidFill>
                  <a:schemeClr val="accent6"/>
                </a:solidFill>
              </a:rPr>
              <a:t>бік</a:t>
            </a:r>
            <a:r>
              <a:rPr lang="ru-RU" sz="2400" dirty="0">
                <a:solidFill>
                  <a:schemeClr val="accent6"/>
                </a:solidFill>
              </a:rPr>
              <a:t>. </a:t>
            </a:r>
            <a:r>
              <a:rPr lang="ru-RU" sz="2400" dirty="0" err="1">
                <a:solidFill>
                  <a:schemeClr val="accent6"/>
                </a:solidFill>
              </a:rPr>
              <a:t>Після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блювоти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слід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прополоскати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порожнину</a:t>
            </a:r>
            <a:r>
              <a:rPr lang="ru-RU" sz="2400" dirty="0">
                <a:solidFill>
                  <a:schemeClr val="accent6"/>
                </a:solidFill>
              </a:rPr>
              <a:t> рота </a:t>
            </a:r>
            <a:r>
              <a:rPr lang="ru-RU" sz="2400" dirty="0" smtClean="0">
                <a:solidFill>
                  <a:schemeClr val="accent6"/>
                </a:solidFill>
              </a:rPr>
              <a:t>з </a:t>
            </a:r>
            <a:r>
              <a:rPr lang="ru-RU" sz="2400" dirty="0" err="1">
                <a:solidFill>
                  <a:schemeClr val="accent6"/>
                </a:solidFill>
              </a:rPr>
              <a:t>гумової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груші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струменем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кип'яченої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охолодженої</a:t>
            </a:r>
            <a:r>
              <a:rPr lang="ru-RU" sz="2400" dirty="0">
                <a:solidFill>
                  <a:schemeClr val="accent6"/>
                </a:solidFill>
              </a:rPr>
              <a:t> води, </a:t>
            </a:r>
            <a:r>
              <a:rPr lang="ru-RU" sz="2400" dirty="0" err="1">
                <a:solidFill>
                  <a:schemeClr val="accent6"/>
                </a:solidFill>
              </a:rPr>
              <a:t>спрямованим</a:t>
            </a:r>
            <a:r>
              <a:rPr lang="ru-RU" sz="2400" dirty="0">
                <a:solidFill>
                  <a:schemeClr val="accent6"/>
                </a:solidFill>
              </a:rPr>
              <a:t> на </a:t>
            </a:r>
            <a:r>
              <a:rPr lang="ru-RU" sz="2400" dirty="0" err="1">
                <a:solidFill>
                  <a:schemeClr val="accent6"/>
                </a:solidFill>
              </a:rPr>
              <a:t>тверде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піднебіння</a:t>
            </a:r>
            <a:r>
              <a:rPr lang="ru-RU" sz="2400" dirty="0">
                <a:solidFill>
                  <a:schemeClr val="accent6"/>
                </a:solidFill>
              </a:rPr>
              <a:t>, </a:t>
            </a:r>
            <a:r>
              <a:rPr lang="ru-RU" sz="2400" dirty="0" err="1" smtClean="0">
                <a:solidFill>
                  <a:schemeClr val="accent6"/>
                </a:solidFill>
              </a:rPr>
              <a:t>дати</a:t>
            </a:r>
            <a:r>
              <a:rPr lang="ru-RU" sz="2400" dirty="0" smtClean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випити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кілька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ковтків</a:t>
            </a:r>
            <a:r>
              <a:rPr lang="ru-RU" sz="2400" dirty="0">
                <a:solidFill>
                  <a:schemeClr val="accent6"/>
                </a:solidFill>
              </a:rPr>
              <a:t> води. </a:t>
            </a:r>
            <a:r>
              <a:rPr lang="ru-RU" sz="2000" dirty="0" smtClean="0">
                <a:solidFill>
                  <a:schemeClr val="accent6"/>
                </a:solidFill>
              </a:rPr>
              <a:t/>
            </a:r>
            <a:br>
              <a:rPr lang="ru-RU" sz="2000" dirty="0" smtClean="0">
                <a:solidFill>
                  <a:schemeClr val="accent6"/>
                </a:solidFill>
              </a:rPr>
            </a:br>
            <a:endParaRPr lang="ru-RU" sz="2000" dirty="0">
              <a:solidFill>
                <a:schemeClr val="accent6"/>
              </a:solidFill>
            </a:endParaRPr>
          </a:p>
        </p:txBody>
      </p:sp>
      <p:pic>
        <p:nvPicPr>
          <p:cNvPr id="4" name="Рисунок 3" descr="07595ee843121101536f115d9b9dce4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578" y="3045532"/>
            <a:ext cx="4876905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poradumo.pp.ua/uploads/posts/2014-08/yak-zupiniti-blyuvotu-u-ditini_36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310" y="2780928"/>
            <a:ext cx="4000500" cy="2876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2597" y="620688"/>
            <a:ext cx="10958295" cy="550547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accent6"/>
                </a:solidFill>
              </a:rPr>
              <a:t>У </a:t>
            </a:r>
            <a:r>
              <a:rPr lang="ru-RU" sz="2400" dirty="0" err="1">
                <a:solidFill>
                  <a:schemeClr val="accent6"/>
                </a:solidFill>
              </a:rPr>
              <a:t>приміщеннях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у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яких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перебувають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діти</a:t>
            </a:r>
            <a:r>
              <a:rPr lang="ru-RU" sz="2400" dirty="0">
                <a:solidFill>
                  <a:schemeClr val="accent6"/>
                </a:solidFill>
              </a:rPr>
              <a:t>, </a:t>
            </a:r>
            <a:r>
              <a:rPr lang="ru-RU" sz="2400" dirty="0" err="1">
                <a:solidFill>
                  <a:schemeClr val="accent6"/>
                </a:solidFill>
              </a:rPr>
              <a:t>дотримують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ретельний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гігієнічний</a:t>
            </a:r>
            <a:r>
              <a:rPr lang="ru-RU" sz="2400" dirty="0">
                <a:solidFill>
                  <a:schemeClr val="accent6"/>
                </a:solidFill>
              </a:rPr>
              <a:t> режим: </a:t>
            </a:r>
            <a:r>
              <a:rPr lang="ru-RU" sz="2400" dirty="0" err="1">
                <a:solidFill>
                  <a:schemeClr val="accent6"/>
                </a:solidFill>
              </a:rPr>
              <a:t>провітрювання</a:t>
            </a:r>
            <a:r>
              <a:rPr lang="ru-RU" sz="2400" dirty="0">
                <a:solidFill>
                  <a:schemeClr val="accent6"/>
                </a:solidFill>
              </a:rPr>
              <a:t>, </a:t>
            </a:r>
            <a:r>
              <a:rPr lang="ru-RU" sz="2400" dirty="0" err="1">
                <a:solidFill>
                  <a:schemeClr val="accent6"/>
                </a:solidFill>
              </a:rPr>
              <a:t>вологе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прибирання</a:t>
            </a:r>
            <a:r>
              <a:rPr lang="ru-RU" sz="2400" dirty="0">
                <a:solidFill>
                  <a:schemeClr val="accent6"/>
                </a:solidFill>
              </a:rPr>
              <a:t>, контроль за температурою, чистотою </a:t>
            </a:r>
            <a:r>
              <a:rPr lang="ru-RU" sz="2400" dirty="0" err="1">
                <a:solidFill>
                  <a:schemeClr val="accent6"/>
                </a:solidFill>
              </a:rPr>
              <a:t>і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своєчасною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зміною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постільної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білизни</a:t>
            </a:r>
            <a:r>
              <a:rPr lang="ru-RU" sz="2400" dirty="0">
                <a:solidFill>
                  <a:schemeClr val="accent6"/>
                </a:solidFill>
              </a:rPr>
              <a:t>. </a:t>
            </a:r>
          </a:p>
        </p:txBody>
      </p:sp>
      <p:pic>
        <p:nvPicPr>
          <p:cNvPr id="4" name="Рисунок 3" descr="158690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4846" y="2276872"/>
            <a:ext cx="5887144" cy="4021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99262" y="692696"/>
            <a:ext cx="5328592" cy="365392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err="1">
                <a:solidFill>
                  <a:schemeClr val="accent6"/>
                </a:solidFill>
              </a:rPr>
              <a:t>Харчування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хворих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дітей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повинне</a:t>
            </a:r>
            <a:r>
              <a:rPr lang="ru-RU" sz="2400" dirty="0">
                <a:solidFill>
                  <a:schemeClr val="accent6"/>
                </a:solidFill>
              </a:rPr>
              <a:t> бути </a:t>
            </a:r>
            <a:r>
              <a:rPr lang="ru-RU" sz="2400" dirty="0" err="1">
                <a:solidFill>
                  <a:schemeClr val="accent6"/>
                </a:solidFill>
              </a:rPr>
              <a:t>раціональним</a:t>
            </a:r>
            <a:r>
              <a:rPr lang="ru-RU" sz="2400" dirty="0">
                <a:solidFill>
                  <a:schemeClr val="accent6"/>
                </a:solidFill>
              </a:rPr>
              <a:t>, </a:t>
            </a:r>
            <a:r>
              <a:rPr lang="ru-RU" sz="2400" dirty="0" err="1">
                <a:solidFill>
                  <a:schemeClr val="accent6"/>
                </a:solidFill>
              </a:rPr>
              <a:t>їх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потрібно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годувати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якісними</a:t>
            </a:r>
            <a:r>
              <a:rPr lang="ru-RU" sz="2400" dirty="0">
                <a:solidFill>
                  <a:schemeClr val="accent6"/>
                </a:solidFill>
              </a:rPr>
              <a:t> продуктами, </a:t>
            </a:r>
            <a:r>
              <a:rPr lang="ru-RU" sz="2400" dirty="0" err="1">
                <a:solidFill>
                  <a:schemeClr val="accent6"/>
                </a:solidFill>
              </a:rPr>
              <a:t>їжу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давати</a:t>
            </a:r>
            <a:r>
              <a:rPr lang="ru-RU" sz="2400" dirty="0">
                <a:solidFill>
                  <a:schemeClr val="accent6"/>
                </a:solidFill>
              </a:rPr>
              <a:t> в той </a:t>
            </a:r>
            <a:r>
              <a:rPr lang="ru-RU" sz="2400" dirty="0" err="1">
                <a:solidFill>
                  <a:schemeClr val="accent6"/>
                </a:solidFill>
              </a:rPr>
              <a:t>самий</a:t>
            </a:r>
            <a:r>
              <a:rPr lang="ru-RU" sz="2400" dirty="0">
                <a:solidFill>
                  <a:schemeClr val="accent6"/>
                </a:solidFill>
              </a:rPr>
              <a:t> час, невеликими </a:t>
            </a:r>
            <a:r>
              <a:rPr lang="ru-RU" sz="2400" dirty="0" err="1">
                <a:solidFill>
                  <a:schemeClr val="accent6"/>
                </a:solidFill>
              </a:rPr>
              <a:t>порціями</a:t>
            </a:r>
            <a:r>
              <a:rPr lang="ru-RU" sz="2400" dirty="0">
                <a:solidFill>
                  <a:schemeClr val="accent6"/>
                </a:solidFill>
              </a:rPr>
              <a:t>. </a:t>
            </a:r>
          </a:p>
        </p:txBody>
      </p:sp>
      <p:pic>
        <p:nvPicPr>
          <p:cNvPr id="4" name="Рисунок 3" descr="1322149878_stas-omega.info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622" y="2060848"/>
            <a:ext cx="5630996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574" y="980689"/>
            <a:ext cx="8424936" cy="4857405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6"/>
                </a:solidFill>
              </a:rPr>
              <a:t>МЕДИЧНА ДЕОНТОЛОГІЯ - </a:t>
            </a: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сукупність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етичних</a:t>
            </a:r>
            <a:r>
              <a:rPr lang="ru-RU" sz="2000" dirty="0">
                <a:solidFill>
                  <a:schemeClr val="accent6"/>
                </a:solidFill>
              </a:rPr>
              <a:t> норм і правил </a:t>
            </a:r>
            <a:r>
              <a:rPr lang="ru-RU" sz="2000" dirty="0" err="1">
                <a:solidFill>
                  <a:schemeClr val="accent6"/>
                </a:solidFill>
              </a:rPr>
              <a:t>поведінки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медичного</a:t>
            </a:r>
            <a:r>
              <a:rPr lang="ru-RU" sz="2000" dirty="0">
                <a:solidFill>
                  <a:schemeClr val="accent6"/>
                </a:solidFill>
              </a:rPr>
              <a:t> персоналу, </a:t>
            </a:r>
            <a:r>
              <a:rPr lang="ru-RU" sz="2000" dirty="0" err="1">
                <a:solidFill>
                  <a:schemeClr val="accent6"/>
                </a:solidFill>
              </a:rPr>
              <a:t>спрямованих</a:t>
            </a:r>
            <a:r>
              <a:rPr lang="ru-RU" sz="2000" dirty="0">
                <a:solidFill>
                  <a:schemeClr val="accent6"/>
                </a:solidFill>
              </a:rPr>
              <a:t> на </a:t>
            </a:r>
            <a:r>
              <a:rPr lang="ru-RU" sz="2000" dirty="0" err="1">
                <a:solidFill>
                  <a:schemeClr val="accent6"/>
                </a:solidFill>
              </a:rPr>
              <a:t>максимальне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підвищення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ефективності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лікування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пацієнтів</a:t>
            </a:r>
            <a:r>
              <a:rPr lang="ru-RU" sz="2000" dirty="0">
                <a:solidFill>
                  <a:schemeClr val="accent6"/>
                </a:solidFill>
              </a:rPr>
              <a:t>. </a:t>
            </a:r>
            <a:endParaRPr lang="ru-RU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accent6"/>
              </a:solidFill>
            </a:endParaRPr>
          </a:p>
          <a:p>
            <a:r>
              <a:rPr lang="ru-RU" sz="2000" dirty="0" smtClean="0">
                <a:solidFill>
                  <a:schemeClr val="accent6"/>
                </a:solidFill>
              </a:rPr>
              <a:t>заснована </a:t>
            </a:r>
            <a:r>
              <a:rPr lang="ru-RU" sz="2000" dirty="0">
                <a:solidFill>
                  <a:schemeClr val="accent6"/>
                </a:solidFill>
              </a:rPr>
              <a:t>на </a:t>
            </a:r>
            <a:r>
              <a:rPr lang="ru-RU" sz="2000" dirty="0" err="1">
                <a:solidFill>
                  <a:schemeClr val="accent6"/>
                </a:solidFill>
              </a:rPr>
              <a:t>повазі</a:t>
            </a:r>
            <a:r>
              <a:rPr lang="ru-RU" sz="2000" dirty="0">
                <a:solidFill>
                  <a:schemeClr val="accent6"/>
                </a:solidFill>
              </a:rPr>
              <a:t> до хворого, </a:t>
            </a:r>
            <a:r>
              <a:rPr lang="ru-RU" sz="2000" dirty="0" err="1">
                <a:solidFill>
                  <a:schemeClr val="accent6"/>
                </a:solidFill>
              </a:rPr>
              <a:t>культурі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медичного</a:t>
            </a:r>
            <a:r>
              <a:rPr lang="ru-RU" sz="2000" dirty="0">
                <a:solidFill>
                  <a:schemeClr val="accent6"/>
                </a:solidFill>
              </a:rPr>
              <a:t> персоналу, </a:t>
            </a:r>
            <a:r>
              <a:rPr lang="ru-RU" sz="2000" dirty="0" err="1">
                <a:solidFill>
                  <a:schemeClr val="accent6"/>
                </a:solidFill>
              </a:rPr>
              <a:t>дотриманні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моральних</a:t>
            </a:r>
            <a:r>
              <a:rPr lang="ru-RU" sz="2000" dirty="0">
                <a:solidFill>
                  <a:schemeClr val="accent6"/>
                </a:solidFill>
              </a:rPr>
              <a:t> і </a:t>
            </a:r>
            <a:r>
              <a:rPr lang="ru-RU" sz="2000" dirty="0" err="1">
                <a:solidFill>
                  <a:schemeClr val="accent6"/>
                </a:solidFill>
              </a:rPr>
              <a:t>правових</a:t>
            </a:r>
            <a:r>
              <a:rPr lang="ru-RU" sz="2000" dirty="0">
                <a:solidFill>
                  <a:schemeClr val="accent6"/>
                </a:solidFill>
              </a:rPr>
              <a:t> норм. </a:t>
            </a:r>
            <a:endParaRPr lang="ru-RU" sz="2000" dirty="0" smtClean="0">
              <a:solidFill>
                <a:schemeClr val="accent6"/>
              </a:solidFill>
            </a:endParaRPr>
          </a:p>
          <a:p>
            <a:endParaRPr lang="ru-RU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ru-RU" sz="2000" dirty="0" err="1" smtClean="0">
                <a:solidFill>
                  <a:schemeClr val="accent6"/>
                </a:solidFill>
              </a:rPr>
              <a:t>Відповідно</a:t>
            </a: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>
                <a:solidFill>
                  <a:schemeClr val="accent6"/>
                </a:solidFill>
              </a:rPr>
              <a:t>до </a:t>
            </a:r>
            <a:r>
              <a:rPr lang="ru-RU" sz="2000" dirty="0" err="1">
                <a:solidFill>
                  <a:schemeClr val="accent6"/>
                </a:solidFill>
              </a:rPr>
              <a:t>вимог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деонтології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стосунки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між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медичними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працівниками</a:t>
            </a:r>
            <a:r>
              <a:rPr lang="ru-RU" sz="2000" dirty="0">
                <a:solidFill>
                  <a:schemeClr val="accent6"/>
                </a:solidFill>
              </a:rPr>
              <a:t> і </a:t>
            </a:r>
            <a:r>
              <a:rPr lang="ru-RU" sz="2000" dirty="0" err="1">
                <a:solidFill>
                  <a:schemeClr val="accent6"/>
                </a:solidFill>
              </a:rPr>
              <a:t>пацієнтом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повинні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будуватися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smtClean="0">
                <a:solidFill>
                  <a:schemeClr val="accent6"/>
                </a:solidFill>
              </a:rPr>
              <a:t/>
            </a:r>
            <a:br>
              <a:rPr lang="ru-RU" sz="2000" dirty="0" smtClean="0">
                <a:solidFill>
                  <a:schemeClr val="accent6"/>
                </a:solidFill>
              </a:rPr>
            </a:br>
            <a:r>
              <a:rPr lang="ru-RU" sz="2000" dirty="0" smtClean="0">
                <a:solidFill>
                  <a:schemeClr val="accent6"/>
                </a:solidFill>
              </a:rPr>
              <a:t>на </a:t>
            </a:r>
            <a:r>
              <a:rPr lang="ru-RU" sz="2000" dirty="0" err="1">
                <a:solidFill>
                  <a:schemeClr val="accent6"/>
                </a:solidFill>
              </a:rPr>
              <a:t>принципі</a:t>
            </a:r>
            <a:r>
              <a:rPr lang="ru-RU" sz="2000" dirty="0">
                <a:solidFill>
                  <a:schemeClr val="accent6"/>
                </a:solidFill>
              </a:rPr>
              <a:t> партнерства, </a:t>
            </a:r>
            <a:r>
              <a:rPr lang="ru-RU" sz="2000" dirty="0" err="1">
                <a:solidFill>
                  <a:schemeClr val="accent6"/>
                </a:solidFill>
              </a:rPr>
              <a:t>адже</a:t>
            </a:r>
            <a:r>
              <a:rPr lang="ru-RU" sz="2000" dirty="0">
                <a:solidFill>
                  <a:schemeClr val="accent6"/>
                </a:solidFill>
              </a:rPr>
              <a:t> без </a:t>
            </a:r>
            <a:r>
              <a:rPr lang="ru-RU" sz="2000" dirty="0" err="1">
                <a:solidFill>
                  <a:schemeClr val="accent6"/>
                </a:solidFill>
              </a:rPr>
              <a:t>бажання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smtClean="0">
                <a:solidFill>
                  <a:schemeClr val="accent6"/>
                </a:solidFill>
              </a:rPr>
              <a:t/>
            </a:r>
            <a:br>
              <a:rPr lang="ru-RU" sz="2000" dirty="0" smtClean="0">
                <a:solidFill>
                  <a:schemeClr val="accent6"/>
                </a:solidFill>
              </a:rPr>
            </a:br>
            <a:r>
              <a:rPr lang="ru-RU" sz="2000" dirty="0" smtClean="0">
                <a:solidFill>
                  <a:schemeClr val="accent6"/>
                </a:solidFill>
              </a:rPr>
              <a:t>й </a:t>
            </a:r>
            <a:r>
              <a:rPr lang="ru-RU" sz="2000" dirty="0" err="1" smtClean="0">
                <a:solidFill>
                  <a:schemeClr val="accent6"/>
                </a:solidFill>
              </a:rPr>
              <a:t>намагання</a:t>
            </a: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>
                <a:solidFill>
                  <a:schemeClr val="accent6"/>
                </a:solidFill>
              </a:rPr>
              <a:t>самого хворого </a:t>
            </a:r>
            <a:r>
              <a:rPr lang="ru-RU" sz="2000" dirty="0" err="1">
                <a:solidFill>
                  <a:schemeClr val="accent6"/>
                </a:solidFill>
              </a:rPr>
              <a:t>видужати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smtClean="0">
                <a:solidFill>
                  <a:schemeClr val="accent6"/>
                </a:solidFill>
              </a:rPr>
              <a:t/>
            </a:r>
            <a:br>
              <a:rPr lang="ru-RU" sz="2000" dirty="0" smtClean="0">
                <a:solidFill>
                  <a:schemeClr val="accent6"/>
                </a:solidFill>
              </a:rPr>
            </a:br>
            <a:r>
              <a:rPr lang="ru-RU" sz="2000" dirty="0" err="1" smtClean="0">
                <a:solidFill>
                  <a:schemeClr val="accent6"/>
                </a:solidFill>
              </a:rPr>
              <a:t>його</a:t>
            </a: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</a:rPr>
              <a:t>важко</a:t>
            </a: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</a:rPr>
              <a:t>змусити</a:t>
            </a:r>
            <a:r>
              <a:rPr lang="ru-RU" sz="2000" dirty="0" smtClean="0">
                <a:solidFill>
                  <a:schemeClr val="accent6"/>
                </a:solidFill>
              </a:rPr>
              <a:t>.</a:t>
            </a:r>
            <a:r>
              <a:rPr lang="ru-RU" sz="2000" dirty="0">
                <a:solidFill>
                  <a:schemeClr val="accent6"/>
                </a:solidFill>
              </a:rPr>
              <a:t> </a:t>
            </a:r>
          </a:p>
        </p:txBody>
      </p:sp>
      <p:pic>
        <p:nvPicPr>
          <p:cNvPr id="3074" name="Picture 2" descr="http://gorod21veka.ru/z/doctor-patient-b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46" y="1668016"/>
            <a:ext cx="3613584" cy="240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mif-ua.com/media/uploads/article_images/deonit.jpg.300x300_q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246" y="4077072"/>
            <a:ext cx="2667000" cy="228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638" y="404664"/>
            <a:ext cx="10598254" cy="5721501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6"/>
                </a:solidFill>
              </a:rPr>
              <a:t>Л</a:t>
            </a:r>
            <a:r>
              <a:rPr lang="ru-RU" sz="2400" b="1" dirty="0" smtClean="0">
                <a:solidFill>
                  <a:schemeClr val="accent6"/>
                </a:solidFill>
              </a:rPr>
              <a:t>ІКУВАННЯ</a:t>
            </a:r>
            <a:r>
              <a:rPr lang="ru-RU" sz="2400" dirty="0" smtClean="0">
                <a:solidFill>
                  <a:schemeClr val="accent6"/>
                </a:solidFill>
              </a:rPr>
              <a:t>  - комплекс </a:t>
            </a:r>
            <a:r>
              <a:rPr lang="ru-RU" sz="2400" dirty="0" err="1" smtClean="0">
                <a:solidFill>
                  <a:schemeClr val="accent6"/>
                </a:solidFill>
              </a:rPr>
              <a:t>заходів</a:t>
            </a:r>
            <a:r>
              <a:rPr lang="ru-RU" sz="2400" dirty="0" smtClean="0">
                <a:solidFill>
                  <a:schemeClr val="accent6"/>
                </a:solidFill>
              </a:rPr>
              <a:t> </a:t>
            </a:r>
            <a:r>
              <a:rPr lang="ru-RU" sz="2400" dirty="0" err="1" smtClean="0">
                <a:solidFill>
                  <a:schemeClr val="accent6"/>
                </a:solidFill>
              </a:rPr>
              <a:t>задля</a:t>
            </a:r>
            <a:r>
              <a:rPr lang="ru-RU" sz="2400" dirty="0" smtClean="0">
                <a:solidFill>
                  <a:schemeClr val="accent6"/>
                </a:solidFill>
              </a:rPr>
              <a:t> </a:t>
            </a:r>
            <a:r>
              <a:rPr lang="ru-RU" sz="2400" dirty="0" err="1" smtClean="0">
                <a:solidFill>
                  <a:schemeClr val="accent6"/>
                </a:solidFill>
              </a:rPr>
              <a:t>усунення</a:t>
            </a:r>
            <a:r>
              <a:rPr lang="ru-RU" sz="2400" dirty="0" smtClean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страждань</a:t>
            </a:r>
            <a:r>
              <a:rPr lang="ru-RU" sz="2400" dirty="0">
                <a:solidFill>
                  <a:schemeClr val="accent6"/>
                </a:solidFill>
              </a:rPr>
              <a:t> хворого і </a:t>
            </a:r>
            <a:r>
              <a:rPr lang="ru-RU" sz="2400" dirty="0" err="1">
                <a:solidFill>
                  <a:schemeClr val="accent6"/>
                </a:solidFill>
              </a:rPr>
              <a:t>відновлення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порушених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функцій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його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організму</a:t>
            </a:r>
            <a:r>
              <a:rPr lang="ru-RU" sz="2400" dirty="0">
                <a:solidFill>
                  <a:schemeClr val="accent6"/>
                </a:solidFill>
              </a:rPr>
              <a:t>. </a:t>
            </a:r>
            <a:endParaRPr lang="ru-RU" sz="24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/>
                </a:solidFill>
              </a:rPr>
              <a:t>ПЕРША ДОПОМОГА ХВОРИМ </a:t>
            </a:r>
            <a:r>
              <a:rPr lang="ru-RU" sz="2400" dirty="0" smtClean="0">
                <a:solidFill>
                  <a:schemeClr val="accent6"/>
                </a:solidFill>
              </a:rPr>
              <a:t>- </a:t>
            </a:r>
            <a:r>
              <a:rPr lang="ru-RU" sz="2400" dirty="0" err="1">
                <a:solidFill>
                  <a:schemeClr val="accent6"/>
                </a:solidFill>
              </a:rPr>
              <a:t>найпростіші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доцільні</a:t>
            </a:r>
            <a:r>
              <a:rPr lang="ru-RU" sz="2400" dirty="0">
                <a:solidFill>
                  <a:schemeClr val="accent6"/>
                </a:solidFill>
              </a:rPr>
              <a:t> заходи для </a:t>
            </a:r>
            <a:r>
              <a:rPr lang="ru-RU" sz="2400" dirty="0" err="1">
                <a:solidFill>
                  <a:schemeClr val="accent6"/>
                </a:solidFill>
              </a:rPr>
              <a:t>полегшення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їх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 smtClean="0">
                <a:solidFill>
                  <a:schemeClr val="accent6"/>
                </a:solidFill>
              </a:rPr>
              <a:t>самопочуття</a:t>
            </a:r>
            <a:r>
              <a:rPr lang="ru-RU" sz="2400" dirty="0" smtClean="0">
                <a:solidFill>
                  <a:schemeClr val="accent6"/>
                </a:solidFill>
              </a:rPr>
              <a:t>. 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6"/>
                </a:solidFill>
              </a:rPr>
              <a:t>                                </a:t>
            </a:r>
            <a:r>
              <a:rPr lang="ru-RU" sz="2000" dirty="0" err="1" smtClean="0">
                <a:solidFill>
                  <a:schemeClr val="accent6"/>
                </a:solidFill>
              </a:rPr>
              <a:t>Вчасно</a:t>
            </a: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призначене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лікування</a:t>
            </a:r>
            <a:r>
              <a:rPr lang="ru-RU" sz="2000" dirty="0">
                <a:solidFill>
                  <a:schemeClr val="accent6"/>
                </a:solidFill>
              </a:rPr>
              <a:t>, </a:t>
            </a:r>
            <a:r>
              <a:rPr lang="ru-RU" sz="2000" dirty="0" smtClean="0">
                <a:solidFill>
                  <a:schemeClr val="accent6"/>
                </a:solidFill>
              </a:rPr>
              <a:t>правильно </a:t>
            </a:r>
            <a:r>
              <a:rPr lang="ru-RU" sz="2000" dirty="0" err="1">
                <a:solidFill>
                  <a:schemeClr val="accent6"/>
                </a:solidFill>
              </a:rPr>
              <a:t>організований</a:t>
            </a:r>
            <a:r>
              <a:rPr lang="ru-RU" sz="2000" dirty="0">
                <a:solidFill>
                  <a:schemeClr val="accent6"/>
                </a:solidFill>
              </a:rPr>
              <a:t> догляд </a:t>
            </a:r>
            <a:r>
              <a:rPr lang="ru-RU" sz="2000" dirty="0" smtClean="0">
                <a:solidFill>
                  <a:schemeClr val="accent6"/>
                </a:solidFill>
              </a:rPr>
              <a:t>                     </a:t>
            </a:r>
            <a:br>
              <a:rPr lang="ru-RU" sz="2000" dirty="0" smtClean="0">
                <a:solidFill>
                  <a:schemeClr val="accent6"/>
                </a:solidFill>
              </a:rPr>
            </a:br>
            <a:r>
              <a:rPr lang="ru-RU" sz="2000" dirty="0" smtClean="0">
                <a:solidFill>
                  <a:schemeClr val="accent6"/>
                </a:solidFill>
              </a:rPr>
              <a:t>                 за </a:t>
            </a:r>
            <a:r>
              <a:rPr lang="ru-RU" sz="2000" dirty="0" err="1">
                <a:solidFill>
                  <a:schemeClr val="accent6"/>
                </a:solidFill>
              </a:rPr>
              <a:t>хворими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сприяють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їх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швидкому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одужанню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smtClean="0">
                <a:solidFill>
                  <a:schemeClr val="accent6"/>
                </a:solidFill>
              </a:rPr>
              <a:t/>
            </a:r>
            <a:br>
              <a:rPr lang="ru-RU" sz="2000" dirty="0" smtClean="0">
                <a:solidFill>
                  <a:schemeClr val="accent6"/>
                </a:solidFill>
              </a:rPr>
            </a:br>
            <a:r>
              <a:rPr lang="ru-RU" sz="2000" dirty="0" smtClean="0">
                <a:solidFill>
                  <a:schemeClr val="accent6"/>
                </a:solidFill>
              </a:rPr>
              <a:t>                                                                      </a:t>
            </a:r>
            <a:r>
              <a:rPr lang="ru-RU" sz="2000" dirty="0" smtClean="0">
                <a:solidFill>
                  <a:schemeClr val="accent6"/>
                </a:solidFill>
              </a:rPr>
              <a:t>й </a:t>
            </a:r>
            <a:r>
              <a:rPr lang="ru-RU" sz="2000" dirty="0" err="1" smtClean="0">
                <a:solidFill>
                  <a:schemeClr val="accent6"/>
                </a:solidFill>
              </a:rPr>
              <a:t>поверненню</a:t>
            </a:r>
            <a:r>
              <a:rPr lang="ru-RU" sz="2000" dirty="0" smtClean="0">
                <a:solidFill>
                  <a:schemeClr val="accent6"/>
                </a:solidFill>
              </a:rPr>
              <a:t> до </a:t>
            </a:r>
            <a:r>
              <a:rPr lang="ru-RU" sz="2000" dirty="0" err="1" smtClean="0">
                <a:solidFill>
                  <a:schemeClr val="accent6"/>
                </a:solidFill>
              </a:rPr>
              <a:t>активної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</a:rPr>
              <a:t>діяльності</a:t>
            </a:r>
            <a:r>
              <a:rPr lang="ru-RU" sz="2000" dirty="0">
                <a:solidFill>
                  <a:schemeClr val="accent6"/>
                </a:solidFill>
              </a:rPr>
              <a:t>. </a:t>
            </a:r>
          </a:p>
        </p:txBody>
      </p:sp>
      <p:pic>
        <p:nvPicPr>
          <p:cNvPr id="4" name="Рисунок 3" descr="393709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79321"/>
            <a:ext cx="5544616" cy="3678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7837" y="548680"/>
            <a:ext cx="5773717" cy="52565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6"/>
                </a:solidFill>
              </a:rPr>
              <a:t>ДОГЛЯД ЗА ХВОРИМИ:</a:t>
            </a:r>
          </a:p>
          <a:p>
            <a:pPr marL="0" indent="0">
              <a:buNone/>
            </a:pPr>
            <a:endParaRPr lang="ru-RU" sz="28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ru-RU" sz="2000" b="1" dirty="0" smtClean="0">
              <a:solidFill>
                <a:schemeClr val="accent6"/>
              </a:solidFill>
            </a:endParaRPr>
          </a:p>
          <a:p>
            <a:r>
              <a:rPr lang="ru-RU" sz="2000" dirty="0" err="1" smtClean="0">
                <a:solidFill>
                  <a:schemeClr val="accent6"/>
                </a:solidFill>
              </a:rPr>
              <a:t>створення</a:t>
            </a: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гігієнічного</a:t>
            </a:r>
            <a:r>
              <a:rPr lang="ru-RU" sz="2000" dirty="0">
                <a:solidFill>
                  <a:schemeClr val="accent6"/>
                </a:solidFill>
              </a:rPr>
              <a:t> й </a:t>
            </a:r>
            <a:r>
              <a:rPr lang="ru-RU" sz="2000" dirty="0" err="1">
                <a:solidFill>
                  <a:schemeClr val="accent6"/>
                </a:solidFill>
              </a:rPr>
              <a:t>охоронного</a:t>
            </a:r>
            <a:r>
              <a:rPr lang="ru-RU" sz="2000" dirty="0">
                <a:solidFill>
                  <a:schemeClr val="accent6"/>
                </a:solidFill>
              </a:rPr>
              <a:t> режиму, </a:t>
            </a:r>
            <a:endParaRPr lang="ru-RU" sz="2000" dirty="0" smtClean="0">
              <a:solidFill>
                <a:schemeClr val="accent6"/>
              </a:solidFill>
            </a:endParaRPr>
          </a:p>
          <a:p>
            <a:r>
              <a:rPr lang="ru-RU" sz="2000" dirty="0" err="1" smtClean="0">
                <a:solidFill>
                  <a:schemeClr val="accent6"/>
                </a:solidFill>
              </a:rPr>
              <a:t>виконання</a:t>
            </a: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всіх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призначень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лікаря</a:t>
            </a:r>
            <a:r>
              <a:rPr lang="ru-RU" sz="2000" dirty="0">
                <a:solidFill>
                  <a:schemeClr val="accent6"/>
                </a:solidFill>
              </a:rPr>
              <a:t>, </a:t>
            </a:r>
            <a:endParaRPr lang="ru-RU" sz="2000" dirty="0" smtClean="0">
              <a:solidFill>
                <a:schemeClr val="accent6"/>
              </a:solidFill>
            </a:endParaRPr>
          </a:p>
          <a:p>
            <a:r>
              <a:rPr lang="ru-RU" sz="2000" dirty="0" err="1" smtClean="0">
                <a:solidFill>
                  <a:schemeClr val="accent6"/>
                </a:solidFill>
              </a:rPr>
              <a:t>нагляд</a:t>
            </a: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>
                <a:solidFill>
                  <a:schemeClr val="accent6"/>
                </a:solidFill>
              </a:rPr>
              <a:t>за </a:t>
            </a:r>
            <a:r>
              <a:rPr lang="ru-RU" sz="2000" dirty="0" err="1">
                <a:solidFill>
                  <a:schemeClr val="accent6"/>
                </a:solidFill>
              </a:rPr>
              <a:t>хворим</a:t>
            </a:r>
            <a:r>
              <a:rPr lang="ru-RU" sz="2000" dirty="0">
                <a:solidFill>
                  <a:schemeClr val="accent6"/>
                </a:solidFill>
              </a:rPr>
              <a:t>, особливо при </a:t>
            </a:r>
            <a:r>
              <a:rPr lang="ru-RU" sz="2000" dirty="0" err="1">
                <a:solidFill>
                  <a:schemeClr val="accent6"/>
                </a:solidFill>
              </a:rPr>
              <a:t>погіршенні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його</a:t>
            </a:r>
            <a:r>
              <a:rPr lang="ru-RU" sz="2000" dirty="0">
                <a:solidFill>
                  <a:schemeClr val="accent6"/>
                </a:solidFill>
              </a:rPr>
              <a:t> стану. </a:t>
            </a:r>
            <a:endParaRPr lang="ru-RU" sz="2000" dirty="0" smtClean="0">
              <a:solidFill>
                <a:schemeClr val="accent6"/>
              </a:solidFill>
            </a:endParaRPr>
          </a:p>
          <a:p>
            <a:endParaRPr lang="ru-RU" sz="2000" dirty="0" smtClean="0">
              <a:solidFill>
                <a:schemeClr val="accent6"/>
              </a:solidFill>
            </a:endParaRPr>
          </a:p>
          <a:p>
            <a:endParaRPr lang="ru-RU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ru-RU" sz="2000" dirty="0" err="1" smtClean="0">
                <a:solidFill>
                  <a:schemeClr val="accent6"/>
                </a:solidFill>
              </a:rPr>
              <a:t>Основне</a:t>
            </a: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</a:rPr>
              <a:t>завданням</a:t>
            </a:r>
            <a:r>
              <a:rPr lang="ru-RU" sz="2000" dirty="0" smtClean="0">
                <a:solidFill>
                  <a:schemeClr val="accent6"/>
                </a:solidFill>
              </a:rPr>
              <a:t> - </a:t>
            </a:r>
            <a:r>
              <a:rPr lang="ru-RU" sz="2000" dirty="0" err="1">
                <a:solidFill>
                  <a:schemeClr val="accent6"/>
                </a:solidFill>
              </a:rPr>
              <a:t>підтримка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захисних</a:t>
            </a:r>
            <a:r>
              <a:rPr lang="ru-RU" sz="2000" dirty="0">
                <a:solidFill>
                  <a:schemeClr val="accent6"/>
                </a:solidFill>
              </a:rPr>
              <a:t> сил </a:t>
            </a:r>
            <a:r>
              <a:rPr lang="ru-RU" sz="2000" dirty="0" err="1">
                <a:solidFill>
                  <a:schemeClr val="accent6"/>
                </a:solidFill>
              </a:rPr>
              <a:t>його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організму</a:t>
            </a:r>
            <a:r>
              <a:rPr lang="ru-RU" sz="2000" dirty="0">
                <a:solidFill>
                  <a:schemeClr val="accent6"/>
                </a:solidFill>
              </a:rPr>
              <a:t> в </a:t>
            </a:r>
            <a:r>
              <a:rPr lang="ru-RU" sz="2000" dirty="0" err="1">
                <a:solidFill>
                  <a:schemeClr val="accent6"/>
                </a:solidFill>
              </a:rPr>
              <a:t>боротьбі</a:t>
            </a:r>
            <a:r>
              <a:rPr lang="ru-RU" sz="2000" dirty="0">
                <a:solidFill>
                  <a:schemeClr val="accent6"/>
                </a:solidFill>
              </a:rPr>
              <a:t> з хворобою</a:t>
            </a:r>
            <a:r>
              <a:rPr lang="ru-RU" sz="2000" dirty="0"/>
              <a:t>. </a:t>
            </a:r>
          </a:p>
        </p:txBody>
      </p:sp>
      <p:pic>
        <p:nvPicPr>
          <p:cNvPr id="4" name="Рисунок 3" descr="uzn_13754164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5246" y="1268760"/>
            <a:ext cx="4824536" cy="3220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55047" y="620688"/>
            <a:ext cx="6925846" cy="5544616"/>
          </a:xfrm>
        </p:spPr>
        <p:txBody>
          <a:bodyPr/>
          <a:lstStyle/>
          <a:p>
            <a:r>
              <a:rPr lang="ru-RU" sz="2400" dirty="0" err="1">
                <a:solidFill>
                  <a:schemeClr val="accent6"/>
                </a:solidFill>
              </a:rPr>
              <a:t>Під</a:t>
            </a:r>
            <a:r>
              <a:rPr lang="ru-RU" sz="2400" dirty="0">
                <a:solidFill>
                  <a:schemeClr val="accent6"/>
                </a:solidFill>
              </a:rPr>
              <a:t> час догляду за </a:t>
            </a:r>
            <a:r>
              <a:rPr lang="ru-RU" sz="2400" dirty="0" err="1">
                <a:solidFill>
                  <a:schemeClr val="accent6"/>
                </a:solidFill>
              </a:rPr>
              <a:t>хворими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потрібно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виявляти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велику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витримку</a:t>
            </a:r>
            <a:r>
              <a:rPr lang="ru-RU" sz="2400" dirty="0">
                <a:solidFill>
                  <a:schemeClr val="accent6"/>
                </a:solidFill>
              </a:rPr>
              <a:t> й </a:t>
            </a:r>
            <a:r>
              <a:rPr lang="ru-RU" sz="2400" dirty="0" err="1">
                <a:solidFill>
                  <a:schemeClr val="accent6"/>
                </a:solidFill>
              </a:rPr>
              <a:t>терпіння</a:t>
            </a:r>
            <a:r>
              <a:rPr lang="ru-RU" sz="2400" dirty="0">
                <a:solidFill>
                  <a:schemeClr val="accent6"/>
                </a:solidFill>
              </a:rPr>
              <a:t>. </a:t>
            </a:r>
            <a:endParaRPr lang="ru-RU" sz="2400" dirty="0" smtClean="0">
              <a:solidFill>
                <a:schemeClr val="accent6"/>
              </a:solidFill>
            </a:endParaRPr>
          </a:p>
          <a:p>
            <a:r>
              <a:rPr lang="ru-RU" sz="2400" dirty="0" err="1" smtClean="0">
                <a:solidFill>
                  <a:schemeClr val="accent6"/>
                </a:solidFill>
              </a:rPr>
              <a:t>Стримане</a:t>
            </a:r>
            <a:r>
              <a:rPr lang="ru-RU" sz="2400" dirty="0" smtClean="0">
                <a:solidFill>
                  <a:schemeClr val="accent6"/>
                </a:solidFill>
              </a:rPr>
              <a:t> </a:t>
            </a:r>
            <a:r>
              <a:rPr lang="ru-RU" sz="2400" dirty="0" err="1" smtClean="0">
                <a:solidFill>
                  <a:schemeClr val="accent6"/>
                </a:solidFill>
              </a:rPr>
              <a:t>звертання</a:t>
            </a:r>
            <a:r>
              <a:rPr lang="ru-RU" sz="2400" dirty="0" smtClean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діє</a:t>
            </a:r>
            <a:r>
              <a:rPr lang="ru-RU" sz="2400" dirty="0">
                <a:solidFill>
                  <a:schemeClr val="accent6"/>
                </a:solidFill>
              </a:rPr>
              <a:t> на </a:t>
            </a:r>
            <a:r>
              <a:rPr lang="ru-RU" sz="2400" dirty="0" smtClean="0">
                <a:solidFill>
                  <a:schemeClr val="accent6"/>
                </a:solidFill>
              </a:rPr>
              <a:t>них</a:t>
            </a:r>
            <a:r>
              <a:rPr lang="ru-RU" sz="2400" dirty="0" smtClean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заспокійливо</a:t>
            </a:r>
            <a:r>
              <a:rPr lang="ru-RU" sz="2400" dirty="0">
                <a:solidFill>
                  <a:schemeClr val="accent6"/>
                </a:solidFill>
              </a:rPr>
              <a:t>. </a:t>
            </a:r>
            <a:endParaRPr lang="ru-RU" sz="2400" dirty="0" smtClean="0">
              <a:solidFill>
                <a:schemeClr val="accent6"/>
              </a:solidFill>
            </a:endParaRPr>
          </a:p>
          <a:p>
            <a:r>
              <a:rPr lang="ru-RU" sz="2400" dirty="0" err="1" smtClean="0">
                <a:solidFill>
                  <a:schemeClr val="accent6"/>
                </a:solidFill>
              </a:rPr>
              <a:t>Сумлінне</a:t>
            </a:r>
            <a:r>
              <a:rPr lang="ru-RU" sz="2400" dirty="0" smtClean="0">
                <a:solidFill>
                  <a:schemeClr val="accent6"/>
                </a:solidFill>
              </a:rPr>
              <a:t> </a:t>
            </a:r>
            <a:r>
              <a:rPr lang="ru-RU" sz="2400" dirty="0" smtClean="0">
                <a:solidFill>
                  <a:schemeClr val="accent6"/>
                </a:solidFill>
              </a:rPr>
              <a:t>й </a:t>
            </a:r>
            <a:r>
              <a:rPr lang="ru-RU" sz="2400" dirty="0" err="1" smtClean="0">
                <a:solidFill>
                  <a:schemeClr val="accent6"/>
                </a:solidFill>
              </a:rPr>
              <a:t>турботливе</a:t>
            </a:r>
            <a:r>
              <a:rPr lang="ru-RU" sz="2400" dirty="0" smtClean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ставлення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 smtClean="0">
                <a:solidFill>
                  <a:schemeClr val="accent6"/>
                </a:solidFill>
              </a:rPr>
              <a:t>забезпечує</a:t>
            </a:r>
            <a:r>
              <a:rPr lang="ru-RU" sz="2400" dirty="0" smtClean="0">
                <a:solidFill>
                  <a:schemeClr val="accent6"/>
                </a:solidFill>
              </a:rPr>
              <a:t>  </a:t>
            </a:r>
            <a:r>
              <a:rPr lang="ru-RU" sz="2400" dirty="0" err="1" smtClean="0">
                <a:solidFill>
                  <a:schemeClr val="accent6"/>
                </a:solidFill>
              </a:rPr>
              <a:t>довіру</a:t>
            </a:r>
            <a:r>
              <a:rPr lang="ru-RU" sz="2400" dirty="0" smtClean="0">
                <a:solidFill>
                  <a:schemeClr val="accent6"/>
                </a:solidFill>
              </a:rPr>
              <a:t>. </a:t>
            </a:r>
          </a:p>
          <a:p>
            <a:r>
              <a:rPr lang="ru-RU" sz="2400" dirty="0" err="1" smtClean="0">
                <a:solidFill>
                  <a:schemeClr val="accent6"/>
                </a:solidFill>
              </a:rPr>
              <a:t>Усі</a:t>
            </a:r>
            <a:r>
              <a:rPr lang="ru-RU" sz="2400" dirty="0" smtClean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розпорядження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лікаря</a:t>
            </a:r>
            <a:r>
              <a:rPr lang="ru-RU" sz="2400" dirty="0">
                <a:solidFill>
                  <a:schemeClr val="accent6"/>
                </a:solidFill>
              </a:rPr>
              <a:t> треба </a:t>
            </a:r>
            <a:r>
              <a:rPr lang="ru-RU" sz="2400" dirty="0" err="1">
                <a:solidFill>
                  <a:schemeClr val="accent6"/>
                </a:solidFill>
              </a:rPr>
              <a:t>виконувати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свідомо</a:t>
            </a:r>
            <a:r>
              <a:rPr lang="ru-RU" sz="2400" dirty="0">
                <a:solidFill>
                  <a:schemeClr val="accent6"/>
                </a:solidFill>
              </a:rPr>
              <a:t>, </a:t>
            </a:r>
            <a:r>
              <a:rPr lang="ru-RU" sz="2400" dirty="0" err="1">
                <a:solidFill>
                  <a:schemeClr val="accent6"/>
                </a:solidFill>
              </a:rPr>
              <a:t>розуміючи</a:t>
            </a:r>
            <a:r>
              <a:rPr lang="ru-RU" sz="2400" dirty="0">
                <a:solidFill>
                  <a:schemeClr val="accent6"/>
                </a:solidFill>
              </a:rPr>
              <a:t>, на </a:t>
            </a:r>
            <a:r>
              <a:rPr lang="ru-RU" sz="2400" dirty="0" err="1">
                <a:solidFill>
                  <a:schemeClr val="accent6"/>
                </a:solidFill>
              </a:rPr>
              <a:t>що</a:t>
            </a:r>
            <a:r>
              <a:rPr lang="ru-RU" sz="2400" dirty="0">
                <a:solidFill>
                  <a:schemeClr val="accent6"/>
                </a:solidFill>
              </a:rPr>
              <a:t> вони </a:t>
            </a:r>
            <a:r>
              <a:rPr lang="ru-RU" sz="2400" dirty="0" err="1">
                <a:solidFill>
                  <a:schemeClr val="accent6"/>
                </a:solidFill>
              </a:rPr>
              <a:t>спрямовані</a:t>
            </a:r>
            <a:r>
              <a:rPr lang="ru-RU" sz="2400" dirty="0">
                <a:solidFill>
                  <a:schemeClr val="accent6"/>
                </a:solidFill>
              </a:rPr>
              <a:t>. </a:t>
            </a:r>
          </a:p>
        </p:txBody>
      </p:sp>
      <p:pic>
        <p:nvPicPr>
          <p:cNvPr id="4" name="Рисунок 3" descr="Chin-Implant-Surgery-in-In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" y="1700808"/>
            <a:ext cx="3429000" cy="430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583" y="620688"/>
            <a:ext cx="6264696" cy="5616624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err="1">
                <a:solidFill>
                  <a:schemeClr val="accent6"/>
                </a:solidFill>
              </a:rPr>
              <a:t>Доглядаючи</a:t>
            </a:r>
            <a:r>
              <a:rPr lang="ru-RU" sz="2000" b="1" dirty="0">
                <a:solidFill>
                  <a:schemeClr val="accent6"/>
                </a:solidFill>
              </a:rPr>
              <a:t> за </a:t>
            </a:r>
            <a:r>
              <a:rPr lang="ru-RU" sz="2000" b="1" dirty="0" err="1">
                <a:solidFill>
                  <a:schemeClr val="accent6"/>
                </a:solidFill>
              </a:rPr>
              <a:t>хворими</a:t>
            </a:r>
            <a:r>
              <a:rPr lang="ru-RU" sz="2000" b="1" dirty="0">
                <a:solidFill>
                  <a:schemeClr val="accent6"/>
                </a:solidFill>
              </a:rPr>
              <a:t>, </a:t>
            </a:r>
            <a:r>
              <a:rPr lang="ru-RU" sz="2000" b="1" dirty="0" err="1">
                <a:solidFill>
                  <a:schemeClr val="accent6"/>
                </a:solidFill>
              </a:rPr>
              <a:t>виконують</a:t>
            </a:r>
            <a:r>
              <a:rPr lang="ru-RU" sz="2000" b="1" dirty="0">
                <a:solidFill>
                  <a:schemeClr val="accent6"/>
                </a:solidFill>
              </a:rPr>
              <a:t> </a:t>
            </a:r>
            <a:r>
              <a:rPr lang="ru-RU" sz="2000" b="1" dirty="0" err="1">
                <a:solidFill>
                  <a:schemeClr val="accent6"/>
                </a:solidFill>
              </a:rPr>
              <a:t>такі</a:t>
            </a:r>
            <a:r>
              <a:rPr lang="ru-RU" sz="2000" b="1" dirty="0">
                <a:solidFill>
                  <a:schemeClr val="accent6"/>
                </a:solidFill>
              </a:rPr>
              <a:t> </a:t>
            </a:r>
            <a:r>
              <a:rPr lang="ru-RU" sz="2000" b="1" dirty="0" err="1" smtClean="0">
                <a:solidFill>
                  <a:schemeClr val="accent6"/>
                </a:solidFill>
              </a:rPr>
              <a:t>дії</a:t>
            </a:r>
            <a:r>
              <a:rPr lang="ru-RU" sz="2000" b="1" dirty="0" smtClean="0">
                <a:solidFill>
                  <a:schemeClr val="accent6"/>
                </a:solidFill>
              </a:rPr>
              <a:t>: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accent6"/>
              </a:solidFill>
            </a:endParaRPr>
          </a:p>
          <a:p>
            <a:r>
              <a:rPr lang="ru-RU" sz="2000" dirty="0" err="1" smtClean="0">
                <a:solidFill>
                  <a:schemeClr val="accent6"/>
                </a:solidFill>
              </a:rPr>
              <a:t>здійснюють</a:t>
            </a: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найпростіші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лікувальні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процедури</a:t>
            </a:r>
            <a:r>
              <a:rPr lang="ru-RU" sz="2000" dirty="0">
                <a:solidFill>
                  <a:schemeClr val="accent6"/>
                </a:solidFill>
              </a:rPr>
              <a:t>, </a:t>
            </a:r>
            <a:endParaRPr lang="ru-RU" sz="2000" dirty="0" smtClean="0">
              <a:solidFill>
                <a:schemeClr val="accent6"/>
              </a:solidFill>
            </a:endParaRPr>
          </a:p>
          <a:p>
            <a:r>
              <a:rPr lang="ru-RU" sz="2000" dirty="0" err="1" smtClean="0">
                <a:solidFill>
                  <a:schemeClr val="accent6"/>
                </a:solidFill>
              </a:rPr>
              <a:t>видають</a:t>
            </a: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</a:rPr>
              <a:t>ліки</a:t>
            </a:r>
            <a:r>
              <a:rPr lang="ru-RU" sz="2000" dirty="0" smtClean="0">
                <a:solidFill>
                  <a:schemeClr val="accent6"/>
                </a:solidFill>
              </a:rPr>
              <a:t>, </a:t>
            </a:r>
            <a:r>
              <a:rPr lang="ru-RU" sz="2000" dirty="0" err="1" smtClean="0">
                <a:solidFill>
                  <a:schemeClr val="accent6"/>
                </a:solidFill>
              </a:rPr>
              <a:t>забезпечують</a:t>
            </a: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правильний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їх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прийом</a:t>
            </a:r>
            <a:r>
              <a:rPr lang="ru-RU" sz="2000" dirty="0" smtClean="0">
                <a:solidFill>
                  <a:schemeClr val="accent6"/>
                </a:solidFill>
              </a:rPr>
              <a:t>,</a:t>
            </a:r>
          </a:p>
          <a:p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вимірюють</a:t>
            </a:r>
            <a:r>
              <a:rPr lang="ru-RU" sz="2000" dirty="0">
                <a:solidFill>
                  <a:schemeClr val="accent6"/>
                </a:solidFill>
              </a:rPr>
              <a:t> температуру </a:t>
            </a:r>
            <a:r>
              <a:rPr lang="ru-RU" sz="2000" dirty="0" err="1">
                <a:solidFill>
                  <a:schemeClr val="accent6"/>
                </a:solidFill>
              </a:rPr>
              <a:t>тіла</a:t>
            </a:r>
            <a:r>
              <a:rPr lang="ru-RU" sz="2000" dirty="0">
                <a:solidFill>
                  <a:schemeClr val="accent6"/>
                </a:solidFill>
              </a:rPr>
              <a:t>, </a:t>
            </a:r>
            <a:endParaRPr lang="ru-RU" sz="2000" dirty="0" smtClean="0">
              <a:solidFill>
                <a:schemeClr val="accent6"/>
              </a:solidFill>
            </a:endParaRPr>
          </a:p>
          <a:p>
            <a:r>
              <a:rPr lang="ru-RU" sz="2000" dirty="0" err="1" smtClean="0">
                <a:solidFill>
                  <a:schemeClr val="accent6"/>
                </a:solidFill>
              </a:rPr>
              <a:t>міняють</a:t>
            </a: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постільну</a:t>
            </a:r>
            <a:r>
              <a:rPr lang="ru-RU" sz="2000" dirty="0">
                <a:solidFill>
                  <a:schemeClr val="accent6"/>
                </a:solidFill>
              </a:rPr>
              <a:t> й </a:t>
            </a:r>
            <a:r>
              <a:rPr lang="ru-RU" sz="2000" dirty="0" err="1">
                <a:solidFill>
                  <a:schemeClr val="accent6"/>
                </a:solidFill>
              </a:rPr>
              <a:t>натільну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білизну</a:t>
            </a:r>
            <a:r>
              <a:rPr lang="ru-RU" sz="2000" dirty="0">
                <a:solidFill>
                  <a:schemeClr val="accent6"/>
                </a:solidFill>
              </a:rPr>
              <a:t>, </a:t>
            </a:r>
            <a:r>
              <a:rPr lang="ru-RU" sz="2000" dirty="0" err="1">
                <a:solidFill>
                  <a:schemeClr val="accent6"/>
                </a:solidFill>
              </a:rPr>
              <a:t>годують</a:t>
            </a:r>
            <a:r>
              <a:rPr lang="ru-RU" sz="2000" dirty="0">
                <a:solidFill>
                  <a:schemeClr val="accent6"/>
                </a:solidFill>
              </a:rPr>
              <a:t>, </a:t>
            </a:r>
            <a:r>
              <a:rPr lang="ru-RU" sz="2000" dirty="0" err="1">
                <a:solidFill>
                  <a:schemeClr val="accent6"/>
                </a:solidFill>
              </a:rPr>
              <a:t>напувають</a:t>
            </a:r>
            <a:r>
              <a:rPr lang="ru-RU" sz="2000" dirty="0">
                <a:solidFill>
                  <a:schemeClr val="accent6"/>
                </a:solidFill>
              </a:rPr>
              <a:t> й </a:t>
            </a:r>
            <a:r>
              <a:rPr lang="ru-RU" sz="2000" dirty="0" err="1">
                <a:solidFill>
                  <a:schemeClr val="accent6"/>
                </a:solidFill>
              </a:rPr>
              <a:t>обмивають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важкохворих</a:t>
            </a:r>
            <a:r>
              <a:rPr lang="ru-RU" sz="2000" dirty="0">
                <a:solidFill>
                  <a:schemeClr val="accent6"/>
                </a:solidFill>
              </a:rPr>
              <a:t>, </a:t>
            </a:r>
            <a:endParaRPr lang="ru-RU" sz="2000" dirty="0" smtClean="0">
              <a:solidFill>
                <a:schemeClr val="accent6"/>
              </a:solidFill>
            </a:endParaRPr>
          </a:p>
          <a:p>
            <a:r>
              <a:rPr lang="ru-RU" sz="2000" dirty="0" err="1" smtClean="0">
                <a:solidFill>
                  <a:schemeClr val="accent6"/>
                </a:solidFill>
              </a:rPr>
              <a:t>ставлять</a:t>
            </a: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компреси</a:t>
            </a:r>
            <a:r>
              <a:rPr lang="ru-RU" sz="2000" dirty="0">
                <a:solidFill>
                  <a:schemeClr val="accent6"/>
                </a:solidFill>
              </a:rPr>
              <a:t>, банки </a:t>
            </a:r>
            <a:r>
              <a:rPr lang="ru-RU" sz="2000" dirty="0" smtClean="0">
                <a:solidFill>
                  <a:schemeClr val="accent6"/>
                </a:solidFill>
              </a:rPr>
              <a:t>й </a:t>
            </a:r>
            <a:r>
              <a:rPr lang="ru-RU" sz="2000" dirty="0" err="1" smtClean="0">
                <a:solidFill>
                  <a:schemeClr val="accent6"/>
                </a:solidFill>
              </a:rPr>
              <a:t>гірчичники</a:t>
            </a:r>
            <a:r>
              <a:rPr lang="ru-RU" sz="2000" dirty="0">
                <a:solidFill>
                  <a:schemeClr val="accent6"/>
                </a:solidFill>
              </a:rPr>
              <a:t>, </a:t>
            </a:r>
            <a:endParaRPr lang="ru-RU" sz="2000" dirty="0" smtClean="0">
              <a:solidFill>
                <a:schemeClr val="accent6"/>
              </a:solidFill>
            </a:endParaRPr>
          </a:p>
          <a:p>
            <a:r>
              <a:rPr lang="ru-RU" sz="2000" dirty="0" err="1" smtClean="0">
                <a:solidFill>
                  <a:schemeClr val="accent6"/>
                </a:solidFill>
              </a:rPr>
              <a:t>прибирають</a:t>
            </a: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>
                <a:solidFill>
                  <a:schemeClr val="accent6"/>
                </a:solidFill>
              </a:rPr>
              <a:t>і </a:t>
            </a:r>
            <a:r>
              <a:rPr lang="ru-RU" sz="2000" dirty="0" err="1">
                <a:solidFill>
                  <a:schemeClr val="accent6"/>
                </a:solidFill>
              </a:rPr>
              <a:t>провітрюють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</a:rPr>
              <a:t>кімнати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smtClean="0">
                <a:solidFill>
                  <a:schemeClr val="accent6"/>
                </a:solidFill>
              </a:rPr>
              <a:t>(</a:t>
            </a:r>
            <a:r>
              <a:rPr lang="ru-RU" sz="2000" dirty="0" err="1" smtClean="0">
                <a:solidFill>
                  <a:schemeClr val="accent6"/>
                </a:solidFill>
              </a:rPr>
              <a:t>уникайте</a:t>
            </a: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</a:rPr>
              <a:t>переохолоджень</a:t>
            </a:r>
            <a:r>
              <a:rPr lang="ru-RU" sz="2000" dirty="0" smtClean="0">
                <a:solidFill>
                  <a:schemeClr val="accent6"/>
                </a:solidFill>
              </a:rPr>
              <a:t> та </a:t>
            </a:r>
            <a:r>
              <a:rPr lang="ru-RU" sz="2000" dirty="0" err="1" smtClean="0">
                <a:solidFill>
                  <a:schemeClr val="accent6"/>
                </a:solidFill>
              </a:rPr>
              <a:t>протягів</a:t>
            </a:r>
            <a:r>
              <a:rPr lang="ru-RU" sz="2000" dirty="0" smtClean="0">
                <a:solidFill>
                  <a:schemeClr val="accent6"/>
                </a:solidFill>
              </a:rPr>
              <a:t>! </a:t>
            </a:r>
            <a:r>
              <a:rPr lang="ru-RU" sz="2000" dirty="0" err="1" smtClean="0">
                <a:solidFill>
                  <a:schemeClr val="accent6"/>
                </a:solidFill>
              </a:rPr>
              <a:t>Повітря</a:t>
            </a: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</a:rPr>
              <a:t>має</a:t>
            </a:r>
            <a:r>
              <a:rPr lang="ru-RU" sz="2000" dirty="0" smtClean="0">
                <a:solidFill>
                  <a:schemeClr val="accent6"/>
                </a:solidFill>
              </a:rPr>
              <a:t> бути </a:t>
            </a:r>
            <a:r>
              <a:rPr lang="ru-RU" sz="2000" dirty="0" err="1">
                <a:solidFill>
                  <a:schemeClr val="accent6"/>
                </a:solidFill>
              </a:rPr>
              <a:t>свіжим</a:t>
            </a:r>
            <a:r>
              <a:rPr lang="ru-RU" sz="2000" dirty="0">
                <a:solidFill>
                  <a:schemeClr val="accent6"/>
                </a:solidFill>
              </a:rPr>
              <a:t>, а температура </a:t>
            </a:r>
            <a:r>
              <a:rPr lang="ru-RU" sz="2000" dirty="0" err="1">
                <a:solidFill>
                  <a:schemeClr val="accent6"/>
                </a:solidFill>
              </a:rPr>
              <a:t>постійною</a:t>
            </a:r>
            <a:r>
              <a:rPr lang="ru-RU" sz="2000" dirty="0">
                <a:solidFill>
                  <a:schemeClr val="accent6"/>
                </a:solidFill>
              </a:rPr>
              <a:t>, у межах плюс 20-22 °</a:t>
            </a:r>
            <a:r>
              <a:rPr lang="ru-RU" sz="2000" dirty="0" smtClean="0">
                <a:solidFill>
                  <a:schemeClr val="accent6"/>
                </a:solidFill>
              </a:rPr>
              <a:t>С)</a:t>
            </a:r>
            <a:endParaRPr lang="ru-RU" sz="2000" dirty="0" smtClean="0">
              <a:solidFill>
                <a:schemeClr val="accent6"/>
              </a:solidFill>
            </a:endParaRPr>
          </a:p>
          <a:p>
            <a:r>
              <a:rPr lang="ru-RU" sz="2000" dirty="0" err="1" smtClean="0">
                <a:solidFill>
                  <a:schemeClr val="accent6"/>
                </a:solidFill>
              </a:rPr>
              <a:t>стежать</a:t>
            </a: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>
                <a:solidFill>
                  <a:schemeClr val="accent6"/>
                </a:solidFill>
              </a:rPr>
              <a:t>за </a:t>
            </a:r>
            <a:r>
              <a:rPr lang="ru-RU" sz="2000" dirty="0" err="1">
                <a:solidFill>
                  <a:schemeClr val="accent6"/>
                </a:solidFill>
              </a:rPr>
              <a:t>своєчасністю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сечовиділення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smtClean="0">
                <a:solidFill>
                  <a:schemeClr val="accent6"/>
                </a:solidFill>
              </a:rPr>
              <a:t>й </a:t>
            </a:r>
            <a:r>
              <a:rPr lang="ru-RU" sz="2000" dirty="0" err="1" smtClean="0">
                <a:solidFill>
                  <a:schemeClr val="accent6"/>
                </a:solidFill>
              </a:rPr>
              <a:t>випорожнення</a:t>
            </a: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>
                <a:solidFill>
                  <a:schemeClr val="accent6"/>
                </a:solidFill>
              </a:rPr>
              <a:t>кишечнику хворого </a:t>
            </a:r>
            <a:r>
              <a:rPr lang="ru-RU" sz="2000" dirty="0" err="1">
                <a:solidFill>
                  <a:schemeClr val="accent6"/>
                </a:solidFill>
              </a:rPr>
              <a:t>тощо</a:t>
            </a:r>
            <a:r>
              <a:rPr lang="ru-RU" sz="2000" dirty="0">
                <a:solidFill>
                  <a:schemeClr val="accent6"/>
                </a:solidFill>
              </a:rPr>
              <a:t>. </a:t>
            </a:r>
          </a:p>
        </p:txBody>
      </p:sp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5472" y="404664"/>
            <a:ext cx="336037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www.princetennis.ru/tennis-stat/13/bolnoy-reben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342" y="3717032"/>
            <a:ext cx="3139569" cy="1912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590" y="620688"/>
            <a:ext cx="11030303" cy="550547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  </a:t>
            </a:r>
            <a:r>
              <a:rPr lang="ru-RU" sz="2400" dirty="0" err="1" smtClean="0">
                <a:solidFill>
                  <a:schemeClr val="accent6"/>
                </a:solidFill>
              </a:rPr>
              <a:t>Велике</a:t>
            </a:r>
            <a:r>
              <a:rPr lang="ru-RU" sz="2400" dirty="0" smtClean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значення</a:t>
            </a:r>
            <a:r>
              <a:rPr lang="ru-RU" sz="2400" dirty="0">
                <a:solidFill>
                  <a:schemeClr val="accent6"/>
                </a:solidFill>
              </a:rPr>
              <a:t> при </a:t>
            </a:r>
            <a:r>
              <a:rPr lang="ru-RU" sz="2400" dirty="0" err="1">
                <a:solidFill>
                  <a:schemeClr val="accent6"/>
                </a:solidFill>
              </a:rPr>
              <a:t>догляді</a:t>
            </a:r>
            <a:r>
              <a:rPr lang="ru-RU" sz="2400" dirty="0">
                <a:solidFill>
                  <a:schemeClr val="accent6"/>
                </a:solidFill>
              </a:rPr>
              <a:t> за </a:t>
            </a:r>
            <a:r>
              <a:rPr lang="ru-RU" sz="2400" dirty="0" err="1">
                <a:solidFill>
                  <a:schemeClr val="accent6"/>
                </a:solidFill>
              </a:rPr>
              <a:t>хворими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має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дотримання</a:t>
            </a:r>
            <a:r>
              <a:rPr lang="ru-RU" sz="2400" dirty="0">
                <a:solidFill>
                  <a:schemeClr val="accent6"/>
                </a:solidFill>
              </a:rPr>
              <a:t> правил </a:t>
            </a:r>
            <a:r>
              <a:rPr lang="ru-RU" sz="2400" dirty="0" err="1" smtClean="0">
                <a:solidFill>
                  <a:schemeClr val="accent6"/>
                </a:solidFill>
              </a:rPr>
              <a:t>особистої</a:t>
            </a:r>
            <a:r>
              <a:rPr lang="ru-RU" sz="2400" dirty="0" smtClean="0">
                <a:solidFill>
                  <a:schemeClr val="accent6"/>
                </a:solidFill>
              </a:rPr>
              <a:t> </a:t>
            </a:r>
            <a:r>
              <a:rPr lang="ru-RU" sz="2400" dirty="0" err="1" smtClean="0">
                <a:solidFill>
                  <a:schemeClr val="accent6"/>
                </a:solidFill>
              </a:rPr>
              <a:t>гігієни</a:t>
            </a:r>
            <a:r>
              <a:rPr lang="ru-RU" sz="2400" dirty="0" smtClean="0">
                <a:solidFill>
                  <a:schemeClr val="accent6"/>
                </a:solidFill>
              </a:rPr>
              <a:t>. </a:t>
            </a:r>
            <a:r>
              <a:rPr lang="ru-RU" sz="2400" dirty="0" err="1" smtClean="0">
                <a:solidFill>
                  <a:schemeClr val="accent6"/>
                </a:solidFill>
              </a:rPr>
              <a:t>Кожен</a:t>
            </a:r>
            <a:r>
              <a:rPr lang="ru-RU" sz="2400" dirty="0" smtClean="0">
                <a:solidFill>
                  <a:schemeClr val="accent6"/>
                </a:solidFill>
              </a:rPr>
              <a:t>, </a:t>
            </a:r>
            <a:r>
              <a:rPr lang="ru-RU" sz="2400" dirty="0" err="1" smtClean="0">
                <a:solidFill>
                  <a:schemeClr val="accent6"/>
                </a:solidFill>
              </a:rPr>
              <a:t>хто</a:t>
            </a:r>
            <a:r>
              <a:rPr lang="ru-RU" sz="2400" dirty="0" smtClean="0">
                <a:solidFill>
                  <a:schemeClr val="accent6"/>
                </a:solidFill>
              </a:rPr>
              <a:t> </a:t>
            </a:r>
            <a:r>
              <a:rPr lang="ru-RU" sz="2400" dirty="0" err="1" smtClean="0">
                <a:solidFill>
                  <a:schemeClr val="accent6"/>
                </a:solidFill>
              </a:rPr>
              <a:t>доглядає</a:t>
            </a:r>
            <a:r>
              <a:rPr lang="ru-RU" sz="2400" dirty="0" smtClean="0">
                <a:solidFill>
                  <a:schemeClr val="accent6"/>
                </a:solidFill>
              </a:rPr>
              <a:t> </a:t>
            </a:r>
            <a:r>
              <a:rPr lang="ru-RU" sz="2400" dirty="0" err="1" smtClean="0">
                <a:solidFill>
                  <a:schemeClr val="accent6"/>
                </a:solidFill>
              </a:rPr>
              <a:t>хворих</a:t>
            </a:r>
            <a:r>
              <a:rPr lang="ru-RU" sz="2400" dirty="0" smtClean="0">
                <a:solidFill>
                  <a:schemeClr val="accent6"/>
                </a:solidFill>
              </a:rPr>
              <a:t>, повинен </a:t>
            </a:r>
            <a:r>
              <a:rPr lang="ru-RU" sz="2400" dirty="0" err="1" smtClean="0">
                <a:solidFill>
                  <a:schemeClr val="accent6"/>
                </a:solidFill>
              </a:rPr>
              <a:t>стежити</a:t>
            </a:r>
            <a:r>
              <a:rPr lang="ru-RU" sz="2400" dirty="0" smtClean="0">
                <a:solidFill>
                  <a:schemeClr val="accent6"/>
                </a:solidFill>
              </a:rPr>
              <a:t> за </a:t>
            </a:r>
            <a:r>
              <a:rPr lang="ru-RU" sz="2400" dirty="0" err="1" smtClean="0">
                <a:solidFill>
                  <a:schemeClr val="accent6"/>
                </a:solidFill>
              </a:rPr>
              <a:t>чистотою</a:t>
            </a:r>
            <a:r>
              <a:rPr lang="ru-RU" sz="2400" dirty="0" smtClean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свого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тіла</a:t>
            </a:r>
            <a:r>
              <a:rPr lang="ru-RU" sz="2400" dirty="0">
                <a:solidFill>
                  <a:schemeClr val="accent6"/>
                </a:solidFill>
              </a:rPr>
              <a:t>, коротко </a:t>
            </a:r>
            <a:r>
              <a:rPr lang="ru-RU" sz="2400" dirty="0" err="1">
                <a:solidFill>
                  <a:schemeClr val="accent6"/>
                </a:solidFill>
              </a:rPr>
              <a:t>підстригати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нігті</a:t>
            </a:r>
            <a:r>
              <a:rPr lang="ru-RU" sz="2400" dirty="0">
                <a:solidFill>
                  <a:schemeClr val="accent6"/>
                </a:solidFill>
              </a:rPr>
              <a:t> на </a:t>
            </a:r>
            <a:r>
              <a:rPr lang="ru-RU" sz="2400" dirty="0" smtClean="0">
                <a:solidFill>
                  <a:schemeClr val="accent6"/>
                </a:solidFill>
              </a:rPr>
              <a:t>руках, </a:t>
            </a:r>
            <a:r>
              <a:rPr lang="ru-RU" sz="2400" dirty="0" err="1">
                <a:solidFill>
                  <a:schemeClr val="accent6"/>
                </a:solidFill>
              </a:rPr>
              <a:t>мити</a:t>
            </a:r>
            <a:r>
              <a:rPr lang="ru-RU" sz="2400" dirty="0">
                <a:solidFill>
                  <a:schemeClr val="accent6"/>
                </a:solidFill>
              </a:rPr>
              <a:t> руки теплою водою з милом до </a:t>
            </a:r>
            <a:r>
              <a:rPr lang="ru-RU" sz="2400" dirty="0">
                <a:solidFill>
                  <a:schemeClr val="accent6"/>
                </a:solidFill>
              </a:rPr>
              <a:t>й</a:t>
            </a:r>
            <a:r>
              <a:rPr lang="ru-RU" sz="2400" dirty="0" smtClean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після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кожної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  <a:r>
              <a:rPr lang="ru-RU" sz="2400" dirty="0" err="1">
                <a:solidFill>
                  <a:schemeClr val="accent6"/>
                </a:solidFill>
              </a:rPr>
              <a:t>процедури</a:t>
            </a:r>
            <a:r>
              <a:rPr lang="ru-RU" sz="2400" dirty="0">
                <a:solidFill>
                  <a:schemeClr val="accent6"/>
                </a:solidFill>
              </a:rPr>
              <a:t>. </a:t>
            </a:r>
          </a:p>
        </p:txBody>
      </p:sp>
      <p:pic>
        <p:nvPicPr>
          <p:cNvPr id="4" name="Рисунок 3" descr="moem-ru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97569"/>
            <a:ext cx="4752528" cy="3160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ДОГЛЯД ЗА ПІСЛЯОПЕРАЦІЙНИМИ ХВОРИМИ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590" y="980728"/>
            <a:ext cx="10971372" cy="485740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</a:rPr>
              <a:t>ТРЕБА ВМІТИ: </a:t>
            </a:r>
          </a:p>
          <a:p>
            <a:r>
              <a:rPr lang="ru-RU" dirty="0" err="1" smtClean="0">
                <a:solidFill>
                  <a:schemeClr val="accent6"/>
                </a:solidFill>
              </a:rPr>
              <a:t>голити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>
                <a:solidFill>
                  <a:schemeClr val="accent6"/>
                </a:solidFill>
              </a:rPr>
              <a:t>хворого, </a:t>
            </a:r>
            <a:endParaRPr lang="ru-RU" dirty="0" smtClean="0">
              <a:solidFill>
                <a:schemeClr val="accent6"/>
              </a:solidFill>
            </a:endParaRPr>
          </a:p>
          <a:p>
            <a:r>
              <a:rPr lang="ru-RU" dirty="0" err="1" smtClean="0">
                <a:solidFill>
                  <a:schemeClr val="accent6"/>
                </a:solidFill>
              </a:rPr>
              <a:t>ставити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йому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очисну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клізму</a:t>
            </a:r>
            <a:r>
              <a:rPr lang="ru-RU" dirty="0">
                <a:solidFill>
                  <a:schemeClr val="accent6"/>
                </a:solidFill>
              </a:rPr>
              <a:t>, </a:t>
            </a:r>
            <a:endParaRPr lang="ru-RU" dirty="0" smtClean="0">
              <a:solidFill>
                <a:schemeClr val="accent6"/>
              </a:solidFill>
            </a:endParaRPr>
          </a:p>
          <a:p>
            <a:r>
              <a:rPr lang="ru-RU" dirty="0" err="1" smtClean="0">
                <a:solidFill>
                  <a:schemeClr val="accent6"/>
                </a:solidFill>
              </a:rPr>
              <a:t>вимити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його</a:t>
            </a:r>
            <a:r>
              <a:rPr lang="ru-RU" dirty="0">
                <a:solidFill>
                  <a:schemeClr val="accent6"/>
                </a:solidFill>
              </a:rPr>
              <a:t>, </a:t>
            </a:r>
            <a:endParaRPr lang="ru-RU" dirty="0" smtClean="0">
              <a:solidFill>
                <a:schemeClr val="accent6"/>
              </a:solidFill>
            </a:endParaRPr>
          </a:p>
          <a:p>
            <a:r>
              <a:rPr lang="ru-RU" dirty="0" err="1" smtClean="0">
                <a:solidFill>
                  <a:schemeClr val="accent6"/>
                </a:solidFill>
              </a:rPr>
              <a:t>підстригти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нігті</a:t>
            </a:r>
            <a:r>
              <a:rPr lang="ru-RU" dirty="0">
                <a:solidFill>
                  <a:schemeClr val="accent6"/>
                </a:solidFill>
              </a:rPr>
              <a:t> на руках і ногах, </a:t>
            </a:r>
            <a:endParaRPr lang="ru-RU" dirty="0" smtClean="0">
              <a:solidFill>
                <a:schemeClr val="accent6"/>
              </a:solidFill>
            </a:endParaRPr>
          </a:p>
          <a:p>
            <a:r>
              <a:rPr lang="ru-RU" dirty="0" err="1" smtClean="0">
                <a:solidFill>
                  <a:schemeClr val="accent6"/>
                </a:solidFill>
              </a:rPr>
              <a:t>перемінити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постільну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>
                <a:solidFill>
                  <a:schemeClr val="accent6"/>
                </a:solidFill>
              </a:rPr>
              <a:t>й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натільну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білизну</a:t>
            </a:r>
            <a:r>
              <a:rPr lang="ru-RU" dirty="0">
                <a:solidFill>
                  <a:schemeClr val="accent6"/>
                </a:solidFill>
              </a:rPr>
              <a:t>, </a:t>
            </a:r>
            <a:endParaRPr lang="ru-RU" dirty="0" smtClean="0">
              <a:solidFill>
                <a:schemeClr val="accent6"/>
              </a:solidFill>
            </a:endParaRPr>
          </a:p>
          <a:p>
            <a:r>
              <a:rPr lang="ru-RU" dirty="0" err="1" smtClean="0">
                <a:solidFill>
                  <a:schemeClr val="accent6"/>
                </a:solidFill>
              </a:rPr>
              <a:t>вкласти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>
                <a:solidFill>
                  <a:schemeClr val="accent6"/>
                </a:solidFill>
              </a:rPr>
              <a:t>в </a:t>
            </a:r>
            <a:r>
              <a:rPr lang="ru-RU" dirty="0" err="1">
                <a:solidFill>
                  <a:schemeClr val="accent6"/>
                </a:solidFill>
              </a:rPr>
              <a:t>ліжко</a:t>
            </a:r>
            <a:r>
              <a:rPr lang="ru-RU" dirty="0">
                <a:solidFill>
                  <a:schemeClr val="accent6"/>
                </a:solidFill>
              </a:rPr>
              <a:t> з </a:t>
            </a:r>
            <a:r>
              <a:rPr lang="ru-RU" dirty="0" err="1">
                <a:solidFill>
                  <a:schemeClr val="accent6"/>
                </a:solidFill>
              </a:rPr>
              <a:t>низьким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узголів'ям</a:t>
            </a:r>
            <a:r>
              <a:rPr lang="ru-RU" dirty="0">
                <a:solidFill>
                  <a:schemeClr val="accent6"/>
                </a:solidFill>
              </a:rPr>
              <a:t>, </a:t>
            </a:r>
            <a:r>
              <a:rPr lang="ru-RU" dirty="0" err="1">
                <a:solidFill>
                  <a:schemeClr val="accent6"/>
                </a:solidFill>
              </a:rPr>
              <a:t>повернути</a:t>
            </a:r>
            <a:r>
              <a:rPr lang="ru-RU" dirty="0">
                <a:solidFill>
                  <a:schemeClr val="accent6"/>
                </a:solidFill>
              </a:rPr>
              <a:t> голову </a:t>
            </a:r>
            <a:r>
              <a:rPr lang="ru-RU" dirty="0" err="1">
                <a:solidFill>
                  <a:schemeClr val="accent6"/>
                </a:solidFill>
              </a:rPr>
              <a:t>набік</a:t>
            </a:r>
            <a:r>
              <a:rPr lang="ru-RU" dirty="0">
                <a:solidFill>
                  <a:schemeClr val="accent6"/>
                </a:solidFill>
              </a:rPr>
              <a:t>, </a:t>
            </a:r>
            <a:r>
              <a:rPr lang="ru-RU" dirty="0" err="1">
                <a:solidFill>
                  <a:schemeClr val="accent6"/>
                </a:solidFill>
              </a:rPr>
              <a:t>щоб</a:t>
            </a:r>
            <a:r>
              <a:rPr lang="ru-RU" dirty="0">
                <a:solidFill>
                  <a:schemeClr val="accent6"/>
                </a:solidFill>
              </a:rPr>
              <a:t> у </a:t>
            </a:r>
            <a:r>
              <a:rPr lang="ru-RU" dirty="0" err="1">
                <a:solidFill>
                  <a:schemeClr val="accent6"/>
                </a:solidFill>
              </a:rPr>
              <a:t>випадку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блювоти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блювотні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маси</a:t>
            </a:r>
            <a:r>
              <a:rPr lang="ru-RU" dirty="0">
                <a:solidFill>
                  <a:schemeClr val="accent6"/>
                </a:solidFill>
              </a:rPr>
              <a:t> не </a:t>
            </a:r>
            <a:r>
              <a:rPr lang="ru-RU" dirty="0" err="1">
                <a:solidFill>
                  <a:schemeClr val="accent6"/>
                </a:solidFill>
              </a:rPr>
              <a:t>потрапили</a:t>
            </a:r>
            <a:r>
              <a:rPr lang="ru-RU" dirty="0">
                <a:solidFill>
                  <a:schemeClr val="accent6"/>
                </a:solidFill>
              </a:rPr>
              <a:t> в трахею.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5734" y="3717032"/>
            <a:ext cx="6799552" cy="3131764"/>
            <a:chOff x="1198662" y="2924944"/>
            <a:chExt cx="8023302" cy="2681610"/>
          </a:xfrm>
        </p:grpSpPr>
        <p:pic>
          <p:nvPicPr>
            <p:cNvPr id="4" name="Рисунок 3" descr="4320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3118" y="2924944"/>
              <a:ext cx="3918846" cy="26816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Рисунок 4" descr="022216101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8662" y="2924944"/>
              <a:ext cx="4104456" cy="26737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27254" y="620688"/>
            <a:ext cx="5053638" cy="5472609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6"/>
                </a:solidFill>
              </a:rPr>
              <a:t>У </a:t>
            </a:r>
            <a:r>
              <a:rPr lang="ru-RU" sz="2000" b="1" dirty="0" err="1">
                <a:solidFill>
                  <a:schemeClr val="accent6"/>
                </a:solidFill>
              </a:rPr>
              <a:t>післяопераційний</a:t>
            </a:r>
            <a:r>
              <a:rPr lang="ru-RU" sz="2000" b="1" dirty="0">
                <a:solidFill>
                  <a:schemeClr val="accent6"/>
                </a:solidFill>
              </a:rPr>
              <a:t> </a:t>
            </a:r>
            <a:r>
              <a:rPr lang="ru-RU" sz="2000" b="1" dirty="0" err="1">
                <a:solidFill>
                  <a:schemeClr val="accent6"/>
                </a:solidFill>
              </a:rPr>
              <a:t>період</a:t>
            </a:r>
            <a:r>
              <a:rPr lang="ru-RU" sz="2000" b="1" dirty="0">
                <a:solidFill>
                  <a:schemeClr val="accent6"/>
                </a:solidFill>
              </a:rPr>
              <a:t> </a:t>
            </a:r>
            <a:r>
              <a:rPr lang="ru-RU" sz="2000" b="1" dirty="0" err="1" smtClean="0">
                <a:solidFill>
                  <a:schemeClr val="accent6"/>
                </a:solidFill>
              </a:rPr>
              <a:t>необхідно</a:t>
            </a:r>
            <a:r>
              <a:rPr lang="ru-RU" sz="2000" dirty="0" smtClean="0">
                <a:solidFill>
                  <a:schemeClr val="accent6"/>
                </a:solidFill>
              </a:rPr>
              <a:t>: </a:t>
            </a:r>
          </a:p>
          <a:p>
            <a:r>
              <a:rPr lang="ru-RU" sz="2000" dirty="0" err="1" smtClean="0">
                <a:solidFill>
                  <a:schemeClr val="accent6"/>
                </a:solidFill>
              </a:rPr>
              <a:t>спостерігати</a:t>
            </a: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>
                <a:solidFill>
                  <a:schemeClr val="accent6"/>
                </a:solidFill>
              </a:rPr>
              <a:t>за частотою пульсу, </a:t>
            </a:r>
            <a:r>
              <a:rPr lang="ru-RU" sz="2000" dirty="0" err="1">
                <a:solidFill>
                  <a:schemeClr val="accent6"/>
                </a:solidFill>
              </a:rPr>
              <a:t>серцевих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скорочень</a:t>
            </a:r>
            <a:r>
              <a:rPr lang="ru-RU" sz="2000" dirty="0">
                <a:solidFill>
                  <a:schemeClr val="accent6"/>
                </a:solidFill>
              </a:rPr>
              <a:t>, </a:t>
            </a:r>
            <a:endParaRPr lang="ru-RU" sz="2000" dirty="0" smtClean="0">
              <a:solidFill>
                <a:schemeClr val="accent6"/>
              </a:solidFill>
            </a:endParaRPr>
          </a:p>
          <a:p>
            <a:r>
              <a:rPr lang="ru-RU" sz="2000" dirty="0" err="1" smtClean="0">
                <a:solidFill>
                  <a:schemeClr val="accent6"/>
                </a:solidFill>
              </a:rPr>
              <a:t>вимірювати</a:t>
            </a: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>
                <a:solidFill>
                  <a:schemeClr val="accent6"/>
                </a:solidFill>
              </a:rPr>
              <a:t>температуру </a:t>
            </a:r>
            <a:r>
              <a:rPr lang="ru-RU" sz="2000" dirty="0" err="1" smtClean="0">
                <a:solidFill>
                  <a:schemeClr val="accent6"/>
                </a:solidFill>
              </a:rPr>
              <a:t>тіла</a:t>
            </a:r>
            <a:r>
              <a:rPr lang="ru-RU" sz="2000" dirty="0" smtClean="0">
                <a:solidFill>
                  <a:schemeClr val="accent6"/>
                </a:solidFill>
              </a:rPr>
              <a:t>. </a:t>
            </a:r>
          </a:p>
          <a:p>
            <a:endParaRPr lang="ru-RU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smtClean="0">
                <a:solidFill>
                  <a:schemeClr val="accent6"/>
                </a:solidFill>
              </a:rPr>
              <a:t>   </a:t>
            </a:r>
            <a:r>
              <a:rPr lang="ru-RU" sz="2000" dirty="0" smtClean="0">
                <a:solidFill>
                  <a:schemeClr val="accent6"/>
                </a:solidFill>
              </a:rPr>
              <a:t>Без </a:t>
            </a:r>
            <a:r>
              <a:rPr lang="ru-RU" sz="2000" dirty="0" err="1">
                <a:solidFill>
                  <a:schemeClr val="accent6"/>
                </a:solidFill>
              </a:rPr>
              <a:t>призначення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лікаря</a:t>
            </a:r>
            <a:r>
              <a:rPr lang="ru-RU" sz="2000" dirty="0">
                <a:solidFill>
                  <a:schemeClr val="accent6"/>
                </a:solidFill>
              </a:rPr>
              <a:t> хворому не </a:t>
            </a:r>
            <a:r>
              <a:rPr lang="ru-RU" sz="2000" dirty="0" err="1">
                <a:solidFill>
                  <a:schemeClr val="accent6"/>
                </a:solidFill>
              </a:rPr>
              <a:t>можна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пити</a:t>
            </a:r>
            <a:r>
              <a:rPr lang="ru-RU" sz="2000" dirty="0">
                <a:solidFill>
                  <a:schemeClr val="accent6"/>
                </a:solidFill>
              </a:rPr>
              <a:t>, </a:t>
            </a:r>
            <a:r>
              <a:rPr lang="ru-RU" sz="2000" dirty="0" err="1">
                <a:solidFill>
                  <a:schemeClr val="accent6"/>
                </a:solidFill>
              </a:rPr>
              <a:t>тільки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змочувати</a:t>
            </a:r>
            <a:r>
              <a:rPr lang="ru-RU" sz="2000" dirty="0">
                <a:solidFill>
                  <a:schemeClr val="accent6"/>
                </a:solidFill>
              </a:rPr>
              <a:t> губи </a:t>
            </a:r>
            <a:r>
              <a:rPr lang="ru-RU" sz="2000" dirty="0" err="1">
                <a:solidFill>
                  <a:schemeClr val="accent6"/>
                </a:solidFill>
              </a:rPr>
              <a:t>або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полоскати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порожнину</a:t>
            </a:r>
            <a:r>
              <a:rPr lang="ru-RU" sz="2000" dirty="0">
                <a:solidFill>
                  <a:schemeClr val="accent6"/>
                </a:solidFill>
              </a:rPr>
              <a:t> рота. </a:t>
            </a:r>
          </a:p>
        </p:txBody>
      </p:sp>
      <p:pic>
        <p:nvPicPr>
          <p:cNvPr id="4" name="Рисунок 3" descr="Radial_pul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581" y="2564904"/>
            <a:ext cx="4972961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/>
                </a:solidFill>
              </a:rPr>
              <a:t>ДОГЛЯД ЗА ОПІКОВИМИ ХВОРИМИ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err="1" smtClean="0">
                <a:solidFill>
                  <a:schemeClr val="accent6"/>
                </a:solidFill>
              </a:rPr>
              <a:t>Такі</a:t>
            </a: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хворі</a:t>
            </a:r>
            <a:r>
              <a:rPr lang="ru-RU" sz="2000" dirty="0">
                <a:solidFill>
                  <a:schemeClr val="accent6"/>
                </a:solidFill>
              </a:rPr>
              <a:t> через </a:t>
            </a:r>
            <a:r>
              <a:rPr lang="ru-RU" sz="2000" dirty="0" err="1">
                <a:solidFill>
                  <a:schemeClr val="accent6"/>
                </a:solidFill>
              </a:rPr>
              <a:t>опікову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поверхню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втрачають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велику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кількість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білка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і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рідини</a:t>
            </a:r>
            <a:r>
              <a:rPr lang="ru-RU" sz="2000" dirty="0">
                <a:solidFill>
                  <a:schemeClr val="accent6"/>
                </a:solidFill>
              </a:rPr>
              <a:t>, тому </a:t>
            </a:r>
            <a:r>
              <a:rPr lang="ru-RU" sz="2000" dirty="0" err="1">
                <a:solidFill>
                  <a:schemeClr val="accent6"/>
                </a:solidFill>
              </a:rPr>
              <a:t>їх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необхідно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поповнювати</a:t>
            </a:r>
            <a:r>
              <a:rPr lang="ru-RU" sz="2000" dirty="0">
                <a:solidFill>
                  <a:schemeClr val="accent6"/>
                </a:solidFill>
              </a:rPr>
              <a:t>. Для </a:t>
            </a:r>
            <a:r>
              <a:rPr lang="ru-RU" sz="2000" dirty="0" err="1">
                <a:solidFill>
                  <a:schemeClr val="accent6"/>
                </a:solidFill>
              </a:rPr>
              <a:t>утамування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спраги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дають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мінеральну</a:t>
            </a:r>
            <a:r>
              <a:rPr lang="ru-RU" sz="2000" dirty="0">
                <a:solidFill>
                  <a:schemeClr val="accent6"/>
                </a:solidFill>
              </a:rPr>
              <a:t> воду і солоно-</a:t>
            </a:r>
            <a:r>
              <a:rPr lang="ru-RU" sz="2000" dirty="0" err="1">
                <a:solidFill>
                  <a:schemeClr val="accent6"/>
                </a:solidFill>
              </a:rPr>
              <a:t>лужну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суміш</a:t>
            </a:r>
            <a:r>
              <a:rPr lang="ru-RU" sz="2000" dirty="0">
                <a:solidFill>
                  <a:schemeClr val="accent6"/>
                </a:solidFill>
              </a:rPr>
              <a:t>: на 1 л води 5 г </a:t>
            </a:r>
            <a:r>
              <a:rPr lang="ru-RU" sz="2000" dirty="0" err="1">
                <a:solidFill>
                  <a:schemeClr val="accent6"/>
                </a:solidFill>
              </a:rPr>
              <a:t>кухонної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солі</a:t>
            </a:r>
            <a:r>
              <a:rPr lang="ru-RU" sz="2000" dirty="0">
                <a:solidFill>
                  <a:schemeClr val="accent6"/>
                </a:solidFill>
              </a:rPr>
              <a:t> і 2 г </a:t>
            </a:r>
            <a:r>
              <a:rPr lang="ru-RU" sz="2000" dirty="0" err="1">
                <a:solidFill>
                  <a:schemeClr val="accent6"/>
                </a:solidFill>
              </a:rPr>
              <a:t>гідрокарбонату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натрію</a:t>
            </a:r>
            <a:r>
              <a:rPr lang="ru-RU" sz="2000" dirty="0">
                <a:solidFill>
                  <a:schemeClr val="accent6"/>
                </a:solidFill>
              </a:rPr>
              <a:t>. </a:t>
            </a:r>
            <a:endParaRPr lang="ru-RU" sz="2000" dirty="0" smtClean="0">
              <a:solidFill>
                <a:schemeClr val="accent6"/>
              </a:solidFill>
            </a:endParaRPr>
          </a:p>
          <a:p>
            <a:r>
              <a:rPr lang="ru-RU" sz="2000" dirty="0" err="1" smtClean="0">
                <a:solidFill>
                  <a:schemeClr val="accent6"/>
                </a:solidFill>
              </a:rPr>
              <a:t>Після</a:t>
            </a: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>
                <a:solidFill>
                  <a:schemeClr val="accent6"/>
                </a:solidFill>
              </a:rPr>
              <a:t>кожного </a:t>
            </a:r>
            <a:r>
              <a:rPr lang="ru-RU" sz="2000" dirty="0" err="1">
                <a:solidFill>
                  <a:schemeClr val="accent6"/>
                </a:solidFill>
              </a:rPr>
              <a:t>прийому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</a:rPr>
              <a:t>їжі</a:t>
            </a: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</a:rPr>
              <a:t>рекомендується</a:t>
            </a: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полоскати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або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зрошувати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порожнину</a:t>
            </a:r>
            <a:r>
              <a:rPr lang="ru-RU" sz="2000" dirty="0">
                <a:solidFill>
                  <a:schemeClr val="accent6"/>
                </a:solidFill>
              </a:rPr>
              <a:t> рота </a:t>
            </a:r>
            <a:r>
              <a:rPr lang="ru-RU" sz="2000" dirty="0" err="1">
                <a:solidFill>
                  <a:schemeClr val="accent6"/>
                </a:solidFill>
              </a:rPr>
              <a:t>дезинфікуючими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рідинами</a:t>
            </a:r>
            <a:r>
              <a:rPr lang="ru-RU" sz="2000" dirty="0">
                <a:solidFill>
                  <a:schemeClr val="accent6"/>
                </a:solidFill>
              </a:rPr>
              <a:t>: </a:t>
            </a:r>
            <a:r>
              <a:rPr lang="ru-RU" sz="2000" dirty="0" err="1">
                <a:solidFill>
                  <a:schemeClr val="accent6"/>
                </a:solidFill>
              </a:rPr>
              <a:t>слабким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розчином</a:t>
            </a:r>
            <a:r>
              <a:rPr lang="ru-RU" sz="2000" dirty="0">
                <a:solidFill>
                  <a:schemeClr val="accent6"/>
                </a:solidFill>
              </a:rPr>
              <a:t> перманганату </a:t>
            </a:r>
            <a:r>
              <a:rPr lang="ru-RU" sz="2000" dirty="0" err="1">
                <a:solidFill>
                  <a:schemeClr val="accent6"/>
                </a:solidFill>
              </a:rPr>
              <a:t>калію</a:t>
            </a:r>
            <a:r>
              <a:rPr lang="ru-RU" sz="2000" dirty="0">
                <a:solidFill>
                  <a:schemeClr val="accent6"/>
                </a:solidFill>
              </a:rPr>
              <a:t>, 2% -м </a:t>
            </a:r>
            <a:r>
              <a:rPr lang="ru-RU" sz="2000" dirty="0" err="1">
                <a:solidFill>
                  <a:schemeClr val="accent6"/>
                </a:solidFill>
              </a:rPr>
              <a:t>розчином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гідрокарбонату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натрію</a:t>
            </a:r>
            <a:r>
              <a:rPr lang="ru-RU" sz="2000" dirty="0">
                <a:solidFill>
                  <a:schemeClr val="accent6"/>
                </a:solidFill>
              </a:rPr>
              <a:t>, 3% -м </a:t>
            </a:r>
            <a:r>
              <a:rPr lang="ru-RU" sz="2000" dirty="0" err="1">
                <a:solidFill>
                  <a:schemeClr val="accent6"/>
                </a:solidFill>
              </a:rPr>
              <a:t>розчином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перекису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водню</a:t>
            </a:r>
            <a:r>
              <a:rPr lang="ru-RU" sz="2000" dirty="0">
                <a:solidFill>
                  <a:schemeClr val="accent6"/>
                </a:solidFill>
              </a:rPr>
              <a:t> та </a:t>
            </a:r>
            <a:r>
              <a:rPr lang="ru-RU" sz="2000" dirty="0" err="1">
                <a:solidFill>
                  <a:schemeClr val="accent6"/>
                </a:solidFill>
              </a:rPr>
              <a:t>ін</a:t>
            </a:r>
            <a:r>
              <a:rPr lang="ru-RU" sz="2000" dirty="0">
                <a:solidFill>
                  <a:schemeClr val="accent6"/>
                </a:solidFill>
              </a:rPr>
              <a:t>. </a:t>
            </a:r>
            <a:endParaRPr lang="ru-RU" sz="2000" dirty="0" smtClean="0">
              <a:solidFill>
                <a:schemeClr val="accent6"/>
              </a:solidFill>
            </a:endParaRPr>
          </a:p>
          <a:p>
            <a:r>
              <a:rPr lang="ru-RU" sz="2000" dirty="0" err="1">
                <a:solidFill>
                  <a:schemeClr val="accent6"/>
                </a:solidFill>
              </a:rPr>
              <a:t>Ліжко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застеляють</a:t>
            </a:r>
            <a:r>
              <a:rPr lang="ru-RU" sz="2000" dirty="0">
                <a:solidFill>
                  <a:schemeClr val="accent6"/>
                </a:solidFill>
              </a:rPr>
              <a:t> стерильною </a:t>
            </a:r>
            <a:r>
              <a:rPr lang="ru-RU" sz="2000" dirty="0" err="1">
                <a:solidFill>
                  <a:schemeClr val="accent6"/>
                </a:solidFill>
              </a:rPr>
              <a:t>білизною</a:t>
            </a:r>
            <a:r>
              <a:rPr lang="ru-RU" sz="2000" dirty="0">
                <a:solidFill>
                  <a:schemeClr val="accent6"/>
                </a:solidFill>
              </a:rPr>
              <a:t>, </a:t>
            </a:r>
            <a:r>
              <a:rPr lang="ru-RU" sz="2000" dirty="0" smtClean="0">
                <a:solidFill>
                  <a:schemeClr val="accent6"/>
                </a:solidFill>
              </a:rPr>
              <a:t/>
            </a:r>
            <a:br>
              <a:rPr lang="ru-RU" sz="2000" dirty="0" smtClean="0">
                <a:solidFill>
                  <a:schemeClr val="accent6"/>
                </a:solidFill>
              </a:rPr>
            </a:br>
            <a:r>
              <a:rPr lang="ru-RU" sz="2000" dirty="0" err="1" smtClean="0">
                <a:solidFill>
                  <a:schemeClr val="accent6"/>
                </a:solidFill>
              </a:rPr>
              <a:t>аби</a:t>
            </a: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</a:rPr>
              <a:t>уникнути</a:t>
            </a: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</a:rPr>
              <a:t>інфекцій</a:t>
            </a:r>
            <a:r>
              <a:rPr lang="ru-RU" sz="2000" dirty="0" smtClean="0">
                <a:solidFill>
                  <a:schemeClr val="accent6"/>
                </a:solidFill>
              </a:rPr>
              <a:t>.</a:t>
            </a:r>
          </a:p>
          <a:p>
            <a:endParaRPr lang="ru-RU" sz="2000" dirty="0">
              <a:solidFill>
                <a:schemeClr val="accent6"/>
              </a:solidFill>
            </a:endParaRPr>
          </a:p>
          <a:p>
            <a:r>
              <a:rPr lang="ru-RU" sz="2000" dirty="0" err="1" smtClean="0">
                <a:solidFill>
                  <a:schemeClr val="accent6"/>
                </a:solidFill>
              </a:rPr>
              <a:t>Необхідне</a:t>
            </a: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</a:rPr>
              <a:t>д</a:t>
            </a:r>
            <a:r>
              <a:rPr lang="ru-RU" sz="2000" dirty="0" err="1" smtClean="0">
                <a:solidFill>
                  <a:schemeClr val="accent6"/>
                </a:solidFill>
              </a:rPr>
              <a:t>байливе</a:t>
            </a: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</a:rPr>
              <a:t>ставлення</a:t>
            </a:r>
            <a:r>
              <a:rPr lang="ru-RU" sz="2000" dirty="0" smtClean="0">
                <a:solidFill>
                  <a:schemeClr val="accent6"/>
                </a:solidFill>
              </a:rPr>
              <a:t> до </a:t>
            </a:r>
            <a:br>
              <a:rPr lang="ru-RU" sz="2000" dirty="0" smtClean="0">
                <a:solidFill>
                  <a:schemeClr val="accent6"/>
                </a:solidFill>
              </a:rPr>
            </a:br>
            <a:r>
              <a:rPr lang="ru-RU" sz="2000" dirty="0" err="1" smtClean="0">
                <a:solidFill>
                  <a:schemeClr val="accent6"/>
                </a:solidFill>
              </a:rPr>
              <a:t>асептичної</a:t>
            </a: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</a:rPr>
              <a:t>пов’язки</a:t>
            </a:r>
            <a:r>
              <a:rPr lang="ru-RU" sz="2000" dirty="0" smtClean="0">
                <a:solidFill>
                  <a:schemeClr val="accent6"/>
                </a:solidFill>
              </a:rPr>
              <a:t>.</a:t>
            </a:r>
            <a:endParaRPr lang="ru-RU" sz="2000" dirty="0">
              <a:solidFill>
                <a:schemeClr val="accent6"/>
              </a:solidFill>
            </a:endParaRPr>
          </a:p>
        </p:txBody>
      </p:sp>
      <p:pic>
        <p:nvPicPr>
          <p:cNvPr id="4" name="Рисунок 3" descr="20111214135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5366" y="3501008"/>
            <a:ext cx="4457700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1296</Template>
  <TotalTime>114</TotalTime>
  <Words>660</Words>
  <Application>Microsoft Office PowerPoint</Application>
  <PresentationFormat>Произвольный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Diseño predeterminado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ДОГЛЯД ЗА ПІСЛЯОПЕРАЦІЙНИМИ ХВОРИМИ</vt:lpstr>
      <vt:lpstr>Презентация PowerPoint</vt:lpstr>
      <vt:lpstr>ДОГЛЯД ЗА ОПІКОВИМИ ХВОРИМИ</vt:lpstr>
      <vt:lpstr>ДОГЛЯД ЗА ХВОРИМИ ДІТЬМИ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Догляд за хворими, перша допомога</dc:title>
  <dc:creator>VIP</dc:creator>
  <cp:lastModifiedBy>PROFI</cp:lastModifiedBy>
  <cp:revision>13</cp:revision>
  <dcterms:modified xsi:type="dcterms:W3CDTF">2015-01-14T19:30:47Z</dcterms:modified>
</cp:coreProperties>
</file>