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4" r:id="rId7"/>
    <p:sldId id="265" r:id="rId8"/>
    <p:sldId id="260" r:id="rId9"/>
    <p:sldId id="261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400" dirty="0" smtClean="0">
                <a:solidFill>
                  <a:srgbClr val="FFFFCC"/>
                </a:solidFill>
                <a:latin typeface="Segoe Print" pitchFamily="2" charset="0"/>
              </a:rPr>
              <a:t>Юліанський календар</a:t>
            </a:r>
            <a:endParaRPr lang="uk-UA" sz="5400" dirty="0">
              <a:solidFill>
                <a:srgbClr val="FFFFCC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764704"/>
            <a:ext cx="4546848" cy="5361459"/>
          </a:xfrm>
        </p:spPr>
        <p:txBody>
          <a:bodyPr/>
          <a:lstStyle/>
          <a:p>
            <a:r>
              <a:rPr lang="en-US" i="1" dirty="0" smtClean="0">
                <a:solidFill>
                  <a:srgbClr val="FFFFCC"/>
                </a:solidFill>
                <a:latin typeface="Calibri" pitchFamily="34" charset="0"/>
              </a:rPr>
              <a:t>JUNE </a:t>
            </a:r>
            <a:r>
              <a:rPr lang="uk-UA" i="1" dirty="0" err="1" smtClean="0">
                <a:solidFill>
                  <a:srgbClr val="FFFFCC"/>
                </a:solidFill>
                <a:latin typeface="Calibri" pitchFamily="34" charset="0"/>
              </a:rPr>
              <a:t>-Четвертий</a:t>
            </a:r>
            <a:r>
              <a:rPr lang="uk-UA" i="1" dirty="0" smtClean="0">
                <a:solidFill>
                  <a:srgbClr val="FFFFCC"/>
                </a:solidFill>
                <a:latin typeface="Calibri" pitchFamily="34" charset="0"/>
              </a:rPr>
              <a:t> місяць був перейменований в </a:t>
            </a:r>
            <a:r>
              <a:rPr lang="uk-UA" i="1" dirty="0" err="1" smtClean="0">
                <a:solidFill>
                  <a:srgbClr val="FFFFCC"/>
                </a:solidFill>
                <a:latin typeface="Calibri" pitchFamily="34" charset="0"/>
              </a:rPr>
              <a:t>Юниус</a:t>
            </a:r>
            <a:r>
              <a:rPr lang="uk-UA" i="1" dirty="0" smtClean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en-US" i="1" dirty="0" err="1" smtClean="0">
                <a:solidFill>
                  <a:srgbClr val="FFFFCC"/>
                </a:solidFill>
                <a:latin typeface="Calibri" pitchFamily="34" charset="0"/>
              </a:rPr>
              <a:t>junius</a:t>
            </a:r>
            <a:r>
              <a:rPr lang="en-US" i="1" dirty="0" smtClean="0">
                <a:solidFill>
                  <a:srgbClr val="FFFFCC"/>
                </a:solidFill>
                <a:latin typeface="Calibri" pitchFamily="34" charset="0"/>
              </a:rPr>
              <a:t>) </a:t>
            </a:r>
            <a:r>
              <a:rPr lang="uk-UA" i="1" dirty="0" smtClean="0">
                <a:solidFill>
                  <a:srgbClr val="FFFFCC"/>
                </a:solidFill>
                <a:latin typeface="Calibri" pitchFamily="34" charset="0"/>
              </a:rPr>
              <a:t>і присвячений богині неба </a:t>
            </a:r>
            <a:r>
              <a:rPr lang="uk-UA" i="1" dirty="0" err="1" smtClean="0">
                <a:solidFill>
                  <a:srgbClr val="FFFFCC"/>
                </a:solidFill>
                <a:latin typeface="Calibri" pitchFamily="34" charset="0"/>
              </a:rPr>
              <a:t>Юнони</a:t>
            </a:r>
            <a:r>
              <a:rPr lang="uk-UA" i="1" dirty="0" smtClean="0">
                <a:solidFill>
                  <a:srgbClr val="FFFFCC"/>
                </a:solidFill>
                <a:latin typeface="Calibri" pitchFamily="34" charset="0"/>
              </a:rPr>
              <a:t> - покровительки жінок, дружині Юпітера.</a:t>
            </a:r>
            <a:endParaRPr lang="uk-UA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4" name="Рисунок 3" descr="гера-179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3096344" cy="51894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Решта шість місяців року продовжували зберігати свої числові назви: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квінтиліс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en-US" sz="2600" i="1" dirty="0" err="1" smtClean="0">
                <a:solidFill>
                  <a:srgbClr val="FFFFCC"/>
                </a:solidFill>
                <a:latin typeface="Calibri" pitchFamily="34" charset="0"/>
              </a:rPr>
              <a:t>quintilis</a:t>
            </a:r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) - 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п'ятий;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секстіліс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en-US" sz="2600" i="1" dirty="0" err="1" smtClean="0">
                <a:solidFill>
                  <a:srgbClr val="FFFFCC"/>
                </a:solidFill>
                <a:latin typeface="Calibri" pitchFamily="34" charset="0"/>
              </a:rPr>
              <a:t>sextilis</a:t>
            </a:r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) - 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шостою;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септембер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en-US" sz="2600" i="1" dirty="0" err="1" smtClean="0">
                <a:solidFill>
                  <a:srgbClr val="FFFFCC"/>
                </a:solidFill>
                <a:latin typeface="Calibri" pitchFamily="34" charset="0"/>
              </a:rPr>
              <a:t>september</a:t>
            </a:r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) - 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сьомий;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Октобер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en-US" sz="2600" i="1" dirty="0" err="1" smtClean="0">
                <a:solidFill>
                  <a:srgbClr val="FFFFCC"/>
                </a:solidFill>
                <a:latin typeface="Calibri" pitchFamily="34" charset="0"/>
              </a:rPr>
              <a:t>october</a:t>
            </a:r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) - 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восьмою;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Новембер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en-US" sz="2600" i="1" dirty="0" err="1" smtClean="0">
                <a:solidFill>
                  <a:srgbClr val="FFFFCC"/>
                </a:solidFill>
                <a:latin typeface="Calibri" pitchFamily="34" charset="0"/>
              </a:rPr>
              <a:t>november</a:t>
            </a:r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) - 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дев'ятий;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децембер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en-US" sz="2600" i="1" dirty="0" err="1" smtClean="0">
                <a:solidFill>
                  <a:srgbClr val="FFFFCC"/>
                </a:solidFill>
                <a:latin typeface="Calibri" pitchFamily="34" charset="0"/>
              </a:rPr>
              <a:t>december</a:t>
            </a:r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) – 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десятий.</a:t>
            </a:r>
            <a:endParaRPr lang="uk-UA" sz="2600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4" name="Рисунок 3" descr="8nz6j6fd3e9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37433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У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вдячність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за реформу, а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також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враховуючи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видатні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військові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заслуги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Юлія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Цезаря (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що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був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убитий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через два року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після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реформи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),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римський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сенат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перейменував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місяць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Квінтіліс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(в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цьому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місяці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Цезар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народився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)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Юліус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.</a:t>
            </a:r>
            <a:endParaRPr lang="uk-UA" sz="2600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5" name="Рисунок 4" descr="Гай-Юлий-Цеза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3672408" cy="373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77072"/>
            <a:ext cx="8424936" cy="2016224"/>
          </a:xfrm>
        </p:spPr>
        <p:txBody>
          <a:bodyPr/>
          <a:lstStyle/>
          <a:p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AUGUST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-</a:t>
            </a:r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Імператор Август сприяв поширенню в Римській імперії семиденного тижня. У зв'язку з цим сенат перейменував місяць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секстіліс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 на місяць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Августус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.</a:t>
            </a:r>
            <a:endParaRPr lang="uk-UA" sz="2600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4" name="Рисунок 3" descr="aug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66675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908720"/>
            <a:ext cx="4032448" cy="5217443"/>
          </a:xfrm>
        </p:spPr>
        <p:txBody>
          <a:bodyPr/>
          <a:lstStyle/>
          <a:p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JANUARY-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Януаріус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-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був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названий на честь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дволикого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бога Януса,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який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вважався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богом небесного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склепіння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,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що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відкривав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для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Сонця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на початку дня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закривав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їх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в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його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кінці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.</a:t>
            </a:r>
            <a:endParaRPr lang="uk-UA" sz="2600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4" name="Рисунок 3" descr="yan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258444" cy="425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052736"/>
            <a:ext cx="4618856" cy="5073427"/>
          </a:xfrm>
        </p:spPr>
        <p:txBody>
          <a:bodyPr/>
          <a:lstStyle/>
          <a:p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FEBRUARY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-Другий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 доданий місяць -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ферраріус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 був присвячений богу підземного царства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Фебруусу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. Саме ж його назва походить від слова </a:t>
            </a:r>
            <a:r>
              <a:rPr lang="en-US" sz="2600" i="1" dirty="0" err="1" smtClean="0">
                <a:solidFill>
                  <a:srgbClr val="FFFFCC"/>
                </a:solidFill>
                <a:latin typeface="Calibri" pitchFamily="34" charset="0"/>
              </a:rPr>
              <a:t>februare</a:t>
            </a:r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 - "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очищати", і пов'язана з обрядом очищення.</a:t>
            </a:r>
            <a:endParaRPr lang="uk-UA" sz="2600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4" name="Рисунок 3" descr="img_poc36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32004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/>
          <a:lstStyle/>
          <a:p>
            <a:r>
              <a:rPr lang="uk-UA" sz="3600" i="1" dirty="0" smtClean="0">
                <a:solidFill>
                  <a:srgbClr val="FFFFCC"/>
                </a:solidFill>
              </a:rPr>
              <a:t>Історія юліанського календаря</a:t>
            </a:r>
            <a:endParaRPr lang="uk-UA" sz="3600" i="1" dirty="0">
              <a:solidFill>
                <a:srgbClr val="FFFF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84784"/>
            <a:ext cx="5148064" cy="4641379"/>
          </a:xfrm>
        </p:spPr>
        <p:txBody>
          <a:bodyPr/>
          <a:lstStyle/>
          <a:p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Реформу календаря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провів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в 46 р. до н.е.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римський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полководець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письменник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b="1" i="1" u="sng" dirty="0" smtClean="0">
                <a:solidFill>
                  <a:srgbClr val="FFFFCC"/>
                </a:solidFill>
                <a:latin typeface="Calibri" pitchFamily="34" charset="0"/>
              </a:rPr>
              <a:t>Гай </a:t>
            </a:r>
            <a:r>
              <a:rPr lang="ru-RU" sz="2600" b="1" i="1" u="sng" dirty="0" err="1" smtClean="0">
                <a:solidFill>
                  <a:srgbClr val="FFFFCC"/>
                </a:solidFill>
                <a:latin typeface="Calibri" pitchFamily="34" charset="0"/>
              </a:rPr>
              <a:t>Юлій</a:t>
            </a:r>
            <a:r>
              <a:rPr lang="ru-RU" sz="2600" b="1" i="1" u="sng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b="1" i="1" u="sng" dirty="0" err="1" smtClean="0">
                <a:solidFill>
                  <a:srgbClr val="FFFFCC"/>
                </a:solidFill>
                <a:latin typeface="Calibri" pitchFamily="34" charset="0"/>
              </a:rPr>
              <a:t>Цезар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. До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цього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Цезар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побував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в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Єгипті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,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познайомився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з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єгипетським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сонячним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календарем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навіть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сам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склав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декілька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трактатів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по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астрономії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,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які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нажаль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до нас не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дійшли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. </a:t>
            </a:r>
            <a:endParaRPr lang="uk-UA" sz="2600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4" name="Рисунок 3" descr="cesar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130095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124744"/>
            <a:ext cx="3970784" cy="4525963"/>
          </a:xfrm>
        </p:spPr>
        <p:txBody>
          <a:bodyPr/>
          <a:lstStyle/>
          <a:p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Розробку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нового календаря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здійснила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група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олександрійських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астрономів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на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чолі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з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Созігеном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.</a:t>
            </a:r>
            <a:endParaRPr lang="uk-UA" dirty="0"/>
          </a:p>
        </p:txBody>
      </p:sp>
      <p:pic>
        <p:nvPicPr>
          <p:cNvPr id="4" name="Рисунок 3" descr="sozi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891405" cy="45856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620688"/>
            <a:ext cx="4608512" cy="5505475"/>
          </a:xfrm>
        </p:spPr>
        <p:txBody>
          <a:bodyPr/>
          <a:lstStyle/>
          <a:p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В основу календаря, що отримав пізніше назву юліанського, покладений сонячний рік, тривалість якого була прийнята 365.25 діб. Але в календарному році може бути лише ціле число доби. Тому прийнято було вважати, що в трьох з кожних чотирьох років по 365 днів, в четвертому - 366 днів.</a:t>
            </a:r>
            <a:endParaRPr lang="uk-UA" sz="2600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4" name="Рисунок 3" descr="julian_cezar_calendar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908720"/>
            <a:ext cx="4032448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Юлій Цезар упорядкував також число днів в місяцях по такому принципу: непарний місяць має 31 день, парний - 30. Лютий же в простому році - 29, в високосному - 30 днів. Крім того він вирішив почати лічбу днів в новому році з нового місяця, що якраз прийшлося на перше січня. </a:t>
            </a:r>
            <a:endParaRPr lang="uk-UA" sz="2600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4" name="Рисунок 3" descr="ul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184576" cy="370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05064"/>
            <a:ext cx="8892480" cy="2121099"/>
          </a:xfrm>
        </p:spPr>
        <p:txBody>
          <a:bodyPr/>
          <a:lstStyle/>
          <a:p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Спочатку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римський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рік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складався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з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10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місяців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,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які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позначалися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порядковими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номерами: перший,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другий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,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третій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т.д.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Рік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починався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з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весни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-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періоду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,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близького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до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весняного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рівнодення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.</a:t>
            </a:r>
            <a:endParaRPr lang="uk-UA" sz="2600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5" name="Рисунок 4" descr="12032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5318323" cy="34470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620688"/>
            <a:ext cx="4176464" cy="5505475"/>
          </a:xfrm>
        </p:spPr>
        <p:txBody>
          <a:bodyPr/>
          <a:lstStyle/>
          <a:p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MARCH -Перший (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весняний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!)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місяць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року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був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названий на честь бога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землеробства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і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скотарства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, а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цим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богом у римлян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був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... Марс! А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місяць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був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названий 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Мартіусом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ru-RU" sz="2600" i="1" dirty="0" err="1" smtClean="0">
                <a:solidFill>
                  <a:srgbClr val="FFFFCC"/>
                </a:solidFill>
                <a:latin typeface="Calibri" pitchFamily="34" charset="0"/>
              </a:rPr>
              <a:t>martius</a:t>
            </a:r>
            <a:r>
              <a:rPr lang="ru-RU" sz="2600" i="1" dirty="0" smtClean="0">
                <a:solidFill>
                  <a:srgbClr val="FFFFCC"/>
                </a:solidFill>
                <a:latin typeface="Calibri" pitchFamily="34" charset="0"/>
              </a:rPr>
              <a:t>) - на честь Марса.</a:t>
            </a:r>
            <a:endParaRPr lang="uk-UA" sz="2600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4" name="Рисунок 3" descr="m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7592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052736"/>
            <a:ext cx="4536504" cy="5073427"/>
          </a:xfrm>
        </p:spPr>
        <p:txBody>
          <a:bodyPr/>
          <a:lstStyle/>
          <a:p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APRIL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-Другий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 місяць отримав назву </a:t>
            </a:r>
            <a:r>
              <a:rPr lang="uk-UA" sz="2600" i="1" dirty="0" err="1" smtClean="0">
                <a:solidFill>
                  <a:srgbClr val="FFFFCC"/>
                </a:solidFill>
                <a:latin typeface="Calibri" pitchFamily="34" charset="0"/>
              </a:rPr>
              <a:t>Апріліс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en-US" sz="2600" i="1" dirty="0" err="1" smtClean="0">
                <a:solidFill>
                  <a:srgbClr val="FFFFCC"/>
                </a:solidFill>
                <a:latin typeface="Calibri" pitchFamily="34" charset="0"/>
              </a:rPr>
              <a:t>aprilis</a:t>
            </a:r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), 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яке походить від латинського </a:t>
            </a:r>
            <a:r>
              <a:rPr lang="en-US" sz="2600" i="1" dirty="0" err="1" smtClean="0">
                <a:solidFill>
                  <a:srgbClr val="FFFFCC"/>
                </a:solidFill>
                <a:latin typeface="Calibri" pitchFamily="34" charset="0"/>
              </a:rPr>
              <a:t>aperire</a:t>
            </a:r>
            <a:r>
              <a:rPr lang="en-US" sz="2600" i="1" dirty="0" smtClean="0">
                <a:solidFill>
                  <a:srgbClr val="FFFFCC"/>
                </a:solidFill>
                <a:latin typeface="Calibri" pitchFamily="34" charset="0"/>
              </a:rPr>
              <a:t> - "</a:t>
            </a:r>
            <a:r>
              <a:rPr lang="uk-UA" sz="2600" i="1" dirty="0" smtClean="0">
                <a:solidFill>
                  <a:srgbClr val="FFFFCC"/>
                </a:solidFill>
                <a:latin typeface="Calibri" pitchFamily="34" charset="0"/>
              </a:rPr>
              <a:t>розкривати", так як в цьому місяці розкриваються бруньки на деревах. Він був присвячений богині краси Афродіті</a:t>
            </a:r>
            <a:endParaRPr lang="uk-UA" sz="2600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4" name="Рисунок 3" descr="x_db2b6c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286250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124744"/>
            <a:ext cx="3970784" cy="5001419"/>
          </a:xfrm>
        </p:spPr>
        <p:txBody>
          <a:bodyPr/>
          <a:lstStyle/>
          <a:p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MAY-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Третій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місяць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в честь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богині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землі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uk-UA" i="1" dirty="0" smtClean="0">
                <a:solidFill>
                  <a:srgbClr val="FFFFCC"/>
                </a:solidFill>
                <a:latin typeface="Calibri" pitchFamily="34" charset="0"/>
              </a:rPr>
              <a:t>Майї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став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називатися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Майус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ru-RU" i="1" dirty="0" err="1" smtClean="0">
                <a:solidFill>
                  <a:srgbClr val="FFFFCC"/>
                </a:solidFill>
                <a:latin typeface="Calibri" pitchFamily="34" charset="0"/>
              </a:rPr>
              <a:t>majus</a:t>
            </a:r>
            <a:r>
              <a:rPr lang="ru-RU" i="1" dirty="0" smtClean="0">
                <a:solidFill>
                  <a:srgbClr val="FFFFCC"/>
                </a:solidFill>
                <a:latin typeface="Calibri" pitchFamily="34" charset="0"/>
              </a:rPr>
              <a:t>).</a:t>
            </a:r>
            <a:endParaRPr lang="uk-UA" i="1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4" name="Рисунок 3" descr="1314129238_boginya-may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810000" cy="5422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Starye-chasy</Template>
  <TotalTime>40</TotalTime>
  <Words>495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Юліанський календар</vt:lpstr>
      <vt:lpstr>Історія юліанського календаря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Юліанський календар</dc:title>
  <dc:creator>Администратор</dc:creator>
  <cp:lastModifiedBy>DNA7 X86</cp:lastModifiedBy>
  <cp:revision>8</cp:revision>
  <dcterms:created xsi:type="dcterms:W3CDTF">2014-11-03T16:30:43Z</dcterms:created>
  <dcterms:modified xsi:type="dcterms:W3CDTF">2014-11-04T19:02:23Z</dcterms:modified>
</cp:coreProperties>
</file>