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58" r:id="rId8"/>
    <p:sldId id="259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&#1084;&#1091;&#1079;&#1099;&#1082;&#1072;%20&#1089;%20&#1074;&#1082;\11%20&#1055;&#1080;&#1072;&#1085;&#1080;&#1085;&#1086;%20&#1060;&#1080;&#1083;&#1100;&#1084;%20&#1075;&#1086;&#1076;&#1072;%20-%20&#1057;&#1072;&#1091;&#1085;&#1076;&#1090;&#1088;&#1077;&#1082;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trendclub.ru/moderupload/images/piv7um4e.gif"/>
          <p:cNvPicPr>
            <a:picLocks noChangeAspect="1" noChangeArrowheads="1"/>
          </p:cNvPicPr>
          <p:nvPr/>
        </p:nvPicPr>
        <p:blipFill>
          <a:blip r:embed="rId3">
            <a:lum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928934"/>
            <a:ext cx="7772400" cy="1470025"/>
          </a:xfrm>
        </p:spPr>
        <p:txBody>
          <a:bodyPr>
            <a:noAutofit/>
          </a:bodyPr>
          <a:lstStyle/>
          <a:p>
            <a:r>
              <a:rPr lang="uk-UA" sz="9600" b="1" dirty="0" smtClean="0">
                <a:solidFill>
                  <a:srgbClr val="002060"/>
                </a:solidFill>
                <a:latin typeface="Bookman Old Style" pitchFamily="18" charset="0"/>
              </a:rPr>
              <a:t>Соціальні структури населення</a:t>
            </a:r>
            <a:endParaRPr lang="ru-RU" sz="9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86146" y="4643446"/>
            <a:ext cx="5557854" cy="2214554"/>
          </a:xfrm>
        </p:spPr>
        <p:txBody>
          <a:bodyPr>
            <a:normAutofit/>
          </a:bodyPr>
          <a:lstStyle/>
          <a:p>
            <a:pPr algn="r"/>
            <a:r>
              <a:rPr lang="uk-UA" b="1" dirty="0" smtClean="0">
                <a:solidFill>
                  <a:schemeClr val="tx1"/>
                </a:solidFill>
              </a:rPr>
              <a:t>Підготувала</a:t>
            </a:r>
          </a:p>
          <a:p>
            <a:pPr algn="r"/>
            <a:r>
              <a:rPr lang="uk-UA" b="1" dirty="0" smtClean="0">
                <a:solidFill>
                  <a:schemeClr val="tx1"/>
                </a:solidFill>
              </a:rPr>
              <a:t>Учениця 11-А класу</a:t>
            </a:r>
          </a:p>
          <a:p>
            <a:pPr algn="r"/>
            <a:r>
              <a:rPr lang="uk-UA" b="1" dirty="0" smtClean="0">
                <a:solidFill>
                  <a:schemeClr val="tx1"/>
                </a:solidFill>
              </a:rPr>
              <a:t>ЗЗБНВК №106</a:t>
            </a:r>
          </a:p>
          <a:p>
            <a:pPr algn="r"/>
            <a:r>
              <a:rPr lang="uk-UA" b="1" dirty="0" smtClean="0">
                <a:solidFill>
                  <a:schemeClr val="tx1"/>
                </a:solidFill>
              </a:rPr>
              <a:t>Пастушенко Катерина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7" name="11 Пианино Фильм года - Саундтре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8572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4.bp.blogspot.com/-LK0F6jXFvVU/UcHF8fuEfXI/AAAAAAAAAS8/9-ME3MvdAMY/s1600/rea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8800" b="1" dirty="0" smtClean="0"/>
              <a:t>Зміст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3" action="ppaction://hlinksldjump"/>
              </a:rPr>
              <a:t>Поняття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4" action="ppaction://hlinksldjump"/>
              </a:rPr>
              <a:t>Схема</a:t>
            </a:r>
            <a:endParaRPr lang="uk-UA" sz="3200" b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36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5" action="ppaction://hlinksldjump"/>
              </a:rPr>
              <a:t>Загальні риси соціальної </a:t>
            </a:r>
            <a:r>
              <a:rPr lang="uk-UA" sz="36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5" action="ppaction://hlinksldjump"/>
              </a:rPr>
              <a:t>структури</a:t>
            </a:r>
            <a:endParaRPr lang="uk-UA" sz="3600" b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b="1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6" action="ppaction://hlinksldjump"/>
              </a:rPr>
              <a:t>Основні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6" action="ppaction://hlinksldjump"/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6" action="ppaction://hlinksldjump"/>
              </a:rPr>
              <a:t>різновиди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6" action="ppaction://hlinksldjump"/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6" action="ppaction://hlinksldjump"/>
              </a:rPr>
              <a:t>соціальної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6" action="ppaction://hlinksldjump"/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6" action="ppaction://hlinksldjump"/>
              </a:rPr>
              <a:t>структури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7" action="ppaction://hlinksldjump"/>
              </a:rPr>
              <a:t>Велика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7" action="ppaction://hlinksldjump"/>
              </a:rPr>
              <a:t>соціальна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7" action="ppaction://hlinksldjump"/>
              </a:rPr>
              <a:t>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7" action="ppaction://hlinksldjump"/>
              </a:rPr>
              <a:t>група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hlinkClick r:id="rId8" action="ppaction://hlinksldjump"/>
              </a:rPr>
              <a:t>Висновки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7200" b="1" dirty="0" smtClean="0"/>
              <a:t>Поняття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Соціальна</a:t>
            </a:r>
            <a:r>
              <a:rPr lang="ru-RU" dirty="0" smtClean="0"/>
              <a:t> структура </a:t>
            </a:r>
            <a:r>
              <a:rPr lang="ru-RU" dirty="0" err="1" smtClean="0"/>
              <a:t>населення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система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спільнот</a:t>
            </a:r>
            <a:r>
              <a:rPr lang="ru-RU" dirty="0" smtClean="0"/>
              <a:t> (</a:t>
            </a:r>
            <a:r>
              <a:rPr lang="ru-RU" dirty="0" err="1" smtClean="0"/>
              <a:t>класових</a:t>
            </a:r>
            <a:r>
              <a:rPr lang="ru-RU" dirty="0" smtClean="0"/>
              <a:t>, </a:t>
            </a:r>
            <a:r>
              <a:rPr lang="ru-RU" dirty="0" err="1" smtClean="0"/>
              <a:t>майнових</a:t>
            </a:r>
            <a:r>
              <a:rPr lang="ru-RU" dirty="0" smtClean="0"/>
              <a:t>, </a:t>
            </a:r>
            <a:r>
              <a:rPr lang="ru-RU" dirty="0" err="1" smtClean="0"/>
              <a:t>професійних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стійких</a:t>
            </a:r>
            <a:r>
              <a:rPr lang="ru-RU" dirty="0" smtClean="0"/>
              <a:t> та </a:t>
            </a:r>
            <a:r>
              <a:rPr lang="ru-RU" dirty="0" err="1" smtClean="0"/>
              <a:t>впорядкованих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ними. В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складу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та </a:t>
            </a:r>
            <a:r>
              <a:rPr lang="ru-RU" dirty="0" err="1" smtClean="0"/>
              <a:t>неосновні</a:t>
            </a:r>
            <a:r>
              <a:rPr lang="ru-RU" dirty="0" smtClean="0"/>
              <a:t> </a:t>
            </a:r>
            <a:r>
              <a:rPr lang="ru-RU" dirty="0" err="1" smtClean="0"/>
              <a:t>класи</a:t>
            </a:r>
            <a:r>
              <a:rPr lang="ru-RU" dirty="0" smtClean="0"/>
              <a:t>,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верстви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класів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прошарки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ними.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, </a:t>
            </a:r>
            <a:r>
              <a:rPr lang="ru-RU" dirty="0" err="1" smtClean="0"/>
              <a:t>клас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доходу, </a:t>
            </a:r>
            <a:r>
              <a:rPr lang="ru-RU" dirty="0" err="1" smtClean="0"/>
              <a:t>майнового</a:t>
            </a:r>
            <a:r>
              <a:rPr lang="ru-RU" dirty="0" smtClean="0"/>
              <a:t> стану, </a:t>
            </a:r>
            <a:r>
              <a:rPr lang="ru-RU" dirty="0" err="1" smtClean="0"/>
              <a:t>професії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роду занять,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до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, </a:t>
            </a:r>
            <a:r>
              <a:rPr lang="ru-RU" dirty="0" err="1" smtClean="0"/>
              <a:t>групи</a:t>
            </a:r>
            <a:r>
              <a:rPr lang="ru-RU" dirty="0" smtClean="0"/>
              <a:t> тих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себе до них </a:t>
            </a:r>
            <a:r>
              <a:rPr lang="ru-RU" dirty="0" err="1" smtClean="0"/>
              <a:t>зараховували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соціальне</a:t>
            </a:r>
            <a:r>
              <a:rPr lang="ru-RU" dirty="0" smtClean="0"/>
              <a:t> становище.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072330" y="6143644"/>
            <a:ext cx="1428760" cy="500066"/>
          </a:xfrm>
          <a:prstGeom prst="actionButtonBackPreviou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pidruchniki.ws/imag/sociolog/ver_soc/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501090" y="5572140"/>
            <a:ext cx="428628" cy="357190"/>
          </a:xfrm>
          <a:prstGeom prst="actionButtonBackPreviou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/>
              <a:t>Загальні риси соціальної структури: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14351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800" dirty="0" smtClean="0"/>
              <a:t>      </a:t>
            </a:r>
            <a:r>
              <a:rPr lang="ru-RU" sz="1800" dirty="0" err="1" smtClean="0"/>
              <a:t>Б</a:t>
            </a:r>
            <a:r>
              <a:rPr lang="ru-RU" sz="1800" dirty="0" err="1" smtClean="0"/>
              <a:t>агатоманітність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утворюють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соціальну</a:t>
            </a:r>
            <a:r>
              <a:rPr lang="ru-RU" sz="1800" dirty="0" smtClean="0"/>
              <a:t> структуру </a:t>
            </a:r>
            <a:r>
              <a:rPr lang="ru-RU" sz="1800" dirty="0" err="1" smtClean="0"/>
              <a:t>суспільства</a:t>
            </a:r>
            <a:r>
              <a:rPr lang="ru-RU" sz="1800" dirty="0" smtClean="0"/>
              <a:t> (</a:t>
            </a:r>
            <a:r>
              <a:rPr lang="ru-RU" sz="1800" dirty="0" err="1" smtClean="0"/>
              <a:t>соціальний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інститут</a:t>
            </a:r>
            <a:r>
              <a:rPr lang="ru-RU" sz="1800" dirty="0" smtClean="0"/>
              <a:t>, </a:t>
            </a:r>
            <a:r>
              <a:rPr lang="ru-RU" sz="1800" dirty="0" err="1" smtClean="0"/>
              <a:t>соціальна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група</a:t>
            </a:r>
            <a:r>
              <a:rPr lang="ru-RU" sz="1800" dirty="0" smtClean="0"/>
              <a:t>, </a:t>
            </a:r>
            <a:r>
              <a:rPr lang="ru-RU" sz="1800" dirty="0" err="1" smtClean="0"/>
              <a:t>соціальна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спільність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);</a:t>
            </a:r>
          </a:p>
          <a:p>
            <a:pPr>
              <a:lnSpc>
                <a:spcPct val="120000"/>
              </a:lnSpc>
            </a:pPr>
            <a:r>
              <a:rPr lang="ru-RU" sz="1800" dirty="0" err="1" smtClean="0"/>
              <a:t>різний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ступінь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впливу</a:t>
            </a:r>
            <a:r>
              <a:rPr lang="ru-RU" sz="1800" dirty="0" smtClean="0"/>
              <a:t> кожного </a:t>
            </a:r>
            <a:r>
              <a:rPr lang="ru-RU" sz="1800" dirty="0" err="1" smtClean="0"/>
              <a:t>складового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елемента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структури</a:t>
            </a:r>
            <a:r>
              <a:rPr lang="ru-RU" sz="1800" dirty="0" smtClean="0"/>
              <a:t> </a:t>
            </a:r>
            <a:r>
              <a:rPr lang="ru-RU" sz="1800" dirty="0" err="1" smtClean="0"/>
              <a:t>суспільства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соціальні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явища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відмінність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їхніх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соціальних</a:t>
            </a:r>
            <a:r>
              <a:rPr lang="ru-RU" sz="1800" dirty="0" smtClean="0"/>
              <a:t> ролей</a:t>
            </a:r>
            <a:r>
              <a:rPr lang="ru-RU" sz="1800" dirty="0" smtClean="0"/>
              <a:t>;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     </a:t>
            </a:r>
            <a:r>
              <a:rPr lang="ru-RU" sz="1800" dirty="0" err="1" smtClean="0"/>
              <a:t>Н</a:t>
            </a:r>
            <a:r>
              <a:rPr lang="ru-RU" sz="1800" dirty="0" err="1" smtClean="0"/>
              <a:t>аявність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відносно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стабільних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зв'язків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складовими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структури</a:t>
            </a:r>
            <a:r>
              <a:rPr lang="ru-RU" sz="1800" dirty="0" smtClean="0"/>
              <a:t> </a:t>
            </a:r>
            <a:r>
              <a:rPr lang="ru-RU" sz="1800" dirty="0" err="1" smtClean="0"/>
              <a:t>суспільства</a:t>
            </a:r>
            <a:r>
              <a:rPr lang="ru-RU" sz="1800" dirty="0" smtClean="0"/>
              <a:t>, </a:t>
            </a:r>
            <a:r>
              <a:rPr lang="ru-RU" sz="1800" dirty="0" err="1" smtClean="0"/>
              <a:t>взаємозалежність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останніх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означає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жоден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структури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існувати</a:t>
            </a:r>
            <a:r>
              <a:rPr lang="ru-RU" sz="1800" dirty="0" smtClean="0"/>
              <a:t> в </a:t>
            </a:r>
            <a:r>
              <a:rPr lang="ru-RU" sz="1800" dirty="0" err="1" smtClean="0"/>
              <a:t>суспільстві</a:t>
            </a:r>
            <a:r>
              <a:rPr lang="ru-RU" sz="1800" dirty="0" smtClean="0"/>
              <a:t> автономно</a:t>
            </a:r>
            <a:r>
              <a:rPr lang="ru-RU" sz="1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     </a:t>
            </a:r>
            <a:r>
              <a:rPr lang="ru-RU" sz="1800" dirty="0" err="1" smtClean="0"/>
              <a:t>В</a:t>
            </a:r>
            <a:r>
              <a:rPr lang="ru-RU" sz="1800" dirty="0" err="1" smtClean="0"/>
              <a:t>заємопроникність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забезпечує</a:t>
            </a:r>
            <a:r>
              <a:rPr lang="ru-RU" sz="1800" dirty="0" smtClean="0"/>
              <a:t> </a:t>
            </a:r>
            <a:r>
              <a:rPr lang="ru-RU" sz="1800" dirty="0" err="1" smtClean="0"/>
              <a:t>цілісність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структури</a:t>
            </a:r>
            <a:r>
              <a:rPr lang="ru-RU" sz="1800" dirty="0" smtClean="0"/>
              <a:t>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ті</a:t>
            </a:r>
            <a:r>
              <a:rPr lang="ru-RU" sz="1800" dirty="0" smtClean="0"/>
              <a:t> ж </a:t>
            </a:r>
            <a:r>
              <a:rPr lang="ru-RU" sz="1800" dirty="0" err="1" smtClean="0"/>
              <a:t>соціальні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суб'єкти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бути </a:t>
            </a:r>
            <a:r>
              <a:rPr lang="ru-RU" sz="1800" dirty="0" err="1" smtClean="0"/>
              <a:t>частинами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одиниць</a:t>
            </a:r>
            <a:r>
              <a:rPr lang="ru-RU" sz="1800" dirty="0" smtClean="0"/>
              <a:t> </a:t>
            </a:r>
            <a:r>
              <a:rPr lang="ru-RU" sz="1800" dirty="0" err="1" smtClean="0"/>
              <a:t>суспільства</a:t>
            </a:r>
            <a:r>
              <a:rPr lang="ru-RU" sz="1800" dirty="0" smtClean="0"/>
              <a:t>. </a:t>
            </a:r>
            <a:endParaRPr lang="ru-RU" sz="1800" dirty="0" smtClean="0"/>
          </a:p>
          <a:p>
            <a:pPr>
              <a:lnSpc>
                <a:spcPct val="120000"/>
              </a:lnSpc>
            </a:pPr>
            <a:r>
              <a:rPr lang="ru-RU" sz="1800" dirty="0" smtClean="0"/>
              <a:t>     </a:t>
            </a:r>
            <a:r>
              <a:rPr lang="ru-RU" sz="1800" dirty="0" err="1" smtClean="0"/>
              <a:t>Б</a:t>
            </a:r>
            <a:r>
              <a:rPr lang="ru-RU" sz="1800" dirty="0" err="1" smtClean="0"/>
              <a:t>агатофункціональність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стабільність</a:t>
            </a:r>
            <a:r>
              <a:rPr lang="ru-RU" sz="1800" dirty="0" smtClean="0"/>
              <a:t> — </a:t>
            </a:r>
            <a:r>
              <a:rPr lang="ru-RU" sz="1800" dirty="0" err="1" smtClean="0"/>
              <a:t>кожен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структури</a:t>
            </a:r>
            <a:r>
              <a:rPr lang="ru-RU" sz="1800" dirty="0" smtClean="0"/>
              <a:t> </a:t>
            </a:r>
            <a:r>
              <a:rPr lang="ru-RU" sz="1800" dirty="0" err="1" smtClean="0"/>
              <a:t>суспільства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виконує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специфічні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функції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відмінними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ролей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значну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функцій</a:t>
            </a:r>
            <a:r>
              <a:rPr lang="ru-RU" sz="1800" dirty="0" smtClean="0"/>
              <a:t> </a:t>
            </a:r>
            <a:r>
              <a:rPr lang="ru-RU" sz="1800" dirty="0" err="1" smtClean="0"/>
              <a:t>суспільства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429520" y="6215082"/>
            <a:ext cx="1428760" cy="500066"/>
          </a:xfrm>
          <a:prstGeom prst="actionButtonBackPreviou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різновиди</a:t>
            </a:r>
            <a:r>
              <a:rPr lang="ru-RU" b="1" dirty="0" smtClean="0"/>
              <a:t> </a:t>
            </a:r>
            <a:r>
              <a:rPr lang="ru-RU" b="1" dirty="0" err="1" smtClean="0"/>
              <a:t>соціальної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структури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572560" cy="4786346"/>
          </a:xfrm>
        </p:spPr>
        <p:txBody>
          <a:bodyPr>
            <a:normAutofit fontScale="40000" lnSpcReduction="20000"/>
          </a:bodyPr>
          <a:lstStyle/>
          <a:p>
            <a:r>
              <a:rPr lang="ru-RU" sz="5100" i="1" dirty="0" err="1" smtClean="0"/>
              <a:t>соціально-класова</a:t>
            </a:r>
            <a:r>
              <a:rPr lang="ru-RU" sz="5100" i="1" dirty="0" smtClean="0"/>
              <a:t> </a:t>
            </a:r>
            <a:r>
              <a:rPr lang="ru-RU" sz="5100" i="1" dirty="0" smtClean="0"/>
              <a:t>структура </a:t>
            </a:r>
            <a:r>
              <a:rPr lang="ru-RU" sz="5100" dirty="0" smtClean="0"/>
              <a:t>- </a:t>
            </a:r>
            <a:r>
              <a:rPr lang="ru-RU" sz="5100" dirty="0" err="1" smtClean="0"/>
              <a:t>сукупність</a:t>
            </a:r>
            <a:r>
              <a:rPr lang="ru-RU" sz="5100" dirty="0" smtClean="0"/>
              <a:t> </a:t>
            </a:r>
            <a:r>
              <a:rPr lang="ru-RU" sz="5100" dirty="0" err="1" smtClean="0"/>
              <a:t>суспільних</a:t>
            </a:r>
            <a:r>
              <a:rPr lang="ru-RU" sz="5100" dirty="0" smtClean="0"/>
              <a:t> </a:t>
            </a:r>
            <a:r>
              <a:rPr lang="ru-RU" sz="5100" dirty="0" err="1" smtClean="0"/>
              <a:t>класів</a:t>
            </a:r>
            <a:r>
              <a:rPr lang="ru-RU" sz="5100" dirty="0" smtClean="0"/>
              <a:t>, </a:t>
            </a:r>
            <a:r>
              <a:rPr lang="ru-RU" sz="5100" dirty="0" err="1" smtClean="0"/>
              <a:t>їхні</a:t>
            </a:r>
            <a:r>
              <a:rPr lang="ru-RU" sz="5100" dirty="0" smtClean="0"/>
              <a:t> </a:t>
            </a:r>
            <a:r>
              <a:rPr lang="ru-RU" sz="5100" dirty="0" err="1" smtClean="0"/>
              <a:t>зв'язки</a:t>
            </a:r>
            <a:r>
              <a:rPr lang="ru-RU" sz="5100" dirty="0" smtClean="0"/>
              <a:t> та </a:t>
            </a:r>
            <a:r>
              <a:rPr lang="ru-RU" sz="5100" dirty="0" err="1" smtClean="0"/>
              <a:t>відносини</a:t>
            </a:r>
            <a:r>
              <a:rPr lang="ru-RU" sz="5100" dirty="0" smtClean="0"/>
              <a:t> (</a:t>
            </a:r>
            <a:r>
              <a:rPr lang="ru-RU" sz="5100" dirty="0" err="1" smtClean="0"/>
              <a:t>класи</a:t>
            </a:r>
            <a:r>
              <a:rPr lang="ru-RU" sz="5100" dirty="0" smtClean="0"/>
              <a:t>, </a:t>
            </a:r>
            <a:r>
              <a:rPr lang="ru-RU" sz="5100" dirty="0" err="1" smtClean="0"/>
              <a:t>соціальні</a:t>
            </a:r>
            <a:r>
              <a:rPr lang="ru-RU" sz="5100" dirty="0" smtClean="0"/>
              <a:t> </a:t>
            </a:r>
            <a:r>
              <a:rPr lang="ru-RU" sz="5100" dirty="0" err="1" smtClean="0"/>
              <a:t>верстви</a:t>
            </a:r>
            <a:r>
              <a:rPr lang="ru-RU" sz="5100" dirty="0" smtClean="0"/>
              <a:t>, </a:t>
            </a:r>
            <a:r>
              <a:rPr lang="ru-RU" sz="5100" dirty="0" err="1" smtClean="0"/>
              <a:t>соціальні</a:t>
            </a:r>
            <a:r>
              <a:rPr lang="ru-RU" sz="5100" dirty="0" smtClean="0"/>
              <a:t> </a:t>
            </a:r>
            <a:r>
              <a:rPr lang="ru-RU" sz="5100" dirty="0" err="1" smtClean="0"/>
              <a:t>групи</a:t>
            </a:r>
            <a:r>
              <a:rPr lang="ru-RU" sz="5100" dirty="0" smtClean="0"/>
              <a:t>);</a:t>
            </a:r>
          </a:p>
          <a:p>
            <a:r>
              <a:rPr lang="ru-RU" sz="5100" dirty="0" smtClean="0"/>
              <a:t>  </a:t>
            </a:r>
            <a:r>
              <a:rPr lang="ru-RU" sz="5100" i="1" dirty="0" err="1" smtClean="0"/>
              <a:t>соціально-професійна</a:t>
            </a:r>
            <a:r>
              <a:rPr lang="ru-RU" sz="5100" i="1" dirty="0" smtClean="0"/>
              <a:t> структура </a:t>
            </a:r>
            <a:r>
              <a:rPr lang="ru-RU" sz="5100" dirty="0" smtClean="0"/>
              <a:t>(</a:t>
            </a:r>
            <a:r>
              <a:rPr lang="ru-RU" sz="5100" dirty="0" err="1" smtClean="0"/>
              <a:t>виробничі</a:t>
            </a:r>
            <a:r>
              <a:rPr lang="ru-RU" sz="5100" dirty="0" smtClean="0"/>
              <a:t> </a:t>
            </a:r>
            <a:r>
              <a:rPr lang="ru-RU" sz="5100" dirty="0" err="1" smtClean="0"/>
              <a:t>й</a:t>
            </a:r>
            <a:r>
              <a:rPr lang="ru-RU" sz="5100" dirty="0" smtClean="0"/>
              <a:t> </a:t>
            </a:r>
            <a:r>
              <a:rPr lang="ru-RU" sz="5100" dirty="0" err="1" smtClean="0"/>
              <a:t>інші</a:t>
            </a:r>
            <a:r>
              <a:rPr lang="ru-RU" sz="5100" dirty="0" smtClean="0"/>
              <a:t> </a:t>
            </a:r>
            <a:r>
              <a:rPr lang="ru-RU" sz="5100" dirty="0" err="1" smtClean="0"/>
              <a:t>колективи</a:t>
            </a:r>
            <a:r>
              <a:rPr lang="ru-RU" sz="5100" dirty="0" smtClean="0"/>
              <a:t> та </a:t>
            </a:r>
            <a:r>
              <a:rPr lang="ru-RU" sz="5100" dirty="0" err="1" smtClean="0"/>
              <a:t>організації</a:t>
            </a:r>
            <a:r>
              <a:rPr lang="ru-RU" sz="5100" dirty="0" smtClean="0"/>
              <a:t>);</a:t>
            </a:r>
          </a:p>
          <a:p>
            <a:r>
              <a:rPr lang="ru-RU" sz="5100" dirty="0" smtClean="0"/>
              <a:t> </a:t>
            </a:r>
            <a:r>
              <a:rPr lang="ru-RU" sz="5100" i="1" dirty="0" err="1" smtClean="0"/>
              <a:t>соціально-територіальна</a:t>
            </a:r>
            <a:r>
              <a:rPr lang="ru-RU" sz="5100" i="1" dirty="0" smtClean="0"/>
              <a:t> структура </a:t>
            </a:r>
            <a:r>
              <a:rPr lang="ru-RU" sz="5100" dirty="0" smtClean="0"/>
              <a:t>(</a:t>
            </a:r>
            <a:r>
              <a:rPr lang="ru-RU" sz="5100" dirty="0" err="1" smtClean="0"/>
              <a:t>міське</a:t>
            </a:r>
            <a:r>
              <a:rPr lang="ru-RU" sz="5100" dirty="0" smtClean="0"/>
              <a:t> та </a:t>
            </a:r>
            <a:r>
              <a:rPr lang="ru-RU" sz="5100" dirty="0" err="1" smtClean="0"/>
              <a:t>сільське</a:t>
            </a:r>
            <a:r>
              <a:rPr lang="ru-RU" sz="5100" dirty="0" smtClean="0"/>
              <a:t> </a:t>
            </a:r>
            <a:r>
              <a:rPr lang="ru-RU" sz="5100" dirty="0" err="1" smtClean="0"/>
              <a:t>населення</a:t>
            </a:r>
            <a:r>
              <a:rPr lang="ru-RU" sz="5100" dirty="0" smtClean="0"/>
              <a:t>, </a:t>
            </a:r>
            <a:r>
              <a:rPr lang="ru-RU" sz="5100" dirty="0" err="1" smtClean="0"/>
              <a:t>поселенські</a:t>
            </a:r>
            <a:r>
              <a:rPr lang="ru-RU" sz="5100" dirty="0" smtClean="0"/>
              <a:t> </a:t>
            </a:r>
            <a:r>
              <a:rPr lang="ru-RU" sz="5100" dirty="0" err="1" smtClean="0"/>
              <a:t>спільноти</a:t>
            </a:r>
            <a:r>
              <a:rPr lang="ru-RU" sz="5100" dirty="0" smtClean="0"/>
              <a:t> </a:t>
            </a:r>
            <a:r>
              <a:rPr lang="ru-RU" sz="5100" dirty="0" err="1" smtClean="0"/>
              <a:t>тощо</a:t>
            </a:r>
            <a:r>
              <a:rPr lang="ru-RU" sz="5100" dirty="0" smtClean="0"/>
              <a:t>);</a:t>
            </a:r>
          </a:p>
          <a:p>
            <a:r>
              <a:rPr lang="ru-RU" sz="5100" dirty="0" smtClean="0"/>
              <a:t> </a:t>
            </a:r>
            <a:r>
              <a:rPr lang="ru-RU" sz="5100" i="1" dirty="0" err="1" smtClean="0"/>
              <a:t>соціально-демографічна</a:t>
            </a:r>
            <a:r>
              <a:rPr lang="ru-RU" sz="5100" i="1" dirty="0" smtClean="0"/>
              <a:t> структура </a:t>
            </a:r>
            <a:r>
              <a:rPr lang="ru-RU" sz="5100" dirty="0" smtClean="0"/>
              <a:t>(</a:t>
            </a:r>
            <a:r>
              <a:rPr lang="ru-RU" sz="5100" dirty="0" err="1" smtClean="0"/>
              <a:t>сім'я</a:t>
            </a:r>
            <a:r>
              <a:rPr lang="ru-RU" sz="5100" dirty="0" smtClean="0"/>
              <a:t>, </a:t>
            </a:r>
            <a:r>
              <a:rPr lang="ru-RU" sz="5100" dirty="0" err="1" smtClean="0"/>
              <a:t>вікові</a:t>
            </a:r>
            <a:r>
              <a:rPr lang="ru-RU" sz="5100" dirty="0" smtClean="0"/>
              <a:t> та </a:t>
            </a:r>
            <a:r>
              <a:rPr lang="ru-RU" sz="5100" dirty="0" err="1" smtClean="0"/>
              <a:t>статеві</a:t>
            </a:r>
            <a:r>
              <a:rPr lang="ru-RU" sz="5100" dirty="0" smtClean="0"/>
              <a:t> </a:t>
            </a:r>
            <a:r>
              <a:rPr lang="ru-RU" sz="5100" dirty="0" err="1" smtClean="0"/>
              <a:t>спільноти</a:t>
            </a:r>
            <a:r>
              <a:rPr lang="ru-RU" sz="5100" dirty="0" smtClean="0"/>
              <a:t>);</a:t>
            </a:r>
          </a:p>
          <a:p>
            <a:r>
              <a:rPr lang="ru-RU" sz="5100" dirty="0" smtClean="0"/>
              <a:t> </a:t>
            </a:r>
            <a:r>
              <a:rPr lang="ru-RU" sz="5100" i="1" dirty="0" err="1" smtClean="0"/>
              <a:t>соціально-етнічна</a:t>
            </a:r>
            <a:r>
              <a:rPr lang="ru-RU" sz="5100" i="1" dirty="0" smtClean="0"/>
              <a:t> структура </a:t>
            </a:r>
            <a:r>
              <a:rPr lang="ru-RU" sz="5100" dirty="0" smtClean="0"/>
              <a:t>(</a:t>
            </a:r>
            <a:r>
              <a:rPr lang="ru-RU" sz="5100" dirty="0" err="1" smtClean="0"/>
              <a:t>етноси</a:t>
            </a:r>
            <a:r>
              <a:rPr lang="ru-RU" sz="5100" dirty="0" smtClean="0"/>
              <a:t>, </a:t>
            </a:r>
            <a:r>
              <a:rPr lang="ru-RU" sz="5100" dirty="0" err="1" smtClean="0"/>
              <a:t>нації</a:t>
            </a:r>
            <a:r>
              <a:rPr lang="ru-RU" sz="5100" dirty="0" smtClean="0"/>
              <a:t>, </a:t>
            </a:r>
            <a:r>
              <a:rPr lang="ru-RU" sz="5100" dirty="0" err="1" smtClean="0"/>
              <a:t>етнічні</a:t>
            </a:r>
            <a:r>
              <a:rPr lang="ru-RU" sz="5100" dirty="0" smtClean="0"/>
              <a:t> </a:t>
            </a:r>
            <a:r>
              <a:rPr lang="ru-RU" sz="5100" dirty="0" err="1" smtClean="0"/>
              <a:t>групи</a:t>
            </a:r>
            <a:r>
              <a:rPr lang="ru-RU" sz="5100" dirty="0" smtClean="0"/>
              <a:t>).</a:t>
            </a:r>
          </a:p>
          <a:p>
            <a:r>
              <a:rPr lang="ru-RU" sz="5100" dirty="0" smtClean="0"/>
              <a:t> </a:t>
            </a:r>
            <a:r>
              <a:rPr lang="ru-RU" sz="5100" dirty="0" err="1" smtClean="0"/>
              <a:t>Суспільство</a:t>
            </a:r>
            <a:r>
              <a:rPr lang="ru-RU" sz="5100" dirty="0" smtClean="0"/>
              <a:t> </a:t>
            </a:r>
            <a:r>
              <a:rPr lang="ru-RU" sz="5100" dirty="0" err="1" smtClean="0"/>
              <a:t>складається</a:t>
            </a:r>
            <a:r>
              <a:rPr lang="ru-RU" sz="5100" dirty="0" smtClean="0"/>
              <a:t> з </a:t>
            </a:r>
            <a:r>
              <a:rPr lang="ru-RU" sz="5100" dirty="0" err="1" smtClean="0"/>
              <a:t>різних</a:t>
            </a:r>
            <a:r>
              <a:rPr lang="ru-RU" sz="5100" dirty="0" smtClean="0"/>
              <a:t> </a:t>
            </a:r>
            <a:r>
              <a:rPr lang="ru-RU" sz="5100" dirty="0" err="1" smtClean="0"/>
              <a:t>соціальних</a:t>
            </a:r>
            <a:r>
              <a:rPr lang="ru-RU" sz="5100" dirty="0" smtClean="0"/>
              <a:t> </a:t>
            </a:r>
            <a:r>
              <a:rPr lang="ru-RU" sz="5100" dirty="0" err="1" smtClean="0"/>
              <a:t>спільнот</a:t>
            </a:r>
            <a:r>
              <a:rPr lang="ru-RU" sz="5100" dirty="0" smtClean="0"/>
              <a:t>, </a:t>
            </a:r>
            <a:r>
              <a:rPr lang="ru-RU" sz="5100" dirty="0" err="1" smtClean="0"/>
              <a:t>груп</a:t>
            </a:r>
            <a:r>
              <a:rPr lang="ru-RU" sz="5100" dirty="0" smtClean="0"/>
              <a:t>, </a:t>
            </a:r>
            <a:r>
              <a:rPr lang="ru-RU" sz="5100" dirty="0" err="1" smtClean="0"/>
              <a:t>які</a:t>
            </a:r>
            <a:r>
              <a:rPr lang="ru-RU" sz="5100" dirty="0" smtClean="0"/>
              <a:t>:</a:t>
            </a:r>
          </a:p>
          <a:p>
            <a:pPr>
              <a:buNone/>
            </a:pPr>
            <a:r>
              <a:rPr lang="ru-RU" sz="5100" dirty="0" smtClean="0"/>
              <a:t>   - </a:t>
            </a:r>
            <a:r>
              <a:rPr lang="ru-RU" sz="5100" dirty="0" err="1" smtClean="0"/>
              <a:t>посідають</a:t>
            </a:r>
            <a:r>
              <a:rPr lang="ru-RU" sz="5100" dirty="0" smtClean="0"/>
              <a:t> </a:t>
            </a:r>
            <a:r>
              <a:rPr lang="ru-RU" sz="5100" dirty="0" err="1" smtClean="0"/>
              <a:t>різні</a:t>
            </a:r>
            <a:r>
              <a:rPr lang="ru-RU" sz="5100" dirty="0" smtClean="0"/>
              <a:t> </a:t>
            </a:r>
            <a:r>
              <a:rPr lang="ru-RU" sz="5100" dirty="0" err="1" smtClean="0"/>
              <a:t>місця</a:t>
            </a:r>
            <a:r>
              <a:rPr lang="ru-RU" sz="5100" dirty="0" smtClean="0"/>
              <a:t> в </a:t>
            </a:r>
            <a:r>
              <a:rPr lang="ru-RU" sz="5100" dirty="0" err="1" smtClean="0"/>
              <a:t>системі</a:t>
            </a:r>
            <a:r>
              <a:rPr lang="ru-RU" sz="5100" dirty="0" smtClean="0"/>
              <a:t> </a:t>
            </a:r>
            <a:r>
              <a:rPr lang="ru-RU" sz="5100" dirty="0" err="1" smtClean="0"/>
              <a:t>соціальної</a:t>
            </a:r>
            <a:r>
              <a:rPr lang="ru-RU" sz="5100" dirty="0" smtClean="0"/>
              <a:t> </a:t>
            </a:r>
            <a:r>
              <a:rPr lang="ru-RU" sz="5100" dirty="0" err="1" smtClean="0"/>
              <a:t>нерівності</a:t>
            </a:r>
            <a:r>
              <a:rPr lang="ru-RU" sz="5100" dirty="0" smtClean="0"/>
              <a:t>, </a:t>
            </a:r>
            <a:r>
              <a:rPr lang="ru-RU" sz="5100" dirty="0" err="1" smtClean="0"/>
              <a:t>в</a:t>
            </a:r>
            <a:r>
              <a:rPr lang="ru-RU" sz="5100" dirty="0" smtClean="0"/>
              <a:t> </a:t>
            </a:r>
            <a:r>
              <a:rPr lang="ru-RU" sz="5100" dirty="0" err="1" smtClean="0"/>
              <a:t>диференціації</a:t>
            </a:r>
            <a:r>
              <a:rPr lang="ru-RU" sz="5100" dirty="0" smtClean="0"/>
              <a:t> </a:t>
            </a:r>
            <a:r>
              <a:rPr lang="ru-RU" sz="5100" dirty="0" err="1" smtClean="0"/>
              <a:t>населення</a:t>
            </a:r>
            <a:r>
              <a:rPr lang="ru-RU" sz="5100" dirty="0" smtClean="0"/>
              <a:t> </a:t>
            </a:r>
            <a:r>
              <a:rPr lang="ru-RU" sz="5100" dirty="0" err="1" smtClean="0"/>
              <a:t>суспільства</a:t>
            </a:r>
            <a:r>
              <a:rPr lang="ru-RU" sz="5100" dirty="0" smtClean="0"/>
              <a:t> за такими </a:t>
            </a:r>
            <a:r>
              <a:rPr lang="ru-RU" sz="5100" dirty="0" err="1" smtClean="0"/>
              <a:t>показни­ками</a:t>
            </a:r>
            <a:r>
              <a:rPr lang="ru-RU" sz="5100" dirty="0" smtClean="0"/>
              <a:t>, як </a:t>
            </a:r>
            <a:r>
              <a:rPr lang="ru-RU" sz="5100" dirty="0" err="1" smtClean="0"/>
              <a:t>влада</a:t>
            </a:r>
            <a:r>
              <a:rPr lang="ru-RU" sz="5100" dirty="0" smtClean="0"/>
              <a:t>, </a:t>
            </a:r>
            <a:r>
              <a:rPr lang="ru-RU" sz="5100" dirty="0" err="1" smtClean="0"/>
              <a:t>власність</a:t>
            </a:r>
            <a:r>
              <a:rPr lang="ru-RU" sz="5100" dirty="0" smtClean="0"/>
              <a:t>, </a:t>
            </a:r>
            <a:r>
              <a:rPr lang="ru-RU" sz="5100" dirty="0" err="1" smtClean="0"/>
              <a:t>прибуток</a:t>
            </a:r>
            <a:r>
              <a:rPr lang="ru-RU" sz="5100" dirty="0" smtClean="0"/>
              <a:t> та </a:t>
            </a:r>
            <a:r>
              <a:rPr lang="ru-RU" sz="5100" dirty="0" err="1" smtClean="0"/>
              <a:t>ін</a:t>
            </a:r>
            <a:r>
              <a:rPr lang="ru-RU" sz="5100" dirty="0" smtClean="0"/>
              <a:t>.;</a:t>
            </a:r>
          </a:p>
          <a:p>
            <a:pPr>
              <a:buNone/>
            </a:pPr>
            <a:r>
              <a:rPr lang="ru-RU" sz="5100" dirty="0" smtClean="0"/>
              <a:t>   -</a:t>
            </a:r>
            <a:r>
              <a:rPr lang="ru-RU" sz="5100" dirty="0" err="1" smtClean="0"/>
              <a:t>пов'язані</a:t>
            </a:r>
            <a:r>
              <a:rPr lang="ru-RU" sz="5100" dirty="0" smtClean="0"/>
              <a:t> </a:t>
            </a:r>
            <a:r>
              <a:rPr lang="ru-RU" sz="5100" dirty="0" err="1" smtClean="0"/>
              <a:t>між</a:t>
            </a:r>
            <a:r>
              <a:rPr lang="ru-RU" sz="5100" dirty="0" smtClean="0"/>
              <a:t> собою </a:t>
            </a:r>
            <a:r>
              <a:rPr lang="ru-RU" sz="5100" dirty="0" err="1" smtClean="0"/>
              <a:t>політичними</a:t>
            </a:r>
            <a:r>
              <a:rPr lang="ru-RU" sz="5100" dirty="0" smtClean="0"/>
              <a:t>, </a:t>
            </a:r>
            <a:r>
              <a:rPr lang="ru-RU" sz="5100" dirty="0" err="1" smtClean="0"/>
              <a:t>культурними</a:t>
            </a:r>
            <a:r>
              <a:rPr lang="ru-RU" sz="5100" dirty="0" smtClean="0"/>
              <a:t> </a:t>
            </a:r>
            <a:r>
              <a:rPr lang="ru-RU" sz="5100" dirty="0" err="1" smtClean="0"/>
              <a:t>й</a:t>
            </a:r>
            <a:r>
              <a:rPr lang="ru-RU" sz="5100" dirty="0" smtClean="0"/>
              <a:t> </a:t>
            </a:r>
            <a:r>
              <a:rPr lang="ru-RU" sz="5100" dirty="0" err="1" smtClean="0"/>
              <a:t>еконо­мічними</a:t>
            </a:r>
            <a:r>
              <a:rPr lang="ru-RU" sz="5100" dirty="0" smtClean="0"/>
              <a:t> </a:t>
            </a:r>
            <a:r>
              <a:rPr lang="ru-RU" sz="5100" dirty="0" err="1" smtClean="0"/>
              <a:t>відносинами</a:t>
            </a:r>
            <a:r>
              <a:rPr lang="ru-RU" sz="5100" dirty="0" smtClean="0"/>
              <a:t>, а </a:t>
            </a:r>
            <a:r>
              <a:rPr lang="ru-RU" sz="5100" dirty="0" err="1" smtClean="0"/>
              <a:t>також</a:t>
            </a:r>
            <a:r>
              <a:rPr lang="ru-RU" sz="5100" dirty="0" smtClean="0"/>
              <a:t> </a:t>
            </a:r>
            <a:r>
              <a:rPr lang="ru-RU" sz="5100" dirty="0" err="1" smtClean="0"/>
              <a:t>є</a:t>
            </a:r>
            <a:r>
              <a:rPr lang="ru-RU" sz="5100" dirty="0" smtClean="0"/>
              <a:t> </a:t>
            </a:r>
            <a:r>
              <a:rPr lang="ru-RU" sz="5100" dirty="0" err="1" smtClean="0"/>
              <a:t>суб'єктами</a:t>
            </a:r>
            <a:r>
              <a:rPr lang="ru-RU" sz="5100" dirty="0" smtClean="0"/>
              <a:t> </a:t>
            </a:r>
            <a:r>
              <a:rPr lang="ru-RU" sz="5100" dirty="0" err="1" smtClean="0"/>
              <a:t>функціонування</a:t>
            </a:r>
            <a:r>
              <a:rPr lang="ru-RU" sz="5100" dirty="0" smtClean="0"/>
              <a:t> </a:t>
            </a:r>
            <a:r>
              <a:rPr lang="ru-RU" sz="5100" dirty="0" err="1" smtClean="0"/>
              <a:t>соціальних</a:t>
            </a:r>
            <a:r>
              <a:rPr lang="ru-RU" sz="5100" dirty="0" smtClean="0"/>
              <a:t> </a:t>
            </a:r>
            <a:r>
              <a:rPr lang="ru-RU" sz="5100" dirty="0" err="1" smtClean="0"/>
              <a:t>інститутів</a:t>
            </a:r>
            <a:r>
              <a:rPr lang="ru-RU" sz="5100" dirty="0" smtClean="0"/>
              <a:t>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072330" y="6143644"/>
            <a:ext cx="1428760" cy="500066"/>
          </a:xfrm>
          <a:prstGeom prst="actionButtonBackPreviou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Велика </a:t>
            </a:r>
            <a:r>
              <a:rPr lang="ru-RU" sz="6000" b="1" dirty="0" err="1" smtClean="0"/>
              <a:t>соціальна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група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Велика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інтелігенція</a:t>
            </a:r>
            <a:r>
              <a:rPr lang="ru-RU" dirty="0" smtClean="0"/>
              <a:t> та </a:t>
            </a:r>
            <a:r>
              <a:rPr lang="ru-RU" dirty="0" err="1" smtClean="0"/>
              <a:t>кваліфіковані</a:t>
            </a:r>
            <a:r>
              <a:rPr lang="ru-RU" dirty="0" smtClean="0"/>
              <a:t> </a:t>
            </a:r>
            <a:r>
              <a:rPr lang="ru-RU" dirty="0" err="1" smtClean="0"/>
              <a:t>службовці</a:t>
            </a:r>
            <a:r>
              <a:rPr lang="ru-RU" dirty="0" smtClean="0"/>
              <a:t> з </a:t>
            </a:r>
            <a:r>
              <a:rPr lang="ru-RU" dirty="0" err="1" smtClean="0"/>
              <a:t>фіксованими</a:t>
            </a:r>
            <a:r>
              <a:rPr lang="ru-RU" dirty="0" smtClean="0"/>
              <a:t> доходами — </a:t>
            </a:r>
            <a:r>
              <a:rPr lang="ru-RU" dirty="0" err="1" smtClean="0"/>
              <a:t>лікарі</a:t>
            </a:r>
            <a:r>
              <a:rPr lang="ru-RU" dirty="0" smtClean="0"/>
              <a:t>, </a:t>
            </a:r>
            <a:r>
              <a:rPr lang="ru-RU" dirty="0" err="1" smtClean="0"/>
              <a:t>вчителі</a:t>
            </a:r>
            <a:r>
              <a:rPr lang="ru-RU" dirty="0" smtClean="0"/>
              <a:t>,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переважна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. </a:t>
            </a:r>
            <a:r>
              <a:rPr lang="ru-RU" dirty="0" err="1" smtClean="0"/>
              <a:t>Окремо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 (</a:t>
            </a:r>
            <a:r>
              <a:rPr lang="ru-RU" dirty="0" err="1" smtClean="0"/>
              <a:t>технократію</a:t>
            </a:r>
            <a:r>
              <a:rPr lang="ru-RU" dirty="0" smtClean="0"/>
              <a:t>), </a:t>
            </a:r>
            <a:r>
              <a:rPr lang="ru-RU" dirty="0" err="1" smtClean="0"/>
              <a:t>політичну</a:t>
            </a:r>
            <a:r>
              <a:rPr lang="ru-RU" dirty="0" smtClean="0"/>
              <a:t> </a:t>
            </a:r>
            <a:r>
              <a:rPr lang="ru-RU" dirty="0" err="1" smtClean="0"/>
              <a:t>еліту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духовенство,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«</a:t>
            </a:r>
            <a:r>
              <a:rPr lang="ru-RU" dirty="0" err="1" smtClean="0"/>
              <a:t>тіньового</a:t>
            </a:r>
            <a:r>
              <a:rPr lang="ru-RU" dirty="0" smtClean="0"/>
              <a:t>» </a:t>
            </a:r>
            <a:r>
              <a:rPr lang="ru-RU" dirty="0" err="1" smtClean="0"/>
              <a:t>бізнесу</a:t>
            </a:r>
            <a:r>
              <a:rPr lang="ru-RU" dirty="0" smtClean="0"/>
              <a:t>, </a:t>
            </a:r>
            <a:r>
              <a:rPr lang="ru-RU" dirty="0" err="1" smtClean="0"/>
              <a:t>декласовані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(</a:t>
            </a:r>
            <a:r>
              <a:rPr lang="ru-RU" dirty="0" err="1" smtClean="0"/>
              <a:t>люмпени</a:t>
            </a:r>
            <a:r>
              <a:rPr lang="ru-RU" dirty="0" smtClean="0"/>
              <a:t>).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динаміці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у </a:t>
            </a:r>
            <a:r>
              <a:rPr lang="ru-RU" dirty="0" err="1" smtClean="0"/>
              <a:t>розміщенні</a:t>
            </a:r>
            <a:r>
              <a:rPr lang="ru-RU" dirty="0" smtClean="0"/>
              <a:t> </a:t>
            </a:r>
            <a:r>
              <a:rPr lang="ru-RU" dirty="0" err="1" smtClean="0"/>
              <a:t>міського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міського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істотний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раціональне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та </a:t>
            </a:r>
            <a:r>
              <a:rPr lang="ru-RU" dirty="0" err="1" smtClean="0"/>
              <a:t>оптимальний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продуктивних</a:t>
            </a:r>
            <a:r>
              <a:rPr lang="ru-RU" dirty="0" smtClean="0"/>
              <a:t> сил.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072330" y="6143644"/>
            <a:ext cx="1428760" cy="500066"/>
          </a:xfrm>
          <a:prstGeom prst="actionButtonBackPreviou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otipb.at.ua/104/pensii-voennoslugashih-zakon-o-pensiyah.jpg"/>
          <p:cNvPicPr>
            <a:picLocks noChangeAspect="1" noChangeArrowheads="1"/>
          </p:cNvPicPr>
          <p:nvPr/>
        </p:nvPicPr>
        <p:blipFill>
          <a:blip r:embed="rId2"/>
          <a:srcRect b="4166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0"/>
            <a:ext cx="6000760" cy="40005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Соціальна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суспільства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—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ієрархічно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упорядкована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сукупність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індивідів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соціальних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груп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спільнот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організацій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інститутів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об'єднаних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стійкими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зв'язНайважливішими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соціальними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спільнотами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вважають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соціально-етнічні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утворення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виникають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ґрунті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історико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географічного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походження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демографічне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пов'язані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соціально-біологічною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природою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З часом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з'являються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спільноти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пов'язані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розподілом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трудової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зі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специфікою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соціально-економічного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стану,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розвитком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поселенських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утворень.ками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відносинами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800" b="1" i="1" dirty="0" smtClean="0"/>
              <a:t> 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 rot="21127156">
            <a:off x="4375429" y="5247198"/>
            <a:ext cx="4714876" cy="11079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Висновки</a:t>
            </a:r>
            <a:endParaRPr lang="ru-RU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0" y="6215082"/>
            <a:ext cx="571504" cy="357190"/>
          </a:xfrm>
          <a:prstGeom prst="actionButtonBackPreviou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714348" y="621508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://cs407122.vk.me/v407122140/34f3/LU3k0tHfr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643578"/>
            <a:ext cx="852586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6000" b="1" cap="none" spc="0" dirty="0" err="1" smtClean="0">
                <a:ln/>
                <a:solidFill>
                  <a:srgbClr val="FF0000"/>
                </a:solidFill>
                <a:effectLst/>
              </a:rPr>
              <a:t>Спасибо</a:t>
            </a:r>
            <a:r>
              <a:rPr lang="uk-UA" sz="6000" b="1" cap="none" spc="0" dirty="0" smtClean="0">
                <a:ln/>
                <a:solidFill>
                  <a:srgbClr val="FF0000"/>
                </a:solidFill>
                <a:effectLst/>
              </a:rPr>
              <a:t> за </a:t>
            </a:r>
            <a:r>
              <a:rPr lang="uk-UA" sz="6000" b="1" cap="none" spc="0" dirty="0" err="1" smtClean="0">
                <a:ln/>
                <a:solidFill>
                  <a:srgbClr val="FF0000"/>
                </a:solidFill>
                <a:effectLst/>
              </a:rPr>
              <a:t>внимание</a:t>
            </a:r>
            <a:r>
              <a:rPr lang="uk-UA" sz="6000" b="1" cap="none" spc="0" dirty="0" smtClean="0">
                <a:ln/>
                <a:solidFill>
                  <a:srgbClr val="FF0000"/>
                </a:solidFill>
                <a:effectLst/>
              </a:rPr>
              <a:t>!</a:t>
            </a:r>
            <a:endParaRPr lang="ru-RU" sz="60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391</Words>
  <PresentationFormat>Экран (4:3)</PresentationFormat>
  <Paragraphs>34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Соціальні структури населення</vt:lpstr>
      <vt:lpstr>Зміст</vt:lpstr>
      <vt:lpstr>Поняття</vt:lpstr>
      <vt:lpstr>Слайд 4</vt:lpstr>
      <vt:lpstr>Загальні риси соціальної структури:</vt:lpstr>
      <vt:lpstr>Основні різновиди соціальної структури: </vt:lpstr>
      <vt:lpstr>Велика соціальна група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Соціальні структури населення</dc:title>
  <cp:lastModifiedBy>Admin</cp:lastModifiedBy>
  <cp:revision>9</cp:revision>
  <dcterms:modified xsi:type="dcterms:W3CDTF">2013-12-21T21:34:31Z</dcterms:modified>
</cp:coreProperties>
</file>