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1.jpeg"/><Relationship Id="rId7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12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.png"/><Relationship Id="rId7" Type="http://schemas.openxmlformats.org/officeDocument/2006/relationships/image" Target="../media/image2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10" Type="http://schemas.openxmlformats.org/officeDocument/2006/relationships/image" Target="../media/image4.jpeg"/><Relationship Id="rId4" Type="http://schemas.openxmlformats.org/officeDocument/2006/relationships/image" Target="../media/image19.jpeg"/><Relationship Id="rId9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63616" y="5301208"/>
            <a:ext cx="4780384" cy="1443608"/>
          </a:xfrm>
        </p:spPr>
        <p:txBody>
          <a:bodyPr/>
          <a:lstStyle/>
          <a:p>
            <a:r>
              <a:rPr lang="uk-UA" dirty="0" smtClean="0"/>
              <a:t>Підготувала учениця 5(9) </a:t>
            </a:r>
            <a:r>
              <a:rPr lang="uk-UA" dirty="0" err="1" smtClean="0"/>
              <a:t>м-б</a:t>
            </a:r>
            <a:r>
              <a:rPr lang="uk-UA" dirty="0" smtClean="0"/>
              <a:t> класу</a:t>
            </a:r>
          </a:p>
          <a:p>
            <a:r>
              <a:rPr lang="uk-UA" dirty="0" err="1" smtClean="0"/>
              <a:t>Петрухно</a:t>
            </a:r>
            <a:r>
              <a:rPr lang="uk-UA" dirty="0" smtClean="0"/>
              <a:t> Юлія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Вплив чинників на репродуктивне здоров</a:t>
            </a:r>
            <a:r>
              <a:rPr lang="en-US" dirty="0" smtClean="0"/>
              <a:t>’</a:t>
            </a:r>
            <a:r>
              <a:rPr lang="uk-UA" dirty="0" smtClean="0"/>
              <a:t>я людини </a:t>
            </a:r>
            <a:endParaRPr lang="ru-RU" dirty="0"/>
          </a:p>
        </p:txBody>
      </p:sp>
      <p:pic>
        <p:nvPicPr>
          <p:cNvPr id="4" name="Рисунок 3" descr="http://rivne-city.com/sites/default/files/images/news/2013/10/90270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4576564"/>
            <a:ext cx="2281436" cy="2281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stolicadetstva.com/images/text/09500a1e06941dd648f90693af70d9cc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509120"/>
            <a:ext cx="1728192" cy="2348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ngo.donetsk.ua/uploads/images3/dity.jpe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2780928"/>
            <a:ext cx="3042221" cy="1834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err="1" smtClean="0"/>
              <a:t>Соціально</a:t>
            </a:r>
            <a:r>
              <a:rPr lang="ru-RU" sz="2400" dirty="0" smtClean="0"/>
              <a:t> -</a:t>
            </a:r>
            <a:r>
              <a:rPr lang="ru-RU" sz="2400" dirty="0" err="1" smtClean="0"/>
              <a:t>психологічні</a:t>
            </a:r>
            <a:r>
              <a:rPr lang="ru-RU" sz="2400" dirty="0" smtClean="0"/>
              <a:t> </a:t>
            </a:r>
            <a:r>
              <a:rPr lang="ru-RU" sz="2400" dirty="0" err="1" smtClean="0"/>
              <a:t>чинники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3777679" cy="4121422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Почнемо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того , </a:t>
            </a:r>
            <a:r>
              <a:rPr lang="ru-RU" dirty="0" err="1" smtClean="0"/>
              <a:t>що</a:t>
            </a:r>
            <a:r>
              <a:rPr lang="ru-RU" dirty="0" smtClean="0"/>
              <a:t> стан </a:t>
            </a:r>
            <a:r>
              <a:rPr lang="ru-RU" dirty="0" err="1" smtClean="0"/>
              <a:t>здоров'я</a:t>
            </a:r>
            <a:r>
              <a:rPr lang="ru-RU" dirty="0" smtClean="0"/>
              <a:t> </a:t>
            </a:r>
            <a:r>
              <a:rPr lang="ru-RU" dirty="0" err="1" smtClean="0"/>
              <a:t>будь-якої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, в тому </a:t>
            </a:r>
            <a:r>
              <a:rPr lang="ru-RU" dirty="0" err="1" smtClean="0"/>
              <a:t>числі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вагітної</a:t>
            </a:r>
            <a:r>
              <a:rPr lang="ru-RU" dirty="0" smtClean="0"/>
              <a:t> </a:t>
            </a:r>
            <a:r>
              <a:rPr lang="ru-RU" dirty="0" err="1" smtClean="0"/>
              <a:t>жінки</a:t>
            </a:r>
            <a:r>
              <a:rPr lang="ru-RU" dirty="0" smtClean="0"/>
              <a:t> , за </a:t>
            </a:r>
            <a:r>
              <a:rPr lang="ru-RU" dirty="0" err="1" smtClean="0"/>
              <a:t>даними</a:t>
            </a:r>
            <a:r>
              <a:rPr lang="ru-RU" dirty="0" smtClean="0"/>
              <a:t> </a:t>
            </a:r>
            <a:r>
              <a:rPr lang="ru-RU" dirty="0" err="1" smtClean="0"/>
              <a:t>Всесвітньої</a:t>
            </a:r>
            <a:r>
              <a:rPr lang="ru-RU" dirty="0" smtClean="0"/>
              <a:t> 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Охорони</a:t>
            </a:r>
            <a:r>
              <a:rPr lang="ru-RU" dirty="0" smtClean="0"/>
              <a:t> </a:t>
            </a:r>
            <a:r>
              <a:rPr lang="ru-RU" dirty="0" err="1" smtClean="0"/>
              <a:t>здоров'я</a:t>
            </a:r>
            <a:r>
              <a:rPr lang="ru-RU" dirty="0" smtClean="0"/>
              <a:t> , на 50 % </a:t>
            </a:r>
            <a:r>
              <a:rPr lang="ru-RU" dirty="0" err="1" smtClean="0"/>
              <a:t>залежить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соціально</a:t>
            </a:r>
            <a:r>
              <a:rPr lang="ru-RU" dirty="0" smtClean="0"/>
              <a:t> -</a:t>
            </a:r>
            <a:r>
              <a:rPr lang="ru-RU" dirty="0" err="1" smtClean="0"/>
              <a:t>психологічних</a:t>
            </a:r>
            <a:r>
              <a:rPr lang="ru-RU" dirty="0" smtClean="0"/>
              <a:t> </a:t>
            </a:r>
            <a:r>
              <a:rPr lang="ru-RU" dirty="0" err="1" smtClean="0"/>
              <a:t>факторів</a:t>
            </a:r>
            <a:r>
              <a:rPr lang="ru-RU" dirty="0" smtClean="0"/>
              <a:t> , на 20-25 % -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факторів</a:t>
            </a:r>
            <a:r>
              <a:rPr lang="ru-RU" dirty="0" smtClean="0"/>
              <a:t> </a:t>
            </a:r>
            <a:r>
              <a:rPr lang="ru-RU" dirty="0" err="1" smtClean="0"/>
              <a:t>спадкоємних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на 20-25 % - </a:t>
            </a:r>
            <a:r>
              <a:rPr lang="ru-RU" dirty="0" err="1" smtClean="0"/>
              <a:t>від</a:t>
            </a:r>
            <a:r>
              <a:rPr lang="ru-RU" dirty="0" smtClean="0"/>
              <a:t> стану </a:t>
            </a:r>
            <a:r>
              <a:rPr lang="ru-RU" dirty="0" err="1" smtClean="0"/>
              <a:t>навколишнього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.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випливає</a:t>
            </a:r>
            <a:r>
              <a:rPr lang="ru-RU" dirty="0" smtClean="0"/>
              <a:t>? </a:t>
            </a:r>
            <a:r>
              <a:rPr lang="ru-RU" dirty="0" err="1" smtClean="0"/>
              <a:t>Важливість</a:t>
            </a:r>
            <a:r>
              <a:rPr lang="ru-RU" dirty="0" smtClean="0"/>
              <a:t> для репродуктивного </a:t>
            </a:r>
            <a:r>
              <a:rPr lang="ru-RU" dirty="0" err="1" smtClean="0"/>
              <a:t>здоров'я</a:t>
            </a:r>
            <a:r>
              <a:rPr lang="ru-RU" dirty="0" smtClean="0"/>
              <a:t> </a:t>
            </a:r>
            <a:r>
              <a:rPr lang="ru-RU" dirty="0" err="1" smtClean="0"/>
              <a:t>жінки</a:t>
            </a:r>
            <a:r>
              <a:rPr lang="ru-RU" dirty="0" smtClean="0"/>
              <a:t> тих речей , </a:t>
            </a:r>
            <a:r>
              <a:rPr lang="ru-RU" dirty="0" err="1" smtClean="0"/>
              <a:t>які</a:t>
            </a:r>
            <a:r>
              <a:rPr lang="ru-RU" dirty="0" smtClean="0"/>
              <a:t> ми </a:t>
            </a:r>
            <a:r>
              <a:rPr lang="ru-RU" dirty="0" err="1" smtClean="0"/>
              <a:t>традиційно</a:t>
            </a:r>
            <a:r>
              <a:rPr lang="ru-RU" dirty="0" smtClean="0"/>
              <a:t> </a:t>
            </a:r>
            <a:r>
              <a:rPr lang="ru-RU" dirty="0" err="1" smtClean="0"/>
              <a:t>звикли</a:t>
            </a:r>
            <a:r>
              <a:rPr lang="ru-RU" dirty="0" smtClean="0"/>
              <a:t> </a:t>
            </a:r>
            <a:r>
              <a:rPr lang="ru-RU" dirty="0" err="1" smtClean="0"/>
              <a:t>пов'язувати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приватної</a:t>
            </a:r>
            <a:r>
              <a:rPr lang="ru-RU" dirty="0" smtClean="0"/>
              <a:t> </a:t>
            </a:r>
            <a:r>
              <a:rPr lang="ru-RU" dirty="0" err="1" smtClean="0"/>
              <a:t>повсякденним</a:t>
            </a:r>
            <a:r>
              <a:rPr lang="ru-RU" dirty="0" smtClean="0"/>
              <a:t> </a:t>
            </a:r>
            <a:r>
              <a:rPr lang="ru-RU" dirty="0" err="1" smtClean="0"/>
              <a:t>життям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побутом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" name="Рисунок 4" descr="http://life.pravda.com.ua/images/doc/1/0/1017ff4-golova-bolit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77072"/>
            <a:ext cx="3923928" cy="2780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/>
              <a:t>Ми повинні добре, правильно харчуватися, щоб зберегти </a:t>
            </a:r>
            <a:r>
              <a:rPr lang="ru-RU" sz="2400" dirty="0" err="1" smtClean="0"/>
              <a:t>репродуктивне</a:t>
            </a:r>
            <a:r>
              <a:rPr lang="ru-RU" sz="2400" dirty="0" smtClean="0"/>
              <a:t> здоров</a:t>
            </a:r>
            <a:r>
              <a:rPr lang="en-US" sz="2400" dirty="0" smtClean="0"/>
              <a:t>’</a:t>
            </a:r>
            <a:r>
              <a:rPr lang="uk-UA" sz="2400" dirty="0" smtClean="0"/>
              <a:t>я</a:t>
            </a:r>
            <a:endParaRPr lang="ru-RU" sz="2400" dirty="0"/>
          </a:p>
        </p:txBody>
      </p:sp>
      <p:pic>
        <p:nvPicPr>
          <p:cNvPr id="4" name="Рисунок 3" descr="http://korysne.ostriv.in.ua/images/publications/4/10997/1329401543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57600"/>
            <a:ext cx="381000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files.ub.ua/news/news/6/145789_886904_1342074942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933950" y="4238625"/>
            <a:ext cx="4210050" cy="261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1"/>
            <a:ext cx="6009927" cy="604292"/>
          </a:xfrm>
        </p:spPr>
        <p:txBody>
          <a:bodyPr>
            <a:normAutofit fontScale="90000"/>
          </a:bodyPr>
          <a:lstStyle/>
          <a:p>
            <a:r>
              <a:rPr lang="uk-UA" sz="2000" dirty="0" smtClean="0"/>
              <a:t>Погані чинники, але які часто зустрічаються у нашому житті</a:t>
            </a:r>
            <a:endParaRPr lang="ru-RU" sz="2000" dirty="0"/>
          </a:p>
        </p:txBody>
      </p:sp>
      <p:pic>
        <p:nvPicPr>
          <p:cNvPr id="5" name="Рисунок 4" descr="http://image.tsn.ua/media/images2/original/Apr2011/383411382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572125" y="3068960"/>
            <a:ext cx="3571875" cy="187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ww.mukachevo.net/Content/img/news/p_39190_1_gallerybig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"/>
            <a:ext cx="1979712" cy="1484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life.pravda.com.ua/images/doc/1/0/1017ff4-golova-bolit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991100"/>
            <a:ext cx="2857500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img.cliparto.com/pic/xl/180008/3016421-stop-drugs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92896"/>
            <a:ext cx="2265040" cy="1775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inetturne.ru/uploads/posts/2013-09/6760fbcf63cc696bb64678a28f006e1e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3258245" cy="2327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fakty.ictv.ua/images/gallery/2012/05/23/thumbnail-20120523190633n.jpg"/>
          <p:cNvPicPr/>
          <p:nvPr/>
        </p:nvPicPr>
        <p:blipFill>
          <a:blip r:embed="rId7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365104"/>
            <a:ext cx="28575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school7.org/foto/articles_foto/90.jpg"/>
          <p:cNvPicPr/>
          <p:nvPr/>
        </p:nvPicPr>
        <p:blipFill>
          <a:blip r:embed="rId8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01008"/>
            <a:ext cx="2448272" cy="2232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635896" cy="1052736"/>
          </a:xfrm>
        </p:spPr>
        <p:txBody>
          <a:bodyPr>
            <a:normAutofit/>
          </a:bodyPr>
          <a:lstStyle/>
          <a:p>
            <a:r>
              <a:rPr lang="uk-UA" sz="1800" dirty="0" smtClean="0"/>
              <a:t>А корисно, звісно,  здорове харчування, займатися спортом, насолоджуватись дружбою….</a:t>
            </a:r>
            <a:endParaRPr lang="ru-RU" sz="1800" dirty="0"/>
          </a:p>
        </p:txBody>
      </p:sp>
      <p:pic>
        <p:nvPicPr>
          <p:cNvPr id="4" name="Рисунок 3" descr="http://ecoloinfo.com/wp-content/uploads/2009/04/femme_enceinte_grossesse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" y="4877858"/>
            <a:ext cx="2771800" cy="1863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stolicadetstva.com/images/text/09500a1e06941dd648f90693af70d9cc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64704"/>
            <a:ext cx="146685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ww.epochtimes.ru/images/stories/06/health/156_10_01_11_heart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252989" y="0"/>
            <a:ext cx="2891011" cy="418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xn--1-ztba.xn--p1ai/uploads/posts/2013-08/1377066880_people___children_new_life_014753_9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057800"/>
            <a:ext cx="2483768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uadocs.exdat.com/pars_docs/tw_refs/209/208511/208511_html_20489ccc.png"/>
          <p:cNvPicPr/>
          <p:nvPr/>
        </p:nvPicPr>
        <p:blipFill>
          <a:blip r:embed="rId6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400925" y="4238625"/>
            <a:ext cx="1743075" cy="261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2.bp.blogspot.com/_Ug31MaioWWQ/TSw9K6lYFOI/AAAAAAAAAF8/E5V1Z9-rSmw/s1600/555.jpg"/>
          <p:cNvPicPr/>
          <p:nvPr/>
        </p:nvPicPr>
        <p:blipFill>
          <a:blip r:embed="rId7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345310"/>
            <a:ext cx="2065015" cy="2512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files.ub.ua/news/news/6/145789_886904_1342074942.jpg"/>
          <p:cNvPicPr/>
          <p:nvPr/>
        </p:nvPicPr>
        <p:blipFill>
          <a:blip r:embed="rId8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356992"/>
            <a:ext cx="2393057" cy="1669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content.foto.mail.ru/mail/elkina_anjela/_answers/i-11565.jpg"/>
          <p:cNvPicPr/>
          <p:nvPr/>
        </p:nvPicPr>
        <p:blipFill>
          <a:blip r:embed="rId9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3284984"/>
            <a:ext cx="3145532" cy="1548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ngo.donetsk.ua/uploads/images3/dity.jpeg"/>
          <p:cNvPicPr/>
          <p:nvPr/>
        </p:nvPicPr>
        <p:blipFill>
          <a:blip r:embed="rId10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00808"/>
            <a:ext cx="2826197" cy="16188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1800" b="1" i="1" dirty="0" smtClean="0"/>
              <a:t>Висновок: </a:t>
            </a:r>
            <a:r>
              <a:rPr lang="ru-RU" sz="1800" dirty="0" err="1" smtClean="0"/>
              <a:t>Сучасна</a:t>
            </a:r>
            <a:r>
              <a:rPr lang="ru-RU" sz="1800" dirty="0" smtClean="0"/>
              <a:t> наука </a:t>
            </a:r>
            <a:r>
              <a:rPr lang="ru-RU" sz="1800" dirty="0" err="1" smtClean="0"/>
              <a:t>дослідним</a:t>
            </a:r>
            <a:r>
              <a:rPr lang="ru-RU" sz="1800" dirty="0" smtClean="0"/>
              <a:t> шляхом довела , </a:t>
            </a:r>
            <a:r>
              <a:rPr lang="ru-RU" sz="1800" dirty="0" err="1" smtClean="0"/>
              <a:t>що</a:t>
            </a:r>
            <a:r>
              <a:rPr lang="ru-RU" sz="1800" dirty="0" smtClean="0"/>
              <a:t> стан </a:t>
            </a:r>
            <a:r>
              <a:rPr lang="ru-RU" sz="1800" dirty="0" err="1" smtClean="0"/>
              <a:t>нашого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здоров'я</a:t>
            </a:r>
            <a:r>
              <a:rPr lang="ru-RU" sz="1800" dirty="0" smtClean="0"/>
              <a:t> </a:t>
            </a:r>
            <a:r>
              <a:rPr lang="ru-RU" sz="1800" dirty="0" err="1" smtClean="0"/>
              <a:t>залежить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</a:t>
            </a:r>
            <a:r>
              <a:rPr lang="ru-RU" sz="1800" dirty="0" err="1" smtClean="0"/>
              <a:t>цілого</a:t>
            </a:r>
            <a:r>
              <a:rPr lang="ru-RU" sz="1800" dirty="0" smtClean="0"/>
              <a:t> комплексу </a:t>
            </a:r>
            <a:r>
              <a:rPr lang="ru-RU" sz="1800" dirty="0" err="1" smtClean="0"/>
              <a:t>чинників</a:t>
            </a:r>
            <a:r>
              <a:rPr lang="ru-RU" sz="1800" dirty="0" smtClean="0"/>
              <a:t>. </a:t>
            </a:r>
            <a:r>
              <a:rPr lang="ru-RU" sz="1800" dirty="0" err="1" smtClean="0"/>
              <a:t>Головні</a:t>
            </a:r>
            <a:r>
              <a:rPr lang="ru-RU" sz="1800" dirty="0" smtClean="0"/>
              <a:t> </a:t>
            </a:r>
            <a:r>
              <a:rPr lang="ru-RU" sz="1800" dirty="0" err="1" smtClean="0"/>
              <a:t>серед</a:t>
            </a:r>
            <a:r>
              <a:rPr lang="ru-RU" sz="1800" dirty="0" smtClean="0"/>
              <a:t> них - </a:t>
            </a:r>
            <a:r>
              <a:rPr lang="ru-RU" sz="1800" dirty="0" err="1" smtClean="0"/>
              <a:t>соціально-економічне</a:t>
            </a:r>
            <a:r>
              <a:rPr lang="ru-RU" sz="1800" dirty="0" smtClean="0"/>
              <a:t> становище , </a:t>
            </a:r>
            <a:r>
              <a:rPr lang="ru-RU" sz="1800" dirty="0" err="1" smtClean="0"/>
              <a:t>умови</a:t>
            </a:r>
            <a:r>
              <a:rPr lang="ru-RU" sz="1800" dirty="0" smtClean="0"/>
              <a:t> </a:t>
            </a:r>
            <a:r>
              <a:rPr lang="ru-RU" sz="1800" dirty="0" err="1" smtClean="0"/>
              <a:t>праці</a:t>
            </a:r>
            <a:r>
              <a:rPr lang="ru-RU" sz="1800" dirty="0" smtClean="0"/>
              <a:t> та </a:t>
            </a:r>
            <a:r>
              <a:rPr lang="ru-RU" sz="1800" dirty="0" err="1" smtClean="0"/>
              <a:t>побуту</a:t>
            </a:r>
            <a:r>
              <a:rPr lang="ru-RU" sz="1800" dirty="0" smtClean="0"/>
              <a:t> , стан </a:t>
            </a:r>
            <a:r>
              <a:rPr lang="ru-RU" sz="1800" dirty="0" err="1" smtClean="0"/>
              <a:t>системи</a:t>
            </a:r>
            <a:r>
              <a:rPr lang="ru-RU" sz="1800" dirty="0" smtClean="0"/>
              <a:t> </a:t>
            </a:r>
            <a:r>
              <a:rPr lang="ru-RU" sz="1800" dirty="0" err="1" smtClean="0"/>
              <a:t>охорони</a:t>
            </a:r>
            <a:r>
              <a:rPr lang="ru-RU" sz="1800" dirty="0" smtClean="0"/>
              <a:t> </a:t>
            </a:r>
            <a:r>
              <a:rPr lang="ru-RU" sz="1800" dirty="0" err="1" smtClean="0"/>
              <a:t>здоров'я</a:t>
            </a:r>
            <a:r>
              <a:rPr lang="ru-RU" sz="1800" dirty="0" smtClean="0"/>
              <a:t> та </a:t>
            </a:r>
            <a:r>
              <a:rPr lang="ru-RU" sz="1800" dirty="0" err="1" smtClean="0"/>
              <a:t>ефективність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її</a:t>
            </a:r>
            <a:r>
              <a:rPr lang="ru-RU" sz="1800" dirty="0" smtClean="0"/>
              <a:t> </a:t>
            </a:r>
            <a:r>
              <a:rPr lang="ru-RU" sz="1800" dirty="0" err="1" smtClean="0"/>
              <a:t>функціонування</a:t>
            </a:r>
            <a:r>
              <a:rPr lang="ru-RU" sz="1800" dirty="0" smtClean="0"/>
              <a:t> , </a:t>
            </a:r>
            <a:r>
              <a:rPr lang="ru-RU" sz="1800" dirty="0" err="1" smtClean="0"/>
              <a:t>спадковість</a:t>
            </a:r>
            <a:r>
              <a:rPr lang="ru-RU" sz="1800" dirty="0" smtClean="0"/>
              <a:t> , стан </a:t>
            </a:r>
            <a:r>
              <a:rPr lang="ru-RU" sz="1800" dirty="0" err="1" smtClean="0"/>
              <a:t>навколишнього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середовища</a:t>
            </a:r>
            <a:r>
              <a:rPr lang="ru-RU" sz="1800" dirty="0" smtClean="0"/>
              <a:t>. </a:t>
            </a:r>
            <a:r>
              <a:rPr lang="ru-RU" sz="1800" dirty="0" err="1" smtClean="0"/>
              <a:t>Це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є</a:t>
            </a:r>
            <a:r>
              <a:rPr lang="ru-RU" sz="1800" dirty="0" smtClean="0"/>
              <a:t> </a:t>
            </a:r>
            <a:r>
              <a:rPr lang="ru-RU" sz="1800" dirty="0" err="1" smtClean="0"/>
              <a:t>фактори</a:t>
            </a:r>
            <a:r>
              <a:rPr lang="ru-RU" sz="1800" dirty="0" smtClean="0"/>
              <a:t> </a:t>
            </a:r>
            <a:r>
              <a:rPr lang="ru-RU" sz="1800" dirty="0" err="1" smtClean="0"/>
              <a:t>ризику</a:t>
            </a:r>
            <a:r>
              <a:rPr lang="ru-RU" sz="1800" dirty="0" smtClean="0"/>
              <a:t> , </a:t>
            </a:r>
            <a:r>
              <a:rPr lang="ru-RU" sz="1800" dirty="0" err="1" smtClean="0"/>
              <a:t>які</a:t>
            </a:r>
            <a:r>
              <a:rPr lang="ru-RU" sz="1800" dirty="0" smtClean="0"/>
              <a:t> </a:t>
            </a:r>
            <a:r>
              <a:rPr lang="ru-RU" sz="1800" dirty="0" err="1" smtClean="0"/>
              <a:t>можуть</a:t>
            </a:r>
            <a:r>
              <a:rPr lang="ru-RU" sz="1800" dirty="0" smtClean="0"/>
              <a:t> </a:t>
            </a:r>
            <a:r>
              <a:rPr lang="ru-RU" sz="1800" dirty="0" err="1" smtClean="0"/>
              <a:t>зумовити</a:t>
            </a:r>
            <a:r>
              <a:rPr lang="ru-RU" sz="1800" dirty="0" smtClean="0"/>
              <a:t> </a:t>
            </a:r>
            <a:r>
              <a:rPr lang="ru-RU" sz="1800" dirty="0" err="1" smtClean="0"/>
              <a:t>ті</a:t>
            </a:r>
            <a:r>
              <a:rPr lang="ru-RU" sz="1800" dirty="0" smtClean="0"/>
              <a:t> </a:t>
            </a:r>
            <a:r>
              <a:rPr lang="ru-RU" sz="1800" dirty="0" err="1" smtClean="0"/>
              <a:t>чи</a:t>
            </a:r>
            <a:r>
              <a:rPr lang="ru-RU" sz="1800" dirty="0" smtClean="0"/>
              <a:t> </a:t>
            </a:r>
            <a:r>
              <a:rPr lang="ru-RU" sz="1800" dirty="0" err="1" smtClean="0"/>
              <a:t>інші</a:t>
            </a:r>
            <a:r>
              <a:rPr lang="ru-RU" sz="1800" dirty="0" smtClean="0"/>
              <a:t> </a:t>
            </a:r>
            <a:r>
              <a:rPr lang="ru-RU" sz="1800" dirty="0" err="1" smtClean="0"/>
              <a:t>порушення</a:t>
            </a:r>
            <a:r>
              <a:rPr lang="ru-RU" sz="1800" dirty="0" smtClean="0"/>
              <a:t> в </a:t>
            </a:r>
            <a:r>
              <a:rPr lang="ru-RU" sz="1800" dirty="0" err="1" smtClean="0"/>
              <a:t>стані</a:t>
            </a:r>
            <a:r>
              <a:rPr lang="ru-RU" sz="1800" dirty="0" smtClean="0"/>
              <a:t> </a:t>
            </a:r>
            <a:r>
              <a:rPr lang="ru-RU" sz="1800" dirty="0" err="1" smtClean="0"/>
              <a:t>здоров'я</a:t>
            </a:r>
            <a:r>
              <a:rPr lang="ru-RU" sz="1800" dirty="0" smtClean="0"/>
              <a:t> </a:t>
            </a:r>
            <a:r>
              <a:rPr lang="ru-RU" sz="1800" dirty="0" err="1" smtClean="0"/>
              <a:t>людини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endParaRPr lang="ru-RU" sz="1800" b="1" i="1" dirty="0"/>
          </a:p>
        </p:txBody>
      </p:sp>
      <p:pic>
        <p:nvPicPr>
          <p:cNvPr id="4" name="Рисунок 3" descr="http://ngo.donetsk.ua/uploads/images3/dity.jpe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900192"/>
            <a:ext cx="5940425" cy="3957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Дякую за увагу! </a:t>
            </a:r>
            <a:r>
              <a:rPr lang="uk-UA" dirty="0" smtClean="0">
                <a:sym typeface="Wingdings" pitchFamily="2" charset="2"/>
              </a:rPr>
              <a:t></a:t>
            </a:r>
            <a:endParaRPr lang="ru-RU" dirty="0"/>
          </a:p>
        </p:txBody>
      </p:sp>
      <p:pic>
        <p:nvPicPr>
          <p:cNvPr id="4" name="Рисунок 3" descr="http://mf3.bsmu.edu.ua/_/rsrc/1320237385522/config/customLogo.gif?revision=5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36912"/>
            <a:ext cx="4752528" cy="3882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Мета: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4121422"/>
          </a:xfrm>
        </p:spPr>
        <p:txBody>
          <a:bodyPr>
            <a:normAutofit/>
          </a:bodyPr>
          <a:lstStyle/>
          <a:p>
            <a:r>
              <a:rPr lang="uk-UA" dirty="0" smtClean="0"/>
              <a:t>Дослідити, які чинники впливають на репродуктивне здоров</a:t>
            </a:r>
            <a:r>
              <a:rPr lang="en-US" dirty="0" smtClean="0"/>
              <a:t>’</a:t>
            </a:r>
            <a:r>
              <a:rPr lang="uk-UA" dirty="0" smtClean="0"/>
              <a:t>я людини. До чого може довести нехтування великим даром природи - здоров</a:t>
            </a:r>
            <a:r>
              <a:rPr lang="en-US" dirty="0" smtClean="0"/>
              <a:t>’</a:t>
            </a:r>
            <a:r>
              <a:rPr lang="uk-UA" dirty="0" smtClean="0"/>
              <a:t>ям, також як ми можемо запобігти подальшому розвитку хвороб.</a:t>
            </a:r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www.mif-ua.com/frmtext/NMIF/____________________________2010____________________________/NMiF-317-Spec-Akusher/01_lekcija/lekcija_1_1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539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6250706"/>
          </a:xfrm>
        </p:spPr>
        <p:txBody>
          <a:bodyPr>
            <a:normAutofit/>
          </a:bodyPr>
          <a:lstStyle/>
          <a:p>
            <a:r>
              <a:rPr lang="ru-RU" sz="1400" dirty="0" err="1" smtClean="0">
                <a:latin typeface="Bookman Old Style" pitchFamily="18" charset="0"/>
              </a:rPr>
              <a:t>Останні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десятиріччя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характеризуються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несприятливою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демографічною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ситуацією</a:t>
            </a:r>
            <a:r>
              <a:rPr lang="ru-RU" sz="1400" dirty="0" smtClean="0">
                <a:latin typeface="Bookman Old Style" pitchFamily="18" charset="0"/>
              </a:rPr>
              <a:t>, яка </a:t>
            </a:r>
            <a:r>
              <a:rPr lang="ru-RU" sz="1400" dirty="0" err="1" smtClean="0">
                <a:latin typeface="Bookman Old Style" pitchFamily="18" charset="0"/>
              </a:rPr>
              <a:t>набула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сталого</a:t>
            </a:r>
            <a:r>
              <a:rPr lang="ru-RU" sz="1400" dirty="0" smtClean="0">
                <a:latin typeface="Bookman Old Style" pitchFamily="18" charset="0"/>
              </a:rPr>
              <a:t> характеру. </a:t>
            </a:r>
            <a:r>
              <a:rPr lang="ru-RU" sz="1400" dirty="0" err="1" smtClean="0">
                <a:latin typeface="Bookman Old Style" pitchFamily="18" charset="0"/>
              </a:rPr>
              <a:t>Сучасне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буття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населення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України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супроводжується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глибоким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порушенням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механізму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його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відтворення</a:t>
            </a:r>
            <a:r>
              <a:rPr lang="ru-RU" sz="1400" dirty="0" smtClean="0">
                <a:latin typeface="Bookman Old Style" pitchFamily="18" charset="0"/>
              </a:rPr>
              <a:t>, </a:t>
            </a:r>
            <a:r>
              <a:rPr lang="ru-RU" sz="1400" dirty="0" err="1" smtClean="0">
                <a:latin typeface="Bookman Old Style" pitchFamily="18" charset="0"/>
              </a:rPr>
              <a:t>погіршенням</a:t>
            </a:r>
            <a:r>
              <a:rPr lang="ru-RU" sz="1400" dirty="0" smtClean="0">
                <a:latin typeface="Bookman Old Style" pitchFamily="18" charset="0"/>
              </a:rPr>
              <a:t> не </a:t>
            </a:r>
            <a:r>
              <a:rPr lang="ru-RU" sz="1400" dirty="0" err="1" smtClean="0">
                <a:latin typeface="Bookman Old Style" pitchFamily="18" charset="0"/>
              </a:rPr>
              <a:t>лише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кількісних</a:t>
            </a:r>
            <a:r>
              <a:rPr lang="ru-RU" sz="1400" dirty="0" smtClean="0">
                <a:latin typeface="Bookman Old Style" pitchFamily="18" charset="0"/>
              </a:rPr>
              <a:t>, а </a:t>
            </a:r>
            <a:r>
              <a:rPr lang="ru-RU" sz="1400" dirty="0" err="1" smtClean="0">
                <a:latin typeface="Bookman Old Style" pitchFamily="18" charset="0"/>
              </a:rPr>
              <a:t>й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якісних</a:t>
            </a:r>
            <a:r>
              <a:rPr lang="ru-RU" sz="1400" dirty="0" smtClean="0">
                <a:latin typeface="Bookman Old Style" pitchFamily="18" charset="0"/>
              </a:rPr>
              <a:t> характеристик.</a:t>
            </a:r>
            <a:br>
              <a:rPr lang="ru-RU" sz="1400" dirty="0" smtClean="0">
                <a:latin typeface="Bookman Old Style" pitchFamily="18" charset="0"/>
              </a:rPr>
            </a:b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Особливе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занепокоєння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викликає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відсутність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ознак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демовідтворення</a:t>
            </a:r>
            <a:r>
              <a:rPr lang="ru-RU" sz="1400" dirty="0" smtClean="0">
                <a:latin typeface="Bookman Old Style" pitchFamily="18" charset="0"/>
              </a:rPr>
              <a:t>, </a:t>
            </a:r>
            <a:r>
              <a:rPr lang="ru-RU" sz="1400" dirty="0" err="1" smtClean="0">
                <a:latin typeface="Bookman Old Style" pitchFamily="18" charset="0"/>
              </a:rPr>
              <a:t>що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створює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певну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небезпеку</a:t>
            </a:r>
            <a:r>
              <a:rPr lang="ru-RU" sz="1400" dirty="0" smtClean="0">
                <a:latin typeface="Bookman Old Style" pitchFamily="18" charset="0"/>
              </a:rPr>
              <a:t> для </a:t>
            </a:r>
            <a:r>
              <a:rPr lang="ru-RU" sz="1400" dirty="0" err="1" smtClean="0">
                <a:latin typeface="Bookman Old Style" pitchFamily="18" charset="0"/>
              </a:rPr>
              <a:t>держави</a:t>
            </a:r>
            <a:r>
              <a:rPr lang="ru-RU" sz="1400" dirty="0" smtClean="0">
                <a:latin typeface="Bookman Old Style" pitchFamily="18" charset="0"/>
              </a:rPr>
              <a:t> . </a:t>
            </a:r>
            <a:r>
              <a:rPr lang="ru-RU" sz="1400" dirty="0" err="1" smtClean="0">
                <a:latin typeface="Bookman Old Style" pitchFamily="18" charset="0"/>
              </a:rPr>
              <a:t>Згідно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з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останніми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даними</a:t>
            </a:r>
            <a:r>
              <a:rPr lang="ru-RU" sz="1400" dirty="0" smtClean="0">
                <a:latin typeface="Bookman Old Style" pitchFamily="18" charset="0"/>
              </a:rPr>
              <a:t> ВООЗ </a:t>
            </a:r>
            <a:r>
              <a:rPr lang="ru-RU" sz="1400" dirty="0" err="1" smtClean="0">
                <a:latin typeface="Bookman Old Style" pitchFamily="18" charset="0"/>
              </a:rPr>
              <a:t>Україна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займає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останнє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місце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серед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країн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Євросоюзу</a:t>
            </a:r>
            <a:r>
              <a:rPr lang="ru-RU" sz="1400" dirty="0" smtClean="0">
                <a:latin typeface="Bookman Old Style" pitchFamily="18" charset="0"/>
              </a:rPr>
              <a:t> за </a:t>
            </a:r>
            <a:r>
              <a:rPr lang="ru-RU" sz="1400" dirty="0" err="1" smtClean="0">
                <a:latin typeface="Bookman Old Style" pitchFamily="18" charset="0"/>
              </a:rPr>
              <a:t>показником</a:t>
            </a:r>
            <a:r>
              <a:rPr lang="ru-RU" sz="1400" dirty="0" smtClean="0">
                <a:latin typeface="Bookman Old Style" pitchFamily="18" charset="0"/>
              </a:rPr>
              <a:t> природного приросту </a:t>
            </a:r>
            <a:r>
              <a:rPr lang="ru-RU" sz="1400" dirty="0" err="1" smtClean="0">
                <a:latin typeface="Bookman Old Style" pitchFamily="18" charset="0"/>
              </a:rPr>
              <a:t>населення</a:t>
            </a:r>
            <a:r>
              <a:rPr lang="ru-RU" sz="1400" dirty="0" smtClean="0">
                <a:latin typeface="Bookman Old Style" pitchFamily="18" charset="0"/>
              </a:rPr>
              <a:t> . </a:t>
            </a:r>
            <a:r>
              <a:rPr lang="ru-RU" sz="1400" dirty="0" err="1" smtClean="0">
                <a:latin typeface="Bookman Old Style" pitchFamily="18" charset="0"/>
              </a:rPr>
              <a:t>Звичайно</a:t>
            </a:r>
            <a:r>
              <a:rPr lang="ru-RU" sz="1400" dirty="0" smtClean="0">
                <a:latin typeface="Bookman Old Style" pitchFamily="18" charset="0"/>
              </a:rPr>
              <a:t>, </a:t>
            </a:r>
            <a:r>
              <a:rPr lang="ru-RU" sz="1400" dirty="0" err="1" smtClean="0">
                <a:latin typeface="Bookman Old Style" pitchFamily="18" charset="0"/>
              </a:rPr>
              <a:t>така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ситуація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зумовлена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особливостями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репродуктивної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поведінки</a:t>
            </a:r>
            <a:r>
              <a:rPr lang="ru-RU" sz="1400" dirty="0" smtClean="0">
                <a:latin typeface="Bookman Old Style" pitchFamily="18" charset="0"/>
              </a:rPr>
              <a:t> та </a:t>
            </a:r>
            <a:r>
              <a:rPr lang="ru-RU" sz="1400" dirty="0" err="1" smtClean="0">
                <a:latin typeface="Bookman Old Style" pitchFamily="18" charset="0"/>
              </a:rPr>
              <a:t>репродуктивної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мотивації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населення</a:t>
            </a:r>
            <a:r>
              <a:rPr lang="ru-RU" sz="1400" dirty="0" smtClean="0">
                <a:latin typeface="Bookman Old Style" pitchFamily="18" charset="0"/>
              </a:rPr>
              <a:t> (</a:t>
            </a:r>
            <a:r>
              <a:rPr lang="ru-RU" sz="1400" dirty="0" err="1" smtClean="0">
                <a:latin typeface="Bookman Old Style" pitchFamily="18" charset="0"/>
              </a:rPr>
              <a:t>системи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дій</a:t>
            </a:r>
            <a:r>
              <a:rPr lang="ru-RU" sz="1400" dirty="0" smtClean="0">
                <a:latin typeface="Bookman Old Style" pitchFamily="18" charset="0"/>
              </a:rPr>
              <a:t>, </a:t>
            </a:r>
            <a:r>
              <a:rPr lang="ru-RU" sz="1400" dirty="0" err="1" smtClean="0">
                <a:latin typeface="Bookman Old Style" pitchFamily="18" charset="0"/>
              </a:rPr>
              <a:t>відносин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та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психічного</a:t>
            </a:r>
            <a:r>
              <a:rPr lang="ru-RU" sz="1400" dirty="0" smtClean="0">
                <a:latin typeface="Bookman Old Style" pitchFamily="18" charset="0"/>
              </a:rPr>
              <a:t> стану особи, </a:t>
            </a:r>
            <a:r>
              <a:rPr lang="ru-RU" sz="1400" dirty="0" err="1" smtClean="0">
                <a:latin typeface="Bookman Old Style" pitchFamily="18" charset="0"/>
              </a:rPr>
              <a:t>що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спонукає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її</a:t>
            </a:r>
            <a:r>
              <a:rPr lang="ru-RU" sz="1400" dirty="0" smtClean="0">
                <a:latin typeface="Bookman Old Style" pitchFamily="18" charset="0"/>
              </a:rPr>
              <a:t> до потреби в </a:t>
            </a:r>
            <a:r>
              <a:rPr lang="ru-RU" sz="1400" dirty="0" err="1" smtClean="0">
                <a:latin typeface="Bookman Old Style" pitchFamily="18" charset="0"/>
              </a:rPr>
              <a:t>дітях</a:t>
            </a:r>
            <a:r>
              <a:rPr lang="ru-RU" sz="1400" dirty="0" smtClean="0">
                <a:latin typeface="Bookman Old Style" pitchFamily="18" charset="0"/>
              </a:rPr>
              <a:t>), яка </a:t>
            </a:r>
            <a:r>
              <a:rPr lang="ru-RU" sz="1400" dirty="0" err="1" smtClean="0">
                <a:latin typeface="Bookman Old Style" pitchFamily="18" charset="0"/>
              </a:rPr>
              <a:t>залежить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від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економічного</a:t>
            </a:r>
            <a:r>
              <a:rPr lang="ru-RU" sz="1400" dirty="0" smtClean="0">
                <a:latin typeface="Bookman Old Style" pitchFamily="18" charset="0"/>
              </a:rPr>
              <a:t> та </a:t>
            </a:r>
            <a:r>
              <a:rPr lang="ru-RU" sz="1400" dirty="0" err="1" smtClean="0">
                <a:latin typeface="Bookman Old Style" pitchFamily="18" charset="0"/>
              </a:rPr>
              <a:t>соціальнопсихологічного</a:t>
            </a:r>
            <a:r>
              <a:rPr lang="ru-RU" sz="1400" dirty="0" smtClean="0">
                <a:latin typeface="Bookman Old Style" pitchFamily="18" charset="0"/>
              </a:rPr>
              <a:t> стану </a:t>
            </a:r>
            <a:r>
              <a:rPr lang="ru-RU" sz="1400" dirty="0" err="1" smtClean="0">
                <a:latin typeface="Bookman Old Style" pitchFamily="18" charset="0"/>
              </a:rPr>
              <a:t>населення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держави</a:t>
            </a:r>
            <a:r>
              <a:rPr lang="ru-RU" sz="1400" dirty="0" smtClean="0">
                <a:latin typeface="Bookman Old Style" pitchFamily="18" charset="0"/>
              </a:rPr>
              <a:t>. </a:t>
            </a:r>
            <a:r>
              <a:rPr lang="ru-RU" sz="1400" dirty="0" err="1" smtClean="0">
                <a:latin typeface="Bookman Old Style" pitchFamily="18" charset="0"/>
              </a:rPr>
              <a:t>Суттєве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значення</a:t>
            </a:r>
            <a:r>
              <a:rPr lang="ru-RU" sz="1400" dirty="0" smtClean="0">
                <a:latin typeface="Bookman Old Style" pitchFamily="18" charset="0"/>
              </a:rPr>
              <a:t> у </a:t>
            </a:r>
            <a:r>
              <a:rPr lang="ru-RU" sz="1400" dirty="0" err="1" smtClean="0">
                <a:latin typeface="Bookman Old Style" pitchFamily="18" charset="0"/>
              </a:rPr>
              <a:t>виконанні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дітородної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функції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має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і</a:t>
            </a:r>
            <a:r>
              <a:rPr lang="ru-RU" sz="1400" dirty="0" smtClean="0">
                <a:latin typeface="Bookman Old Style" pitchFamily="18" charset="0"/>
              </a:rPr>
              <a:t> стан репродуктивного здоров"я.</a:t>
            </a:r>
            <a:br>
              <a:rPr lang="ru-RU" sz="1400" dirty="0" smtClean="0">
                <a:latin typeface="Bookman Old Style" pitchFamily="18" charset="0"/>
              </a:rPr>
            </a:br>
            <a:r>
              <a:rPr lang="ru-RU" sz="1400" dirty="0" smtClean="0">
                <a:latin typeface="Bookman Old Style" pitchFamily="18" charset="0"/>
              </a:rPr>
              <a:t> </a:t>
            </a:r>
            <a:br>
              <a:rPr lang="ru-RU" sz="1400" dirty="0" smtClean="0">
                <a:latin typeface="Bookman Old Style" pitchFamily="18" charset="0"/>
              </a:rPr>
            </a:br>
            <a:r>
              <a:rPr lang="ru-RU" sz="1400" dirty="0" err="1" smtClean="0">
                <a:latin typeface="Bookman Old Style" pitchFamily="18" charset="0"/>
              </a:rPr>
              <a:t>Формування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репродуктивної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системи</a:t>
            </a:r>
            <a:r>
              <a:rPr lang="ru-RU" sz="1400" dirty="0" smtClean="0">
                <a:latin typeface="Bookman Old Style" pitchFamily="18" charset="0"/>
              </a:rPr>
              <a:t> - </a:t>
            </a:r>
            <a:r>
              <a:rPr lang="ru-RU" sz="1400" dirty="0" err="1" smtClean="0">
                <a:latin typeface="Bookman Old Style" pitchFamily="18" charset="0"/>
              </a:rPr>
              <a:t>процес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тривалий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і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складний</a:t>
            </a:r>
            <a:r>
              <a:rPr lang="ru-RU" sz="1400" dirty="0" smtClean="0">
                <a:latin typeface="Bookman Old Style" pitchFamily="18" charset="0"/>
              </a:rPr>
              <a:t>. </a:t>
            </a:r>
            <a:br>
              <a:rPr lang="ru-RU" sz="1400" dirty="0" smtClean="0">
                <a:latin typeface="Bookman Old Style" pitchFamily="18" charset="0"/>
              </a:rPr>
            </a:br>
            <a:r>
              <a:rPr lang="ru-RU" sz="1400" dirty="0" smtClean="0">
                <a:latin typeface="Bookman Old Style" pitchFamily="18" charset="0"/>
              </a:rPr>
              <a:t> </a:t>
            </a:r>
            <a:br>
              <a:rPr lang="ru-RU" sz="1400" dirty="0" smtClean="0">
                <a:latin typeface="Bookman Old Style" pitchFamily="18" charset="0"/>
              </a:rPr>
            </a:br>
            <a:r>
              <a:rPr lang="ru-RU" sz="1400" dirty="0" err="1" smtClean="0">
                <a:latin typeface="Bookman Old Style" pitchFamily="18" charset="0"/>
              </a:rPr>
              <a:t>Адже</a:t>
            </a:r>
            <a:r>
              <a:rPr lang="ru-RU" sz="1400" dirty="0" smtClean="0">
                <a:latin typeface="Bookman Old Style" pitchFamily="18" charset="0"/>
              </a:rPr>
              <a:t>, за </a:t>
            </a:r>
            <a:r>
              <a:rPr lang="ru-RU" sz="1400" dirty="0" err="1" smtClean="0">
                <a:latin typeface="Bookman Old Style" pitchFamily="18" charset="0"/>
              </a:rPr>
              <a:t>визначенням</a:t>
            </a:r>
            <a:r>
              <a:rPr lang="ru-RU" sz="1400" dirty="0" smtClean="0">
                <a:latin typeface="Bookman Old Style" pitchFamily="18" charset="0"/>
              </a:rPr>
              <a:t> ВООЗ, </a:t>
            </a:r>
            <a:r>
              <a:rPr lang="ru-RU" sz="1400" dirty="0" err="1" smtClean="0">
                <a:latin typeface="Bookman Old Style" pitchFamily="18" charset="0"/>
              </a:rPr>
              <a:t>репродуктивне</a:t>
            </a:r>
            <a:r>
              <a:rPr lang="ru-RU" sz="1400" dirty="0" smtClean="0">
                <a:latin typeface="Bookman Old Style" pitchFamily="18" charset="0"/>
              </a:rPr>
              <a:t> здоров"я - </a:t>
            </a:r>
            <a:r>
              <a:rPr lang="ru-RU" sz="1400" dirty="0" err="1" smtClean="0">
                <a:latin typeface="Bookman Old Style" pitchFamily="18" charset="0"/>
              </a:rPr>
              <a:t>це</a:t>
            </a:r>
            <a:r>
              <a:rPr lang="ru-RU" sz="1400" dirty="0" smtClean="0">
                <a:latin typeface="Bookman Old Style" pitchFamily="18" charset="0"/>
              </a:rPr>
              <a:t> стан </a:t>
            </a:r>
            <a:r>
              <a:rPr lang="ru-RU" sz="1400" dirty="0" err="1" smtClean="0">
                <a:latin typeface="Bookman Old Style" pitchFamily="18" charset="0"/>
              </a:rPr>
              <a:t>повного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фізичного</a:t>
            </a:r>
            <a:r>
              <a:rPr lang="ru-RU" sz="1400" dirty="0" smtClean="0">
                <a:latin typeface="Bookman Old Style" pitchFamily="18" charset="0"/>
              </a:rPr>
              <a:t>, </a:t>
            </a:r>
            <a:r>
              <a:rPr lang="ru-RU" sz="1400" dirty="0" err="1" smtClean="0">
                <a:latin typeface="Bookman Old Style" pitchFamily="18" charset="0"/>
              </a:rPr>
              <a:t>розумового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і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соціального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благополуччя</a:t>
            </a:r>
            <a:r>
              <a:rPr lang="ru-RU" sz="1400" dirty="0" smtClean="0">
                <a:latin typeface="Bookman Old Style" pitchFamily="18" charset="0"/>
              </a:rPr>
              <a:t>, а не просто </a:t>
            </a:r>
            <a:r>
              <a:rPr lang="ru-RU" sz="1400" dirty="0" err="1" smtClean="0">
                <a:latin typeface="Bookman Old Style" pitchFamily="18" charset="0"/>
              </a:rPr>
              <a:t>відсутність</a:t>
            </a:r>
            <a:r>
              <a:rPr lang="ru-RU" sz="1400" dirty="0" smtClean="0">
                <a:latin typeface="Bookman Old Style" pitchFamily="18" charset="0"/>
              </a:rPr>
              <a:t> хвороб </a:t>
            </a:r>
            <a:r>
              <a:rPr lang="ru-RU" sz="1400" dirty="0" err="1" smtClean="0">
                <a:latin typeface="Bookman Old Style" pitchFamily="18" charset="0"/>
              </a:rPr>
              <a:t>репродуктивної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системи</a:t>
            </a:r>
            <a:r>
              <a:rPr lang="ru-RU" sz="1400" dirty="0" smtClean="0">
                <a:latin typeface="Bookman Old Style" pitchFamily="18" charset="0"/>
              </a:rPr>
              <a:t> та </a:t>
            </a:r>
            <a:r>
              <a:rPr lang="ru-RU" sz="1400" dirty="0" err="1" smtClean="0">
                <a:latin typeface="Bookman Old Style" pitchFamily="18" charset="0"/>
              </a:rPr>
              <a:t>її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порушень</a:t>
            </a:r>
            <a:r>
              <a:rPr lang="ru-RU" sz="1400" dirty="0" smtClean="0">
                <a:latin typeface="Bookman Old Style" pitchFamily="18" charset="0"/>
              </a:rPr>
              <a:t>. Здоров"я </a:t>
            </a:r>
            <a:r>
              <a:rPr lang="ru-RU" sz="1400" dirty="0" err="1" smtClean="0">
                <a:latin typeface="Bookman Old Style" pitchFamily="18" charset="0"/>
              </a:rPr>
              <a:t>жінки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і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його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невід</a:t>
            </a:r>
            <a:r>
              <a:rPr lang="ru-RU" sz="1400" dirty="0" smtClean="0">
                <a:latin typeface="Bookman Old Style" pitchFamily="18" charset="0"/>
              </a:rPr>
              <a:t>"</a:t>
            </a:r>
            <a:r>
              <a:rPr lang="ru-RU" sz="1400" dirty="0" err="1" smtClean="0">
                <a:latin typeface="Bookman Old Style" pitchFamily="18" charset="0"/>
              </a:rPr>
              <a:t>ємний</a:t>
            </a:r>
            <a:r>
              <a:rPr lang="ru-RU" sz="1400" dirty="0" smtClean="0">
                <a:latin typeface="Bookman Old Style" pitchFamily="18" charset="0"/>
              </a:rPr>
              <a:t> компонент - </a:t>
            </a:r>
            <a:r>
              <a:rPr lang="ru-RU" sz="1400" dirty="0" err="1" smtClean="0">
                <a:latin typeface="Bookman Old Style" pitchFamily="18" charset="0"/>
              </a:rPr>
              <a:t>репродуктивне</a:t>
            </a:r>
            <a:r>
              <a:rPr lang="ru-RU" sz="1400" dirty="0" smtClean="0">
                <a:latin typeface="Bookman Old Style" pitchFamily="18" charset="0"/>
              </a:rPr>
              <a:t> здоров"я - </a:t>
            </a:r>
            <a:r>
              <a:rPr lang="ru-RU" sz="1400" dirty="0" err="1" smtClean="0">
                <a:latin typeface="Bookman Old Style" pitchFamily="18" charset="0"/>
              </a:rPr>
              <a:t>значною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мірою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визначається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умовами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її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розвитку</a:t>
            </a:r>
            <a:r>
              <a:rPr lang="ru-RU" sz="1400" dirty="0" smtClean="0">
                <a:latin typeface="Bookman Old Style" pitchFamily="18" charset="0"/>
              </a:rPr>
              <a:t> в </a:t>
            </a:r>
            <a:r>
              <a:rPr lang="ru-RU" sz="1400" dirty="0" err="1" smtClean="0">
                <a:latin typeface="Bookman Old Style" pitchFamily="18" charset="0"/>
              </a:rPr>
              <a:t>утробі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матері</a:t>
            </a:r>
            <a:r>
              <a:rPr lang="ru-RU" sz="1400" dirty="0" smtClean="0">
                <a:latin typeface="Bookman Old Style" pitchFamily="18" charset="0"/>
              </a:rPr>
              <a:t>, </a:t>
            </a:r>
            <a:r>
              <a:rPr lang="ru-RU" sz="1400" dirty="0" err="1" smtClean="0">
                <a:latin typeface="Bookman Old Style" pitchFamily="18" charset="0"/>
              </a:rPr>
              <a:t>в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період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новонародженості</a:t>
            </a:r>
            <a:r>
              <a:rPr lang="ru-RU" sz="1400" dirty="0" smtClean="0">
                <a:latin typeface="Bookman Old Style" pitchFamily="18" charset="0"/>
              </a:rPr>
              <a:t>, </a:t>
            </a:r>
            <a:r>
              <a:rPr lang="ru-RU" sz="1400" dirty="0" err="1" smtClean="0">
                <a:latin typeface="Bookman Old Style" pitchFamily="18" charset="0"/>
              </a:rPr>
              <a:t>дитинстві</a:t>
            </a:r>
            <a:r>
              <a:rPr lang="ru-RU" sz="1400" dirty="0" smtClean="0">
                <a:latin typeface="Bookman Old Style" pitchFamily="18" charset="0"/>
              </a:rPr>
              <a:t> та </a:t>
            </a:r>
            <a:r>
              <a:rPr lang="ru-RU" sz="1400" dirty="0" err="1" smtClean="0">
                <a:latin typeface="Bookman Old Style" pitchFamily="18" charset="0"/>
              </a:rPr>
              <a:t>підлітковому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віці</a:t>
            </a:r>
            <a:r>
              <a:rPr lang="ru-RU" sz="1400" dirty="0" smtClean="0">
                <a:latin typeface="Bookman Old Style" pitchFamily="18" charset="0"/>
              </a:rPr>
              <a:t>. </a:t>
            </a:r>
            <a:br>
              <a:rPr lang="ru-RU" sz="1400" dirty="0" smtClean="0">
                <a:latin typeface="Bookman Old Style" pitchFamily="18" charset="0"/>
              </a:rPr>
            </a:br>
            <a:r>
              <a:rPr lang="ru-RU" sz="1400" dirty="0" smtClean="0">
                <a:latin typeface="Bookman Old Style" pitchFamily="18" charset="0"/>
              </a:rPr>
              <a:t> </a:t>
            </a:r>
            <a:br>
              <a:rPr lang="ru-RU" sz="1400" dirty="0" smtClean="0">
                <a:latin typeface="Bookman Old Style" pitchFamily="18" charset="0"/>
              </a:rPr>
            </a:br>
            <a:r>
              <a:rPr lang="ru-RU" sz="1400" dirty="0" smtClean="0">
                <a:latin typeface="Bookman Old Style" pitchFamily="18" charset="0"/>
              </a:rPr>
              <a:t>А </a:t>
            </a:r>
            <a:r>
              <a:rPr lang="ru-RU" sz="1400" dirty="0" err="1" smtClean="0">
                <a:latin typeface="Bookman Old Style" pitchFamily="18" charset="0"/>
              </a:rPr>
              <a:t>нині</a:t>
            </a:r>
            <a:r>
              <a:rPr lang="ru-RU" sz="1400" dirty="0" smtClean="0">
                <a:latin typeface="Bookman Old Style" pitchFamily="18" charset="0"/>
              </a:rPr>
              <a:t>, </a:t>
            </a:r>
            <a:r>
              <a:rPr lang="ru-RU" sz="1400" dirty="0" err="1" smtClean="0">
                <a:latin typeface="Bookman Old Style" pitchFamily="18" charset="0"/>
              </a:rPr>
              <a:t>лише</a:t>
            </a:r>
            <a:r>
              <a:rPr lang="ru-RU" sz="1400" dirty="0" smtClean="0">
                <a:latin typeface="Bookman Old Style" pitchFamily="18" charset="0"/>
              </a:rPr>
              <a:t> за </a:t>
            </a:r>
            <a:r>
              <a:rPr lang="ru-RU" sz="1400" dirty="0" err="1" smtClean="0">
                <a:latin typeface="Bookman Old Style" pitchFamily="18" charset="0"/>
              </a:rPr>
              <a:t>даними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офіційної</a:t>
            </a:r>
            <a:r>
              <a:rPr lang="ru-RU" sz="1400" dirty="0" smtClean="0">
                <a:latin typeface="Bookman Old Style" pitchFamily="18" charset="0"/>
              </a:rPr>
              <a:t> статистики, </a:t>
            </a:r>
            <a:r>
              <a:rPr lang="ru-RU" sz="1400" dirty="0" err="1" smtClean="0">
                <a:latin typeface="Bookman Old Style" pitchFamily="18" charset="0"/>
              </a:rPr>
              <a:t>майже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кожна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третя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дитина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з</a:t>
            </a:r>
            <a:r>
              <a:rPr lang="ru-RU" sz="1400" dirty="0" smtClean="0">
                <a:latin typeface="Bookman Old Style" pitchFamily="18" charset="0"/>
              </a:rPr>
              <a:t>"</a:t>
            </a:r>
            <a:r>
              <a:rPr lang="ru-RU" sz="1400" dirty="0" err="1" smtClean="0">
                <a:latin typeface="Bookman Old Style" pitchFamily="18" charset="0"/>
              </a:rPr>
              <a:t>являється</a:t>
            </a:r>
            <a:r>
              <a:rPr lang="ru-RU" sz="1400" dirty="0" smtClean="0">
                <a:latin typeface="Bookman Old Style" pitchFamily="18" charset="0"/>
              </a:rPr>
              <a:t> на </a:t>
            </a:r>
            <a:r>
              <a:rPr lang="ru-RU" sz="1400" dirty="0" err="1" smtClean="0">
                <a:latin typeface="Bookman Old Style" pitchFamily="18" charset="0"/>
              </a:rPr>
              <a:t>світ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з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відхиленнями</a:t>
            </a:r>
            <a:r>
              <a:rPr lang="ru-RU" sz="1400" dirty="0" smtClean="0">
                <a:latin typeface="Bookman Old Style" pitchFamily="18" charset="0"/>
              </a:rPr>
              <a:t> в </a:t>
            </a:r>
            <a:r>
              <a:rPr lang="ru-RU" sz="1400" dirty="0" err="1" smtClean="0">
                <a:latin typeface="Bookman Old Style" pitchFamily="18" charset="0"/>
              </a:rPr>
              <a:t>стані</a:t>
            </a:r>
            <a:r>
              <a:rPr lang="ru-RU" sz="1400" dirty="0" smtClean="0">
                <a:latin typeface="Bookman Old Style" pitchFamily="18" charset="0"/>
              </a:rPr>
              <a:t> здоров"я, а 27 </a:t>
            </a:r>
            <a:r>
              <a:rPr lang="ru-RU" sz="1400" dirty="0" err="1" smtClean="0">
                <a:latin typeface="Bookman Old Style" pitchFamily="18" charset="0"/>
              </a:rPr>
              <a:t>із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кожної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тисячі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народжуються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з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вродженими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вадами</a:t>
            </a:r>
            <a:r>
              <a:rPr lang="ru-RU" sz="1400" dirty="0" smtClean="0">
                <a:latin typeface="Bookman Old Style" pitchFamily="18" charset="0"/>
              </a:rPr>
              <a:t>. </a:t>
            </a:r>
            <a:r>
              <a:rPr lang="ru-RU" sz="1400" dirty="0" err="1" smtClean="0">
                <a:latin typeface="Bookman Old Style" pitchFamily="18" charset="0"/>
              </a:rPr>
              <a:t>Значне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навантаження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з</a:t>
            </a:r>
            <a:r>
              <a:rPr lang="ru-RU" sz="1400" dirty="0" smtClean="0">
                <a:latin typeface="Bookman Old Style" pitchFamily="18" charset="0"/>
              </a:rPr>
              <a:t> проблем репродуктивного здоров"я </a:t>
            </a:r>
            <a:r>
              <a:rPr lang="ru-RU" sz="1400" dirty="0" err="1" smtClean="0">
                <a:latin typeface="Bookman Old Style" pitchFamily="18" charset="0"/>
              </a:rPr>
              <a:t>припадає</a:t>
            </a:r>
            <a:r>
              <a:rPr lang="ru-RU" sz="1400" dirty="0" smtClean="0">
                <a:latin typeface="Bookman Old Style" pitchFamily="18" charset="0"/>
              </a:rPr>
              <a:t> на </a:t>
            </a:r>
            <a:r>
              <a:rPr lang="ru-RU" sz="1400" dirty="0" err="1" smtClean="0">
                <a:latin typeface="Bookman Old Style" pitchFamily="18" charset="0"/>
              </a:rPr>
              <a:t>дітей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підліткового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віку</a:t>
            </a:r>
            <a:r>
              <a:rPr lang="ru-RU" sz="1400" dirty="0" smtClean="0">
                <a:latin typeface="Bookman Old Style" pitchFamily="18" charset="0"/>
              </a:rPr>
              <a:t> та молодь. </a:t>
            </a:r>
            <a:r>
              <a:rPr lang="ru-RU" sz="1400" dirty="0" err="1" smtClean="0">
                <a:latin typeface="Bookman Old Style" pitchFamily="18" charset="0"/>
              </a:rPr>
              <a:t>Згідно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з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класифікацією</a:t>
            </a:r>
            <a:r>
              <a:rPr lang="ru-RU" sz="1400" dirty="0" smtClean="0">
                <a:latin typeface="Bookman Old Style" pitchFamily="18" charset="0"/>
              </a:rPr>
              <a:t> ВООЗ </a:t>
            </a:r>
            <a:r>
              <a:rPr lang="ru-RU" sz="1400" dirty="0" err="1" smtClean="0">
                <a:latin typeface="Bookman Old Style" pitchFamily="18" charset="0"/>
              </a:rPr>
              <a:t>термін</a:t>
            </a:r>
            <a:r>
              <a:rPr lang="ru-RU" sz="1400" dirty="0" smtClean="0">
                <a:latin typeface="Bookman Old Style" pitchFamily="18" charset="0"/>
              </a:rPr>
              <a:t> "</a:t>
            </a:r>
            <a:r>
              <a:rPr lang="ru-RU" sz="1400" dirty="0" err="1" smtClean="0">
                <a:latin typeface="Bookman Old Style" pitchFamily="18" charset="0"/>
              </a:rPr>
              <a:t>підлітки</a:t>
            </a:r>
            <a:r>
              <a:rPr lang="ru-RU" sz="1400" dirty="0" smtClean="0">
                <a:latin typeface="Bookman Old Style" pitchFamily="18" charset="0"/>
              </a:rPr>
              <a:t>" </a:t>
            </a:r>
            <a:r>
              <a:rPr lang="ru-RU" sz="1400" dirty="0" err="1" smtClean="0">
                <a:latin typeface="Bookman Old Style" pitchFamily="18" charset="0"/>
              </a:rPr>
              <a:t>включає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осіб</a:t>
            </a:r>
            <a:r>
              <a:rPr lang="ru-RU" sz="1400" dirty="0" smtClean="0">
                <a:latin typeface="Bookman Old Style" pitchFamily="18" charset="0"/>
              </a:rPr>
              <a:t> 10-19 </a:t>
            </a:r>
            <a:r>
              <a:rPr lang="ru-RU" sz="1400" dirty="0" err="1" smtClean="0">
                <a:latin typeface="Bookman Old Style" pitchFamily="18" charset="0"/>
              </a:rPr>
              <a:t>років</a:t>
            </a:r>
            <a:r>
              <a:rPr lang="ru-RU" sz="1400" dirty="0" smtClean="0">
                <a:latin typeface="Bookman Old Style" pitchFamily="18" charset="0"/>
              </a:rPr>
              <a:t>, "молодь" - 15-24 </a:t>
            </a:r>
            <a:r>
              <a:rPr lang="ru-RU" sz="1400" dirty="0" err="1" smtClean="0">
                <a:latin typeface="Bookman Old Style" pitchFamily="18" charset="0"/>
              </a:rPr>
              <a:t>років</a:t>
            </a:r>
            <a:r>
              <a:rPr lang="ru-RU" sz="1400" dirty="0" smtClean="0">
                <a:latin typeface="Bookman Old Style" pitchFamily="18" charset="0"/>
              </a:rPr>
              <a:t>, "</a:t>
            </a:r>
            <a:r>
              <a:rPr lang="ru-RU" sz="1400" dirty="0" err="1" smtClean="0">
                <a:latin typeface="Bookman Old Style" pitchFamily="18" charset="0"/>
              </a:rPr>
              <a:t>молоді</a:t>
            </a:r>
            <a:r>
              <a:rPr lang="ru-RU" sz="1400" dirty="0" smtClean="0">
                <a:latin typeface="Bookman Old Style" pitchFamily="18" charset="0"/>
              </a:rPr>
              <a:t> люди" - у </a:t>
            </a:r>
            <a:r>
              <a:rPr lang="ru-RU" sz="1400" dirty="0" err="1" smtClean="0">
                <a:latin typeface="Bookman Old Style" pitchFamily="18" charset="0"/>
              </a:rPr>
              <a:t>віці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між</a:t>
            </a:r>
            <a:r>
              <a:rPr lang="ru-RU" sz="1400" dirty="0" smtClean="0">
                <a:latin typeface="Bookman Old Style" pitchFamily="18" charset="0"/>
              </a:rPr>
              <a:t> 10 та 24 роками.</a:t>
            </a:r>
            <a:br>
              <a:rPr lang="ru-RU" sz="1400" dirty="0" smtClean="0">
                <a:latin typeface="Bookman Old Style" pitchFamily="18" charset="0"/>
              </a:rPr>
            </a:br>
            <a:r>
              <a:rPr lang="ru-RU" sz="1400" dirty="0" smtClean="0">
                <a:latin typeface="Bookman Old Style" pitchFamily="18" charset="0"/>
              </a:rPr>
              <a:t>В </a:t>
            </a:r>
            <a:r>
              <a:rPr lang="ru-RU" sz="1400" dirty="0" err="1" smtClean="0">
                <a:latin typeface="Bookman Old Style" pitchFamily="18" charset="0"/>
              </a:rPr>
              <a:t>Україні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функціонує</a:t>
            </a:r>
            <a:r>
              <a:rPr lang="ru-RU" sz="1400" dirty="0" smtClean="0">
                <a:latin typeface="Bookman Old Style" pitchFamily="18" charset="0"/>
              </a:rPr>
              <a:t> 7 </a:t>
            </a:r>
            <a:r>
              <a:rPr lang="ru-RU" sz="1400" dirty="0" err="1" smtClean="0">
                <a:latin typeface="Bookman Old Style" pitchFamily="18" charset="0"/>
              </a:rPr>
              <a:t>центрів</a:t>
            </a:r>
            <a:r>
              <a:rPr lang="ru-RU" sz="1400" dirty="0" smtClean="0">
                <a:latin typeface="Bookman Old Style" pitchFamily="18" charset="0"/>
              </a:rPr>
              <a:t> репродуктивного здоров"я </a:t>
            </a:r>
            <a:r>
              <a:rPr lang="ru-RU" sz="1400" dirty="0" err="1" smtClean="0">
                <a:latin typeface="Bookman Old Style" pitchFamily="18" charset="0"/>
              </a:rPr>
              <a:t>підлітків</a:t>
            </a:r>
            <a:r>
              <a:rPr lang="ru-RU" sz="1400" dirty="0" smtClean="0">
                <a:latin typeface="Bookman Old Style" pitchFamily="18" charset="0"/>
              </a:rPr>
              <a:t> (Автономна </a:t>
            </a:r>
            <a:r>
              <a:rPr lang="ru-RU" sz="1400" dirty="0" err="1" smtClean="0">
                <a:latin typeface="Bookman Old Style" pitchFamily="18" charset="0"/>
              </a:rPr>
              <a:t>Республіка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Крим</a:t>
            </a:r>
            <a:r>
              <a:rPr lang="ru-RU" sz="1400" dirty="0" smtClean="0">
                <a:latin typeface="Bookman Old Style" pitchFamily="18" charset="0"/>
              </a:rPr>
              <a:t>, </a:t>
            </a:r>
            <a:r>
              <a:rPr lang="ru-RU" sz="1400" dirty="0" err="1" smtClean="0">
                <a:latin typeface="Bookman Old Style" pitchFamily="18" charset="0"/>
              </a:rPr>
              <a:t>Донецька</a:t>
            </a:r>
            <a:r>
              <a:rPr lang="ru-RU" sz="1400" dirty="0" smtClean="0">
                <a:latin typeface="Bookman Old Style" pitchFamily="18" charset="0"/>
              </a:rPr>
              <a:t>, </a:t>
            </a:r>
            <a:r>
              <a:rPr lang="ru-RU" sz="1400" dirty="0" err="1" smtClean="0">
                <a:latin typeface="Bookman Old Style" pitchFamily="18" charset="0"/>
              </a:rPr>
              <a:t>Одеська</a:t>
            </a:r>
            <a:r>
              <a:rPr lang="ru-RU" sz="1400" dirty="0" smtClean="0">
                <a:latin typeface="Bookman Old Style" pitchFamily="18" charset="0"/>
              </a:rPr>
              <a:t>, </a:t>
            </a:r>
            <a:r>
              <a:rPr lang="ru-RU" sz="1400" dirty="0" err="1" smtClean="0">
                <a:latin typeface="Bookman Old Style" pitchFamily="18" charset="0"/>
              </a:rPr>
              <a:t>Львівська</a:t>
            </a:r>
            <a:r>
              <a:rPr lang="ru-RU" sz="1400" dirty="0" smtClean="0">
                <a:latin typeface="Bookman Old Style" pitchFamily="18" charset="0"/>
              </a:rPr>
              <a:t>, </a:t>
            </a:r>
            <a:r>
              <a:rPr lang="ru-RU" sz="1400" dirty="0" err="1" smtClean="0">
                <a:latin typeface="Bookman Old Style" pitchFamily="18" charset="0"/>
              </a:rPr>
              <a:t>Луганська</a:t>
            </a:r>
            <a:r>
              <a:rPr lang="ru-RU" sz="1400" dirty="0" smtClean="0">
                <a:latin typeface="Bookman Old Style" pitchFamily="18" charset="0"/>
              </a:rPr>
              <a:t>, </a:t>
            </a:r>
            <a:r>
              <a:rPr lang="ru-RU" sz="1400" dirty="0" err="1" smtClean="0">
                <a:latin typeface="Bookman Old Style" pitchFamily="18" charset="0"/>
              </a:rPr>
              <a:t>Запорізька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області</a:t>
            </a:r>
            <a:r>
              <a:rPr lang="ru-RU" sz="1400" dirty="0" smtClean="0">
                <a:latin typeface="Bookman Old Style" pitchFamily="18" charset="0"/>
              </a:rPr>
              <a:t> та м. </a:t>
            </a:r>
            <a:r>
              <a:rPr lang="ru-RU" sz="1400" dirty="0" err="1" smtClean="0">
                <a:latin typeface="Bookman Old Style" pitchFamily="18" charset="0"/>
              </a:rPr>
              <a:t>Київ</a:t>
            </a:r>
            <a:r>
              <a:rPr lang="ru-RU" sz="1400" dirty="0" smtClean="0">
                <a:latin typeface="Bookman Old Style" pitchFamily="18" charset="0"/>
              </a:rPr>
              <a:t>). </a:t>
            </a:r>
            <a:br>
              <a:rPr lang="ru-RU" sz="1400" dirty="0" smtClean="0">
                <a:latin typeface="Bookman Old Style" pitchFamily="18" charset="0"/>
              </a:rPr>
            </a:br>
            <a:endParaRPr lang="ru-RU" sz="1400" dirty="0">
              <a:latin typeface="Bookman Old Style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275856" cy="2348880"/>
          </a:xfrm>
        </p:spPr>
        <p:txBody>
          <a:bodyPr>
            <a:normAutofit fontScale="90000"/>
          </a:bodyPr>
          <a:lstStyle/>
          <a:p>
            <a:r>
              <a:rPr lang="ru-RU" sz="1800" dirty="0" err="1" smtClean="0"/>
              <a:t>Головними</a:t>
            </a:r>
            <a:r>
              <a:rPr lang="ru-RU" sz="1800" dirty="0" smtClean="0"/>
              <a:t> </a:t>
            </a:r>
            <a:r>
              <a:rPr lang="ru-RU" sz="1800" dirty="0" err="1" smtClean="0"/>
              <a:t>чинниками</a:t>
            </a:r>
            <a:r>
              <a:rPr lang="ru-RU" sz="1800" dirty="0" smtClean="0"/>
              <a:t>, </a:t>
            </a:r>
            <a:r>
              <a:rPr lang="ru-RU" sz="1800" dirty="0" err="1" smtClean="0"/>
              <a:t>які</a:t>
            </a:r>
            <a:r>
              <a:rPr lang="ru-RU" sz="1800" dirty="0" smtClean="0"/>
              <a:t> </a:t>
            </a:r>
            <a:r>
              <a:rPr lang="ru-RU" sz="1800" dirty="0" err="1" smtClean="0"/>
              <a:t>можуть</a:t>
            </a:r>
            <a:r>
              <a:rPr lang="ru-RU" sz="1800" dirty="0" smtClean="0"/>
              <a:t> </a:t>
            </a:r>
            <a:r>
              <a:rPr lang="ru-RU" sz="1800" dirty="0" err="1" smtClean="0"/>
              <a:t>порушити</a:t>
            </a:r>
            <a:r>
              <a:rPr lang="ru-RU" sz="1800" dirty="0" smtClean="0"/>
              <a:t> стан репродуктивного здоров</a:t>
            </a:r>
            <a:r>
              <a:rPr lang="en-US" sz="1800" dirty="0" smtClean="0"/>
              <a:t>’</a:t>
            </a:r>
            <a:r>
              <a:rPr lang="uk-UA" sz="1800" dirty="0" smtClean="0"/>
              <a:t>я є</a:t>
            </a:r>
            <a:r>
              <a:rPr lang="ru-RU" sz="1800" dirty="0" smtClean="0"/>
              <a:t>   </a:t>
            </a:r>
            <a:r>
              <a:rPr lang="ru-RU" sz="1800" dirty="0" err="1" smtClean="0"/>
              <a:t>соціально-економічне</a:t>
            </a:r>
            <a:r>
              <a:rPr lang="ru-RU" sz="1800" dirty="0" smtClean="0"/>
              <a:t> становище , </a:t>
            </a:r>
            <a:r>
              <a:rPr lang="ru-RU" sz="1800" dirty="0" err="1" smtClean="0"/>
              <a:t>умови</a:t>
            </a:r>
            <a:r>
              <a:rPr lang="ru-RU" sz="1800" dirty="0" smtClean="0"/>
              <a:t> </a:t>
            </a:r>
            <a:r>
              <a:rPr lang="ru-RU" sz="1800" dirty="0" err="1" smtClean="0"/>
              <a:t>праці</a:t>
            </a:r>
            <a:r>
              <a:rPr lang="ru-RU" sz="1800" dirty="0" smtClean="0"/>
              <a:t> та </a:t>
            </a:r>
            <a:r>
              <a:rPr lang="ru-RU" sz="1800" dirty="0" err="1" smtClean="0"/>
              <a:t>побуту</a:t>
            </a:r>
            <a:r>
              <a:rPr lang="ru-RU" sz="1800" dirty="0" smtClean="0"/>
              <a:t> , стан </a:t>
            </a:r>
            <a:r>
              <a:rPr lang="ru-RU" sz="1800" dirty="0" err="1" smtClean="0"/>
              <a:t>системи</a:t>
            </a:r>
            <a:r>
              <a:rPr lang="ru-RU" sz="1800" dirty="0" smtClean="0"/>
              <a:t> </a:t>
            </a:r>
            <a:r>
              <a:rPr lang="ru-RU" sz="1800" dirty="0" err="1" smtClean="0"/>
              <a:t>охорони</a:t>
            </a:r>
            <a:r>
              <a:rPr lang="ru-RU" sz="1800" dirty="0" smtClean="0"/>
              <a:t> </a:t>
            </a:r>
            <a:r>
              <a:rPr lang="ru-RU" sz="1800" dirty="0" err="1" smtClean="0"/>
              <a:t>здоров'я</a:t>
            </a:r>
            <a:r>
              <a:rPr lang="ru-RU" sz="1800" dirty="0" smtClean="0"/>
              <a:t> та </a:t>
            </a:r>
            <a:r>
              <a:rPr lang="ru-RU" sz="1800" dirty="0" err="1" smtClean="0"/>
              <a:t>ефективність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її</a:t>
            </a:r>
            <a:r>
              <a:rPr lang="ru-RU" sz="1800" dirty="0" smtClean="0"/>
              <a:t> </a:t>
            </a:r>
            <a:r>
              <a:rPr lang="ru-RU" sz="1800" dirty="0" err="1" smtClean="0"/>
              <a:t>функціонування</a:t>
            </a:r>
            <a:r>
              <a:rPr lang="ru-RU" sz="1800" dirty="0" smtClean="0"/>
              <a:t> , </a:t>
            </a:r>
            <a:r>
              <a:rPr lang="ru-RU" sz="1800" dirty="0" err="1" smtClean="0"/>
              <a:t>спадковість</a:t>
            </a:r>
            <a:r>
              <a:rPr lang="ru-RU" sz="1800" dirty="0" smtClean="0"/>
              <a:t> , стан </a:t>
            </a:r>
            <a:r>
              <a:rPr lang="ru-RU" sz="1800" dirty="0" err="1" smtClean="0"/>
              <a:t>навколишнього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середовища</a:t>
            </a:r>
            <a:r>
              <a:rPr lang="ru-RU" sz="1600" dirty="0" smtClean="0"/>
              <a:t>, </a:t>
            </a:r>
            <a:r>
              <a:rPr lang="ru-RU" sz="1600" b="1" dirty="0" err="1" smtClean="0"/>
              <a:t>тобто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екологія</a:t>
            </a:r>
            <a:r>
              <a:rPr lang="ru-RU" sz="1600" b="1" dirty="0" smtClean="0"/>
              <a:t>.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2492896"/>
            <a:ext cx="3456384" cy="4104456"/>
          </a:xfrm>
        </p:spPr>
        <p:txBody>
          <a:bodyPr>
            <a:normAutofit/>
          </a:bodyPr>
          <a:lstStyle/>
          <a:p>
            <a:r>
              <a:rPr lang="uk-UA" sz="1600" dirty="0" smtClean="0">
                <a:latin typeface="Book Antiqua" pitchFamily="18" charset="0"/>
              </a:rPr>
              <a:t>У відсотковому відношенні можемо спостерігати таке </a:t>
            </a:r>
            <a:r>
              <a:rPr lang="uk-UA" sz="1600" dirty="0" smtClean="0">
                <a:latin typeface="Book Antiqua" pitchFamily="18" charset="0"/>
                <a:sym typeface="Wingdings" pitchFamily="2" charset="2"/>
              </a:rPr>
              <a:t></a:t>
            </a:r>
            <a:endParaRPr lang="ru-RU" sz="1600" dirty="0">
              <a:latin typeface="Book Antiqua" pitchFamily="18" charset="0"/>
            </a:endParaRPr>
          </a:p>
        </p:txBody>
      </p:sp>
      <p:pic>
        <p:nvPicPr>
          <p:cNvPr id="4" name="Рисунок 3" descr="http://indiz-shkola.com.ua/IMG/arton254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143000"/>
            <a:ext cx="5715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ru-RU" sz="3100" dirty="0" err="1" smtClean="0"/>
              <a:t>Спадкові</a:t>
            </a:r>
            <a:r>
              <a:rPr lang="ru-RU" sz="3100" dirty="0" smtClean="0"/>
              <a:t> </a:t>
            </a:r>
            <a:r>
              <a:rPr lang="ru-RU" sz="3100" dirty="0" err="1" smtClean="0"/>
              <a:t>або</a:t>
            </a:r>
            <a:r>
              <a:rPr lang="ru-RU" sz="3100" dirty="0" smtClean="0"/>
              <a:t> </a:t>
            </a:r>
            <a:r>
              <a:rPr lang="ru-RU" sz="3100" dirty="0" err="1" smtClean="0"/>
              <a:t>генетично</a:t>
            </a:r>
            <a:r>
              <a:rPr lang="ru-RU" sz="3100" dirty="0" smtClean="0"/>
              <a:t> </a:t>
            </a:r>
            <a:r>
              <a:rPr lang="ru-RU" sz="3100" dirty="0" err="1" smtClean="0"/>
              <a:t>обумовлені</a:t>
            </a:r>
            <a:r>
              <a:rPr lang="ru-RU" sz="3100" dirty="0" smtClean="0"/>
              <a:t> </a:t>
            </a:r>
            <a:r>
              <a:rPr lang="uk-UA" sz="3100" dirty="0" smtClean="0"/>
              <a:t>чинники (20-22%)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2492896"/>
            <a:ext cx="3345631" cy="4049414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спадкові</a:t>
            </a:r>
            <a:r>
              <a:rPr lang="ru-RU" dirty="0" smtClean="0"/>
              <a:t> </a:t>
            </a:r>
            <a:r>
              <a:rPr lang="ru-RU" dirty="0" err="1" smtClean="0"/>
              <a:t>хвороби</a:t>
            </a:r>
            <a:r>
              <a:rPr lang="ru-RU" dirty="0" smtClean="0"/>
              <a:t> </a:t>
            </a:r>
            <a:r>
              <a:rPr lang="ru-RU" dirty="0" err="1" smtClean="0"/>
              <a:t>родичів</a:t>
            </a:r>
            <a:r>
              <a:rPr lang="ru-RU" dirty="0" smtClean="0"/>
              <a:t> , </a:t>
            </a:r>
            <a:r>
              <a:rPr lang="ru-RU" dirty="0" err="1" smtClean="0"/>
              <a:t>загальний</a:t>
            </a:r>
            <a:r>
              <a:rPr lang="ru-RU" dirty="0" smtClean="0"/>
              <a:t> стан </a:t>
            </a:r>
            <a:r>
              <a:rPr lang="ru-RU" dirty="0" err="1" smtClean="0"/>
              <a:t>здоров'я</a:t>
            </a:r>
            <a:r>
              <a:rPr lang="ru-RU" dirty="0" smtClean="0"/>
              <a:t> </a:t>
            </a:r>
            <a:r>
              <a:rPr lang="ru-RU" dirty="0" err="1" smtClean="0"/>
              <a:t>матері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захворювання</a:t>
            </a:r>
            <a:r>
              <a:rPr lang="ru-RU" dirty="0" smtClean="0"/>
              <a:t> , </a:t>
            </a:r>
            <a:r>
              <a:rPr lang="ru-RU" dirty="0" err="1" smtClean="0"/>
              <a:t>перенесені</a:t>
            </a:r>
            <a:r>
              <a:rPr lang="ru-RU" dirty="0" smtClean="0"/>
              <a:t> нею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виношування</a:t>
            </a:r>
            <a:r>
              <a:rPr lang="ru-RU" dirty="0" smtClean="0"/>
              <a:t> </a:t>
            </a:r>
            <a:r>
              <a:rPr lang="ru-RU" dirty="0" err="1" smtClean="0"/>
              <a:t>дитини</a:t>
            </a:r>
            <a:r>
              <a:rPr lang="ru-RU" dirty="0" smtClean="0"/>
              <a:t>. </a:t>
            </a:r>
            <a:r>
              <a:rPr lang="ru-RU" dirty="0" err="1" smtClean="0"/>
              <a:t>Наприклад</a:t>
            </a:r>
            <a:r>
              <a:rPr lang="ru-RU" dirty="0" smtClean="0"/>
              <a:t> ,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інфекції</a:t>
            </a:r>
            <a:r>
              <a:rPr lang="ru-RU" dirty="0" smtClean="0"/>
              <a:t> , як краснуха , токсоплазмоз , </a:t>
            </a:r>
            <a:r>
              <a:rPr lang="ru-RU" dirty="0" err="1" smtClean="0"/>
              <a:t>грип</a:t>
            </a:r>
            <a:r>
              <a:rPr lang="ru-RU" dirty="0" smtClean="0"/>
              <a:t> , особливо в </a:t>
            </a:r>
            <a:r>
              <a:rPr lang="ru-RU" dirty="0" err="1" smtClean="0"/>
              <a:t>першому</a:t>
            </a:r>
            <a:r>
              <a:rPr lang="ru-RU" dirty="0" smtClean="0"/>
              <a:t> </a:t>
            </a:r>
            <a:r>
              <a:rPr lang="ru-RU" dirty="0" err="1" smtClean="0"/>
              <a:t>триместрі</a:t>
            </a:r>
            <a:r>
              <a:rPr lang="ru-RU" dirty="0" smtClean="0"/>
              <a:t> </a:t>
            </a:r>
            <a:r>
              <a:rPr lang="ru-RU" dirty="0" err="1" smtClean="0"/>
              <a:t>вагітності</a:t>
            </a:r>
            <a:r>
              <a:rPr lang="ru-RU" dirty="0" smtClean="0"/>
              <a:t> , коли </a:t>
            </a:r>
            <a:r>
              <a:rPr lang="ru-RU" dirty="0" err="1" smtClean="0"/>
              <a:t>відбувається</a:t>
            </a:r>
            <a:r>
              <a:rPr lang="ru-RU" dirty="0" smtClean="0"/>
              <a:t> закладка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органів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систем плода , в </a:t>
            </a:r>
            <a:r>
              <a:rPr lang="ru-RU" dirty="0" err="1" smtClean="0"/>
              <a:t>перспективі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викликати</a:t>
            </a:r>
            <a:r>
              <a:rPr lang="ru-RU" dirty="0" smtClean="0"/>
              <a:t> </a:t>
            </a:r>
            <a:r>
              <a:rPr lang="ru-RU" dirty="0" err="1" smtClean="0"/>
              <a:t>порушення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здоров'я</a:t>
            </a:r>
            <a:r>
              <a:rPr lang="ru-RU" dirty="0" smtClean="0"/>
              <a:t> .</a:t>
            </a:r>
          </a:p>
          <a:p>
            <a:endParaRPr lang="ru-RU" dirty="0"/>
          </a:p>
        </p:txBody>
      </p:sp>
      <p:pic>
        <p:nvPicPr>
          <p:cNvPr id="4" name="Рисунок 3" descr="http://inetturne.ru/uploads/posts/2013-09/6760fbcf63cc696bb64678a28f006e1e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741739" y="1124744"/>
            <a:ext cx="3402261" cy="2543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ecoloinfo.com/wp-content/uploads/2009/04/femme_enceinte_grossesse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17032"/>
            <a:ext cx="3419872" cy="3140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/>
              <a:t>екологічні</a:t>
            </a:r>
            <a:r>
              <a:rPr lang="ru-RU" sz="3200" dirty="0" smtClean="0"/>
              <a:t> </a:t>
            </a:r>
            <a:r>
              <a:rPr lang="ru-RU" sz="3200" dirty="0" err="1" smtClean="0"/>
              <a:t>фактори</a:t>
            </a:r>
            <a:r>
              <a:rPr lang="ru-RU" sz="3200" dirty="0" smtClean="0"/>
              <a:t> (20-22%)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3201615" cy="4121422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Даними</a:t>
            </a:r>
            <a:r>
              <a:rPr lang="ru-RU" dirty="0" smtClean="0"/>
              <a:t> </a:t>
            </a:r>
            <a:r>
              <a:rPr lang="ru-RU" dirty="0" err="1" smtClean="0"/>
              <a:t>досліджень</a:t>
            </a:r>
            <a:r>
              <a:rPr lang="ru-RU" dirty="0" smtClean="0"/>
              <a:t> </a:t>
            </a:r>
            <a:r>
              <a:rPr lang="ru-RU" dirty="0" err="1" smtClean="0"/>
              <a:t>підтверджено</a:t>
            </a:r>
            <a:r>
              <a:rPr lang="ru-RU" dirty="0" smtClean="0"/>
              <a:t> , </a:t>
            </a:r>
            <a:r>
              <a:rPr lang="ru-RU" dirty="0" err="1" smtClean="0"/>
              <a:t>що</a:t>
            </a:r>
            <a:r>
              <a:rPr lang="ru-RU" dirty="0" smtClean="0"/>
              <a:t> в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містах</a:t>
            </a:r>
            <a:r>
              <a:rPr lang="ru-RU" dirty="0" smtClean="0"/>
              <a:t> </a:t>
            </a:r>
            <a:r>
              <a:rPr lang="ru-RU" dirty="0" err="1" smtClean="0"/>
              <a:t>неблагополучне</a:t>
            </a:r>
            <a:r>
              <a:rPr lang="ru-RU" dirty="0" smtClean="0"/>
              <a:t> </a:t>
            </a:r>
            <a:r>
              <a:rPr lang="ru-RU" dirty="0" err="1" smtClean="0"/>
              <a:t>навколишнє</a:t>
            </a:r>
            <a:r>
              <a:rPr lang="ru-RU" dirty="0" smtClean="0"/>
              <a:t> </a:t>
            </a:r>
            <a:r>
              <a:rPr lang="ru-RU" dirty="0" err="1" smtClean="0"/>
              <a:t>середовище</a:t>
            </a:r>
            <a:r>
              <a:rPr lang="ru-RU" dirty="0" smtClean="0"/>
              <a:t> </a:t>
            </a:r>
            <a:r>
              <a:rPr lang="ru-RU" dirty="0" err="1" smtClean="0"/>
              <a:t>винне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20-30% </a:t>
            </a:r>
            <a:r>
              <a:rPr lang="ru-RU" dirty="0" err="1" smtClean="0"/>
              <a:t>ускладнень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вагітності</a:t>
            </a:r>
            <a:r>
              <a:rPr lang="ru-RU" dirty="0" smtClean="0"/>
              <a:t>. Про </a:t>
            </a:r>
            <a:r>
              <a:rPr lang="ru-RU" dirty="0" err="1" smtClean="0"/>
              <a:t>забрудненому</a:t>
            </a:r>
            <a:r>
              <a:rPr lang="ru-RU" dirty="0" smtClean="0"/>
              <a:t> </a:t>
            </a:r>
            <a:r>
              <a:rPr lang="ru-RU" dirty="0" err="1" smtClean="0"/>
              <a:t>повітрі</a:t>
            </a:r>
            <a:r>
              <a:rPr lang="ru-RU" dirty="0" smtClean="0"/>
              <a:t> , </a:t>
            </a:r>
            <a:r>
              <a:rPr lang="ru-RU" dirty="0" err="1" smtClean="0"/>
              <a:t>воді</a:t>
            </a:r>
            <a:r>
              <a:rPr lang="ru-RU" dirty="0" smtClean="0"/>
              <a:t> , продуктах </a:t>
            </a:r>
            <a:r>
              <a:rPr lang="ru-RU" dirty="0" err="1" smtClean="0"/>
              <a:t>харчування</a:t>
            </a:r>
            <a:r>
              <a:rPr lang="ru-RU" dirty="0" smtClean="0"/>
              <a:t> написано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. </a:t>
            </a:r>
            <a:r>
              <a:rPr lang="ru-RU" dirty="0" err="1" smtClean="0"/>
              <a:t>Численні</a:t>
            </a:r>
            <a:r>
              <a:rPr lang="ru-RU" dirty="0" smtClean="0"/>
              <a:t> </a:t>
            </a:r>
            <a:r>
              <a:rPr lang="ru-RU" dirty="0" err="1" smtClean="0"/>
              <a:t>епідеміологічні</a:t>
            </a:r>
            <a:r>
              <a:rPr lang="ru-RU" dirty="0" smtClean="0"/>
              <a:t> </a:t>
            </a:r>
            <a:r>
              <a:rPr lang="ru-RU" dirty="0" err="1" smtClean="0"/>
              <a:t>дані</a:t>
            </a:r>
            <a:r>
              <a:rPr lang="ru-RU" dirty="0" smtClean="0"/>
              <a:t> </a:t>
            </a:r>
            <a:r>
              <a:rPr lang="ru-RU" dirty="0" err="1" smtClean="0"/>
              <a:t>свідчать</a:t>
            </a:r>
            <a:r>
              <a:rPr lang="ru-RU" dirty="0" smtClean="0"/>
              <a:t> про те 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концентрація</a:t>
            </a:r>
            <a:r>
              <a:rPr lang="ru-RU" dirty="0" smtClean="0"/>
              <a:t> </a:t>
            </a:r>
            <a:r>
              <a:rPr lang="ru-RU" dirty="0" err="1" smtClean="0"/>
              <a:t>хімічних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 в </a:t>
            </a:r>
            <a:r>
              <a:rPr lang="ru-RU" dirty="0" err="1" smtClean="0"/>
              <a:t>атмосфері</a:t>
            </a:r>
            <a:r>
              <a:rPr lang="ru-RU" dirty="0" smtClean="0"/>
              <a:t> по</a:t>
            </a:r>
          </a:p>
          <a:p>
            <a:endParaRPr lang="ru-RU" dirty="0"/>
          </a:p>
        </p:txBody>
      </p:sp>
      <p:pic>
        <p:nvPicPr>
          <p:cNvPr id="4" name="Рисунок 3" descr="http://document.ua/idoc/33948_1.gif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80928"/>
            <a:ext cx="4283943" cy="3866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/>
              <a:t>Спосіб життя (48-51%)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2841575" cy="4193430"/>
          </a:xfrm>
        </p:spPr>
        <p:txBody>
          <a:bodyPr/>
          <a:lstStyle/>
          <a:p>
            <a:r>
              <a:rPr lang="ru-RU" sz="1600" dirty="0" smtClean="0"/>
              <a:t>Далеко не </a:t>
            </a:r>
            <a:r>
              <a:rPr lang="ru-RU" sz="1600" dirty="0" err="1" smtClean="0"/>
              <a:t>останнє</a:t>
            </a:r>
            <a:r>
              <a:rPr lang="ru-RU" sz="1600" dirty="0" smtClean="0"/>
              <a:t> </a:t>
            </a:r>
            <a:r>
              <a:rPr lang="ru-RU" sz="1600" dirty="0" err="1" smtClean="0"/>
              <a:t>місце</a:t>
            </a:r>
            <a:r>
              <a:rPr lang="ru-RU" sz="1600" dirty="0" smtClean="0"/>
              <a:t> в </a:t>
            </a:r>
            <a:r>
              <a:rPr lang="ru-RU" sz="1600" dirty="0" err="1" smtClean="0"/>
              <a:t>плані</a:t>
            </a:r>
            <a:r>
              <a:rPr lang="ru-RU" sz="1600" dirty="0" smtClean="0"/>
              <a:t> </a:t>
            </a:r>
            <a:r>
              <a:rPr lang="ru-RU" sz="1600" dirty="0" err="1" smtClean="0"/>
              <a:t>впливу</a:t>
            </a:r>
            <a:r>
              <a:rPr lang="ru-RU" sz="1600" dirty="0" smtClean="0"/>
              <a:t> на </a:t>
            </a:r>
            <a:r>
              <a:rPr lang="ru-RU" sz="1600" dirty="0" err="1" smtClean="0"/>
              <a:t>репродуктивне</a:t>
            </a:r>
            <a:r>
              <a:rPr lang="ru-RU" sz="1600" dirty="0" smtClean="0"/>
              <a:t> </a:t>
            </a:r>
            <a:r>
              <a:rPr lang="ru-RU" sz="1600" dirty="0" err="1" smtClean="0"/>
              <a:t>здоров'я</a:t>
            </a:r>
            <a:r>
              <a:rPr lang="ru-RU" sz="1600" dirty="0" smtClean="0"/>
              <a:t> </a:t>
            </a:r>
            <a:r>
              <a:rPr lang="ru-RU" sz="1600" dirty="0" err="1" smtClean="0"/>
              <a:t>займають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професійні</a:t>
            </a:r>
            <a:r>
              <a:rPr lang="ru-RU" sz="1600" dirty="0" smtClean="0"/>
              <a:t> </a:t>
            </a:r>
            <a:r>
              <a:rPr lang="ru-RU" sz="1600" dirty="0" err="1" smtClean="0"/>
              <a:t>фактори</a:t>
            </a:r>
            <a:r>
              <a:rPr lang="ru-RU" sz="1600" dirty="0" smtClean="0"/>
              <a:t> </a:t>
            </a:r>
            <a:r>
              <a:rPr lang="ru-RU" sz="1600" dirty="0" err="1" smtClean="0"/>
              <a:t>ризику</a:t>
            </a:r>
            <a:r>
              <a:rPr lang="ru-RU" sz="1600" dirty="0" smtClean="0"/>
              <a:t> - </a:t>
            </a:r>
            <a:r>
              <a:rPr lang="ru-RU" sz="1600" dirty="0" err="1" smtClean="0"/>
              <a:t>умови</a:t>
            </a:r>
            <a:r>
              <a:rPr lang="ru-RU" sz="1600" dirty="0" smtClean="0"/>
              <a:t> , в </a:t>
            </a:r>
            <a:r>
              <a:rPr lang="ru-RU" sz="1600" dirty="0" err="1" smtClean="0"/>
              <a:t>яких</a:t>
            </a:r>
            <a:r>
              <a:rPr lang="ru-RU" sz="1600" dirty="0" smtClean="0"/>
              <a:t> </a:t>
            </a:r>
            <a:r>
              <a:rPr lang="ru-RU" sz="1600" dirty="0" err="1" smtClean="0"/>
              <a:t>працює</a:t>
            </a:r>
            <a:r>
              <a:rPr lang="ru-RU" sz="1600" dirty="0" smtClean="0"/>
              <a:t> </a:t>
            </a:r>
            <a:r>
              <a:rPr lang="ru-RU" sz="1600" dirty="0" err="1" smtClean="0"/>
              <a:t>жінка</a:t>
            </a:r>
            <a:r>
              <a:rPr lang="ru-RU" sz="1600" dirty="0" smtClean="0"/>
              <a:t> , яка </a:t>
            </a:r>
            <a:r>
              <a:rPr lang="ru-RU" sz="1600" dirty="0" err="1" smtClean="0"/>
              <a:t>очікує</a:t>
            </a:r>
            <a:r>
              <a:rPr lang="ru-RU" sz="1600" dirty="0" smtClean="0"/>
              <a:t> </a:t>
            </a:r>
            <a:r>
              <a:rPr lang="ru-RU" sz="1600" dirty="0" err="1" smtClean="0"/>
              <a:t>дитину</a:t>
            </a:r>
            <a:r>
              <a:rPr lang="ru-RU" sz="1600" dirty="0" smtClean="0"/>
              <a:t> .</a:t>
            </a:r>
          </a:p>
          <a:p>
            <a:r>
              <a:rPr lang="ru-RU" sz="1600" dirty="0" err="1" smtClean="0"/>
              <a:t>Також</a:t>
            </a:r>
            <a:r>
              <a:rPr lang="ru-RU" sz="1600" dirty="0" smtClean="0"/>
              <a:t> </a:t>
            </a:r>
            <a:r>
              <a:rPr lang="ru-RU" sz="1600" dirty="0" err="1" smtClean="0"/>
              <a:t>негативний</a:t>
            </a:r>
            <a:r>
              <a:rPr lang="ru-RU" sz="1600" dirty="0" smtClean="0"/>
              <a:t> характер </a:t>
            </a:r>
            <a:r>
              <a:rPr lang="ru-RU" sz="1600" dirty="0" err="1" smtClean="0"/>
              <a:t>впливу</a:t>
            </a:r>
            <a:r>
              <a:rPr lang="ru-RU" sz="1600" dirty="0" smtClean="0"/>
              <a:t> </a:t>
            </a:r>
            <a:r>
              <a:rPr lang="ru-RU" sz="1600" dirty="0" err="1" smtClean="0"/>
              <a:t>наркотичних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речовин</a:t>
            </a:r>
            <a:r>
              <a:rPr lang="ru-RU" sz="1600" dirty="0" smtClean="0"/>
              <a:t> на </a:t>
            </a:r>
            <a:r>
              <a:rPr lang="ru-RU" sz="1600" dirty="0" err="1" smtClean="0"/>
              <a:t>репродуктивну</a:t>
            </a:r>
            <a:r>
              <a:rPr lang="ru-RU" sz="1600" dirty="0" smtClean="0"/>
              <a:t> систему </a:t>
            </a:r>
            <a:r>
              <a:rPr lang="ru-RU" sz="1600" dirty="0" err="1" smtClean="0"/>
              <a:t>підлітків</a:t>
            </a:r>
            <a:r>
              <a:rPr lang="ru-RU" sz="1600" dirty="0" smtClean="0"/>
              <a:t> та </a:t>
            </a:r>
            <a:r>
              <a:rPr lang="ru-RU" sz="1600" dirty="0" err="1" smtClean="0"/>
              <a:t>молоді</a:t>
            </a:r>
            <a:r>
              <a:rPr lang="ru-RU" sz="1600" dirty="0" smtClean="0"/>
              <a:t>. </a:t>
            </a:r>
            <a:r>
              <a:rPr lang="ru-RU" sz="1600" dirty="0" err="1" smtClean="0"/>
              <a:t>Особлива</a:t>
            </a:r>
            <a:r>
              <a:rPr lang="ru-RU" sz="1600" dirty="0" smtClean="0"/>
              <a:t> </a:t>
            </a:r>
            <a:r>
              <a:rPr lang="ru-RU" sz="1600" dirty="0" err="1" smtClean="0"/>
              <a:t>шкідливість</a:t>
            </a:r>
            <a:r>
              <a:rPr lang="ru-RU" sz="1600" dirty="0" smtClean="0"/>
              <a:t> для </a:t>
            </a:r>
            <a:r>
              <a:rPr lang="ru-RU" sz="1600" dirty="0" err="1" smtClean="0"/>
              <a:t>здоров’я</a:t>
            </a:r>
            <a:r>
              <a:rPr lang="ru-RU" sz="1600" dirty="0" smtClean="0"/>
              <a:t> </a:t>
            </a:r>
            <a:r>
              <a:rPr lang="ru-RU" sz="1600" dirty="0" err="1" smtClean="0"/>
              <a:t>сумісної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дії</a:t>
            </a:r>
            <a:r>
              <a:rPr lang="ru-RU" sz="1600" dirty="0" smtClean="0"/>
              <a:t> </a:t>
            </a:r>
            <a:r>
              <a:rPr lang="ru-RU" sz="1600" dirty="0" err="1" smtClean="0"/>
              <a:t>тютюнового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диму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smtClean="0"/>
              <a:t>алкоголю</a:t>
            </a:r>
            <a:r>
              <a:rPr lang="uk-UA" sz="1600" dirty="0" smtClean="0"/>
              <a:t>, та навіть наркотичних засобів.</a:t>
            </a:r>
            <a:endParaRPr lang="ru-RU" sz="1600" dirty="0" smtClean="0"/>
          </a:p>
          <a:p>
            <a:endParaRPr lang="ru-RU" dirty="0"/>
          </a:p>
        </p:txBody>
      </p:sp>
      <p:pic>
        <p:nvPicPr>
          <p:cNvPr id="4" name="Рисунок 3" descr="http://school7.org/foto/articles_foto/90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543600" y="3405014"/>
            <a:ext cx="3600400" cy="3452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mukachevo.net/Content/img/news/p_39190_1_gallerybig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508104" y="0"/>
            <a:ext cx="3635896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img.cliparto.com/pic/xl/180008/3016421-stop-drugs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843808" y="0"/>
            <a:ext cx="2481064" cy="1559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362075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Охорона </a:t>
            </a:r>
            <a:r>
              <a:rPr lang="ru-RU" sz="2400" dirty="0" smtClean="0"/>
              <a:t>здоров</a:t>
            </a:r>
            <a:r>
              <a:rPr lang="en-US" sz="2400" dirty="0" smtClean="0"/>
              <a:t>’</a:t>
            </a:r>
            <a:r>
              <a:rPr lang="uk-UA" sz="2400" dirty="0" smtClean="0"/>
              <a:t>я, медицина (8-10%)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www.dy.nayka.com.ua/a/5_2012_7.files/image002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6984776" cy="5530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55</TotalTime>
  <Words>499</Words>
  <Application>Microsoft Office PowerPoint</Application>
  <PresentationFormat>Экран (4:3)</PresentationFormat>
  <Paragraphs>23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Справедливость</vt:lpstr>
      <vt:lpstr>Вплив чинників на репродуктивне здоров’я людини </vt:lpstr>
      <vt:lpstr>Мета:</vt:lpstr>
      <vt:lpstr>Слайд 3</vt:lpstr>
      <vt:lpstr>Останні десятиріччя характеризуються несприятливою демографічною ситуацією, яка набула сталого характеру. Сучасне буття населення України супроводжується глибоким порушенням механізму його відтворення, погіршенням не лише кількісних, а й якісних характеристик.  Особливе занепокоєння викликає відсутність ознак демовідтворення, що створює певну небезпеку для держави . Згідно з останніми даними ВООЗ Україна займає останнє місце серед країн Євросоюзу за показником природного приросту населення . Звичайно, така ситуація зумовлена особливостями репродуктивної поведінки та репродуктивної мотивації населення (системи дій, відносин та психічного стану особи, що спонукає її до потреби в дітях), яка залежить від економічного та соціальнопсихологічного стану населення держави. Суттєве значення у виконанні дітородної функції має і стан репродуктивного здоров"я.   Формування репродуктивної системи - процес тривалий і складний.    Адже, за визначенням ВООЗ, репродуктивне здоров"я - це стан повного фізичного, розумового і соціального благополуччя, а не просто відсутність хвороб репродуктивної системи та її порушень. Здоров"я жінки і його невід"ємний компонент - репродуктивне здоров"я - значною мірою визначається умовами її розвитку в утробі матері, в період новонародженості, дитинстві та підлітковому віці.    А нині, лише за даними офіційної статистики, майже кожна третя дитина з"являється на світ з відхиленнями в стані здоров"я, а 27 із кожної тисячі народжуються з вродженими вадами. Значне навантаження з проблем репродуктивного здоров"я припадає на дітей підліткового віку та молодь. Згідно з класифікацією ВООЗ термін "підлітки" включає осіб 10-19 років, "молодь" - 15-24 років, "молоді люди" - у віці між 10 та 24 роками. В Україні функціонує 7 центрів репродуктивного здоров"я підлітків (Автономна Республіка Крим, Донецька, Одеська, Львівська, Луганська, Запорізька області та м. Київ).  </vt:lpstr>
      <vt:lpstr>Головними чинниками, які можуть порушити стан репродуктивного здоров’я є   соціально-економічне становище , умови праці та побуту , стан системи охорони здоров'я та ефективність її функціонування , спадковість , стан навколишнього середовища, тобто екологія.</vt:lpstr>
      <vt:lpstr>Спадкові або генетично обумовлені чинники (20-22%) </vt:lpstr>
      <vt:lpstr>екологічні фактори (20-22%) </vt:lpstr>
      <vt:lpstr>Спосіб життя (48-51%)</vt:lpstr>
      <vt:lpstr>Охорона здоров’я, медицина (8-10%)</vt:lpstr>
      <vt:lpstr>Соціально -психологічні чинники </vt:lpstr>
      <vt:lpstr>Ми повинні добре, правильно харчуватися, щоб зберегти репродуктивне здоров’я</vt:lpstr>
      <vt:lpstr>Погані чинники, але які часто зустрічаються у нашому житті</vt:lpstr>
      <vt:lpstr>А корисно, звісно,  здорове харчування, займатися спортом, насолоджуватись дружбою….</vt:lpstr>
      <vt:lpstr>Висновок: Сучасна наука дослідним шляхом довела , що стан нашого здоров'я залежить від цілого комплексу чинників. Головні серед них - соціально-економічне становище , умови праці та побуту , стан системи охорони здоров'я та ефективність її функціонування , спадковість , стан навколишнього середовища. Це і є фактори ризику , які можуть зумовити ті чи інші порушення в стані здоров'я людини. </vt:lpstr>
      <vt:lpstr>Дякую за увагу!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Вплив чинників на репродуктивне здоров’я людини </dc:title>
  <cp:lastModifiedBy>RePack by SPecialiST</cp:lastModifiedBy>
  <cp:revision>8</cp:revision>
  <dcterms:modified xsi:type="dcterms:W3CDTF">2013-12-22T20:23:02Z</dcterms:modified>
</cp:coreProperties>
</file>