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4DD9E4-3FFD-4FC1-93A7-A49AB255CEDB}" type="datetimeFigureOut">
              <a:rPr lang="ru-RU" smtClean="0"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325EB9-B683-40DE-B65A-6BFC5C88B4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472118" cy="1944216"/>
          </a:xfrm>
        </p:spPr>
        <p:txBody>
          <a:bodyPr/>
          <a:lstStyle/>
          <a:p>
            <a:r>
              <a:rPr lang="uk-UA" i="1" dirty="0">
                <a:solidFill>
                  <a:schemeClr val="bg1"/>
                </a:solidFill>
              </a:rPr>
              <a:t>М</a:t>
            </a:r>
            <a:r>
              <a:rPr lang="uk-UA" i="1" dirty="0" smtClean="0">
                <a:solidFill>
                  <a:schemeClr val="bg1"/>
                </a:solidFill>
              </a:rPr>
              <a:t>іжнародне гуманітарне право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25144"/>
            <a:ext cx="5436096" cy="198884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Підготувала учениця 11 класу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Гаврилиця</a:t>
            </a:r>
            <a:r>
              <a:rPr lang="uk-UA" dirty="0" smtClean="0">
                <a:solidFill>
                  <a:schemeClr val="bg1"/>
                </a:solidFill>
              </a:rPr>
              <a:t> Анастасія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Вчитель</a:t>
            </a:r>
          </a:p>
          <a:p>
            <a:r>
              <a:rPr lang="uk-UA" dirty="0" err="1" smtClean="0">
                <a:solidFill>
                  <a:schemeClr val="bg1"/>
                </a:solidFill>
              </a:rPr>
              <a:t>Легусов</a:t>
            </a:r>
            <a:r>
              <a:rPr lang="uk-UA" dirty="0" smtClean="0">
                <a:solidFill>
                  <a:schemeClr val="bg1"/>
                </a:solidFill>
              </a:rPr>
              <a:t> Дмитро Олександрович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5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/>
              <a:t>4) </a:t>
            </a:r>
            <a:r>
              <a:rPr lang="ru-RU" dirty="0" err="1"/>
              <a:t>кодифікація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передбачала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норм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права. До них належать: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злочинам</a:t>
            </a:r>
            <a:r>
              <a:rPr lang="ru-RU" dirty="0"/>
              <a:t> геноциду і </a:t>
            </a:r>
            <a:r>
              <a:rPr lang="ru-RU" dirty="0" err="1"/>
              <a:t>покарання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9 </a:t>
            </a:r>
            <a:r>
              <a:rPr lang="ru-RU" dirty="0" err="1"/>
              <a:t>грудня</a:t>
            </a:r>
            <a:r>
              <a:rPr lang="ru-RU" dirty="0"/>
              <a:t> 1948 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вербуванням</a:t>
            </a:r>
            <a:r>
              <a:rPr lang="ru-RU" dirty="0"/>
              <a:t>, </a:t>
            </a:r>
            <a:r>
              <a:rPr lang="ru-RU" dirty="0" err="1"/>
              <a:t>використанням</a:t>
            </a:r>
            <a:r>
              <a:rPr lang="ru-RU" dirty="0"/>
              <a:t>, </a:t>
            </a:r>
            <a:r>
              <a:rPr lang="ru-RU" dirty="0" err="1"/>
              <a:t>фінансуванням</a:t>
            </a:r>
            <a:r>
              <a:rPr lang="ru-RU" dirty="0"/>
              <a:t> і </a:t>
            </a:r>
            <a:r>
              <a:rPr lang="ru-RU" dirty="0" err="1"/>
              <a:t>навчанням</a:t>
            </a:r>
            <a:r>
              <a:rPr lang="ru-RU" dirty="0"/>
              <a:t> </a:t>
            </a:r>
            <a:r>
              <a:rPr lang="ru-RU" dirty="0" err="1"/>
              <a:t>найманців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 </a:t>
            </a:r>
            <a:r>
              <a:rPr lang="ru-RU" dirty="0" err="1"/>
              <a:t>грудня</a:t>
            </a:r>
            <a:r>
              <a:rPr lang="ru-RU" dirty="0"/>
              <a:t> 1989 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незастосування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давності</a:t>
            </a:r>
            <a:r>
              <a:rPr lang="ru-RU" dirty="0"/>
              <a:t> до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та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26 листопада 1968 р.; </a:t>
            </a:r>
            <a:r>
              <a:rPr lang="ru-RU" dirty="0" err="1"/>
              <a:t>Додатковий</a:t>
            </a:r>
            <a:r>
              <a:rPr lang="ru-RU" dirty="0"/>
              <a:t> протокол ІП до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8 </a:t>
            </a:r>
            <a:r>
              <a:rPr lang="ru-RU" dirty="0" err="1"/>
              <a:t>грудня</a:t>
            </a:r>
            <a:r>
              <a:rPr lang="ru-RU" dirty="0"/>
              <a:t> 2005 р.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і </a:t>
            </a:r>
            <a:r>
              <a:rPr lang="ru-RU" dirty="0" err="1"/>
              <a:t>протоколів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кодифікували</a:t>
            </a:r>
            <a:r>
              <a:rPr lang="ru-RU" dirty="0"/>
              <a:t>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гуманітарне</a:t>
            </a:r>
            <a:r>
              <a:rPr lang="ru-RU" dirty="0"/>
              <a:t> право, </a:t>
            </a:r>
            <a:r>
              <a:rPr lang="ru-RU" dirty="0" err="1"/>
              <a:t>ратифіковані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державами </a:t>
            </a:r>
            <a:r>
              <a:rPr lang="ru-RU" dirty="0" err="1"/>
              <a:t>світу</a:t>
            </a:r>
            <a:r>
              <a:rPr lang="ru-RU" dirty="0"/>
              <a:t> й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надійну</a:t>
            </a:r>
            <a:r>
              <a:rPr lang="ru-RU" dirty="0"/>
              <a:t> </a:t>
            </a:r>
            <a:r>
              <a:rPr lang="ru-RU" dirty="0" err="1"/>
              <a:t>правову</a:t>
            </a:r>
            <a:r>
              <a:rPr lang="ru-RU" dirty="0"/>
              <a:t> основу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звичай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161 </a:t>
            </a:r>
            <a:r>
              <a:rPr lang="ru-RU" dirty="0" err="1"/>
              <a:t>звичаєву</a:t>
            </a:r>
            <a:r>
              <a:rPr lang="ru-RU" dirty="0"/>
              <a:t> норму,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Червоного </a:t>
            </a:r>
            <a:r>
              <a:rPr lang="ru-RU" dirty="0" err="1"/>
              <a:t>Хреста</a:t>
            </a:r>
            <a:r>
              <a:rPr lang="ru-RU" dirty="0"/>
              <a:t> й </a:t>
            </a:r>
            <a:r>
              <a:rPr lang="ru-RU" dirty="0" err="1"/>
              <a:t>охоплюють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1949 р.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звичаїв</a:t>
            </a:r>
            <a:r>
              <a:rPr lang="ru-RU" dirty="0"/>
              <a:t> є далеко </a:t>
            </a:r>
            <a:r>
              <a:rPr lang="ru-RU" dirty="0" err="1"/>
              <a:t>неповним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не </a:t>
            </a:r>
            <a:r>
              <a:rPr lang="ru-RU" dirty="0" err="1"/>
              <a:t>охопило</a:t>
            </a:r>
            <a:r>
              <a:rPr lang="ru-RU" dirty="0"/>
              <a:t> правил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повітряної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5857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718"/>
            <a:ext cx="9144000" cy="583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741368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ВИСНОВОК</a:t>
            </a: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pPr marL="137160" indent="0">
              <a:buNone/>
            </a:pPr>
            <a:r>
              <a:rPr lang="ru-RU" b="1" dirty="0" err="1"/>
              <a:t>Збройні</a:t>
            </a:r>
            <a:r>
              <a:rPr lang="ru-RU" b="1" dirty="0"/>
              <a:t> </a:t>
            </a:r>
            <a:r>
              <a:rPr lang="ru-RU" b="1" dirty="0" err="1"/>
              <a:t>конфлікти</a:t>
            </a:r>
            <a:r>
              <a:rPr lang="ru-RU" b="1" dirty="0"/>
              <a:t> – </a:t>
            </a:r>
            <a:r>
              <a:rPr lang="ru-RU" b="1" dirty="0" err="1"/>
              <a:t>внутрішні</a:t>
            </a:r>
            <a:r>
              <a:rPr lang="ru-RU" b="1" dirty="0"/>
              <a:t> і </a:t>
            </a:r>
            <a:r>
              <a:rPr lang="ru-RU" b="1" dirty="0" err="1"/>
              <a:t>міжнародні</a:t>
            </a:r>
            <a:r>
              <a:rPr lang="ru-RU" b="1" dirty="0"/>
              <a:t> – </a:t>
            </a:r>
            <a:r>
              <a:rPr lang="ru-RU" b="1" dirty="0" err="1"/>
              <a:t>жорстока</a:t>
            </a:r>
            <a:r>
              <a:rPr lang="ru-RU" b="1" dirty="0"/>
              <a:t> </a:t>
            </a:r>
            <a:r>
              <a:rPr lang="ru-RU" b="1" dirty="0" err="1"/>
              <a:t>реальність</a:t>
            </a:r>
            <a:r>
              <a:rPr lang="ru-RU" b="1" dirty="0"/>
              <a:t> </a:t>
            </a:r>
            <a:r>
              <a:rPr lang="ru-RU" b="1" dirty="0" err="1"/>
              <a:t>двадцятого</a:t>
            </a:r>
            <a:r>
              <a:rPr lang="ru-RU" b="1" dirty="0"/>
              <a:t> </a:t>
            </a:r>
            <a:r>
              <a:rPr lang="ru-RU" b="1" dirty="0" err="1"/>
              <a:t>століття</a:t>
            </a:r>
            <a:r>
              <a:rPr lang="ru-RU" b="1" dirty="0"/>
              <a:t>. </a:t>
            </a:r>
            <a:r>
              <a:rPr lang="ru-RU" b="1" dirty="0" err="1"/>
              <a:t>Незважаючи</a:t>
            </a:r>
            <a:r>
              <a:rPr lang="ru-RU" b="1" dirty="0"/>
              <a:t> на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зусилля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робляться</a:t>
            </a:r>
            <a:r>
              <a:rPr lang="ru-RU" b="1" dirty="0"/>
              <a:t> </a:t>
            </a:r>
            <a:r>
              <a:rPr lang="ru-RU" b="1" dirty="0" err="1"/>
              <a:t>заради</a:t>
            </a:r>
            <a:r>
              <a:rPr lang="ru-RU" b="1" dirty="0"/>
              <a:t> того, </a:t>
            </a:r>
            <a:r>
              <a:rPr lang="ru-RU" b="1" dirty="0" err="1"/>
              <a:t>щоб</a:t>
            </a:r>
            <a:r>
              <a:rPr lang="ru-RU" b="1" dirty="0"/>
              <a:t> на </a:t>
            </a:r>
            <a:r>
              <a:rPr lang="ru-RU" b="1" dirty="0" err="1"/>
              <a:t>постійній</a:t>
            </a:r>
            <a:r>
              <a:rPr lang="ru-RU" b="1" dirty="0"/>
              <a:t> </a:t>
            </a:r>
            <a:r>
              <a:rPr lang="ru-RU" b="1" dirty="0" err="1"/>
              <a:t>основі</a:t>
            </a:r>
            <a:r>
              <a:rPr lang="ru-RU" b="1" dirty="0"/>
              <a:t> </a:t>
            </a:r>
            <a:r>
              <a:rPr lang="ru-RU" b="1" dirty="0" err="1"/>
              <a:t>заміняти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зброї</a:t>
            </a:r>
            <a:r>
              <a:rPr lang="ru-RU" b="1" dirty="0"/>
              <a:t> </a:t>
            </a:r>
            <a:r>
              <a:rPr lang="ru-RU" b="1" dirty="0" err="1"/>
              <a:t>мирними</a:t>
            </a:r>
            <a:r>
              <a:rPr lang="ru-RU" b="1" dirty="0"/>
              <a:t> переговорами, </a:t>
            </a:r>
            <a:r>
              <a:rPr lang="ru-RU" b="1" dirty="0" err="1"/>
              <a:t>вантаж</a:t>
            </a:r>
            <a:r>
              <a:rPr lang="ru-RU" b="1" dirty="0"/>
              <a:t> </a:t>
            </a:r>
            <a:r>
              <a:rPr lang="ru-RU" b="1" dirty="0" err="1"/>
              <a:t>людських</a:t>
            </a:r>
            <a:r>
              <a:rPr lang="ru-RU" b="1" dirty="0"/>
              <a:t> </a:t>
            </a:r>
            <a:r>
              <a:rPr lang="ru-RU" b="1" dirty="0" err="1"/>
              <a:t>страждань</a:t>
            </a:r>
            <a:r>
              <a:rPr lang="ru-RU" b="1" dirty="0"/>
              <a:t>, </a:t>
            </a:r>
            <a:r>
              <a:rPr lang="ru-RU" b="1" dirty="0" err="1"/>
              <a:t>смерті</a:t>
            </a:r>
            <a:r>
              <a:rPr lang="ru-RU" b="1" dirty="0"/>
              <a:t> і </a:t>
            </a:r>
            <a:r>
              <a:rPr lang="ru-RU" b="1" dirty="0" err="1"/>
              <a:t>руйнації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неминуче приносить </a:t>
            </a:r>
            <a:r>
              <a:rPr lang="ru-RU" b="1" dirty="0" err="1"/>
              <a:t>війна</a:t>
            </a:r>
            <a:r>
              <a:rPr lang="ru-RU" b="1" dirty="0"/>
              <a:t>, </a:t>
            </a:r>
            <a:r>
              <a:rPr lang="ru-RU" b="1" dirty="0" err="1"/>
              <a:t>продовжує</a:t>
            </a:r>
            <a:r>
              <a:rPr lang="ru-RU" b="1" dirty="0"/>
              <a:t> </a:t>
            </a:r>
            <a:r>
              <a:rPr lang="ru-RU" b="1" dirty="0" err="1"/>
              <a:t>зростати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pPr marL="137160" indent="0">
              <a:buNone/>
            </a:pPr>
            <a:r>
              <a:rPr lang="ru-RU" b="1" dirty="0" err="1"/>
              <a:t>Попередження</a:t>
            </a:r>
            <a:r>
              <a:rPr lang="ru-RU" b="1" dirty="0"/>
              <a:t> </a:t>
            </a:r>
            <a:r>
              <a:rPr lang="ru-RU" b="1" dirty="0" err="1"/>
              <a:t>збройних</a:t>
            </a:r>
            <a:r>
              <a:rPr lang="ru-RU" b="1" dirty="0"/>
              <a:t> </a:t>
            </a:r>
            <a:r>
              <a:rPr lang="ru-RU" b="1" dirty="0" err="1"/>
              <a:t>конфліктів</a:t>
            </a:r>
            <a:r>
              <a:rPr lang="ru-RU" b="1" dirty="0"/>
              <a:t> є і повинно </a:t>
            </a:r>
            <a:r>
              <a:rPr lang="ru-RU" b="1" dirty="0" err="1"/>
              <a:t>залишатися</a:t>
            </a:r>
            <a:r>
              <a:rPr lang="ru-RU" b="1" dirty="0"/>
              <a:t> </a:t>
            </a:r>
            <a:r>
              <a:rPr lang="ru-RU" b="1" dirty="0" err="1"/>
              <a:t>першою</a:t>
            </a:r>
            <a:r>
              <a:rPr lang="ru-RU" b="1" dirty="0"/>
              <a:t> метою </a:t>
            </a:r>
            <a:r>
              <a:rPr lang="ru-RU" b="1" dirty="0" err="1"/>
              <a:t>міжнародного</a:t>
            </a:r>
            <a:r>
              <a:rPr lang="ru-RU" b="1" dirty="0"/>
              <a:t> </a:t>
            </a:r>
            <a:r>
              <a:rPr lang="ru-RU" b="1" dirty="0" err="1"/>
              <a:t>співтовариства</a:t>
            </a:r>
            <a:r>
              <a:rPr lang="ru-RU" b="1" dirty="0"/>
              <a:t>. Друга мета – </a:t>
            </a:r>
            <a:r>
              <a:rPr lang="ru-RU" b="1" dirty="0" err="1"/>
              <a:t>вберегти</a:t>
            </a:r>
            <a:r>
              <a:rPr lang="ru-RU" b="1" dirty="0"/>
              <a:t> </a:t>
            </a:r>
            <a:r>
              <a:rPr lang="ru-RU" b="1" dirty="0" err="1"/>
              <a:t>людство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реальності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.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міжнародного</a:t>
            </a:r>
            <a:r>
              <a:rPr lang="ru-RU" b="1" dirty="0"/>
              <a:t> </a:t>
            </a:r>
            <a:r>
              <a:rPr lang="ru-RU" b="1" dirty="0" err="1"/>
              <a:t>гуманітарного</a:t>
            </a:r>
            <a:r>
              <a:rPr lang="ru-RU" b="1" dirty="0"/>
              <a:t> права.</a:t>
            </a:r>
          </a:p>
          <a:p>
            <a:endParaRPr lang="ru-RU" b="1" dirty="0"/>
          </a:p>
          <a:p>
            <a:pPr marL="137160" indent="0">
              <a:buNone/>
            </a:pPr>
            <a:r>
              <a:rPr lang="ru-RU" b="1" dirty="0" err="1"/>
              <a:t>Ледь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ніж</a:t>
            </a:r>
            <a:r>
              <a:rPr lang="ru-RU" b="1" dirty="0"/>
              <a:t> за сто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накопичено</a:t>
            </a:r>
            <a:r>
              <a:rPr lang="ru-RU" b="1" dirty="0"/>
              <a:t> </a:t>
            </a:r>
            <a:r>
              <a:rPr lang="ru-RU" b="1" dirty="0" err="1"/>
              <a:t>вагомий</a:t>
            </a:r>
            <a:r>
              <a:rPr lang="ru-RU" b="1" dirty="0"/>
              <a:t> </a:t>
            </a:r>
            <a:r>
              <a:rPr lang="ru-RU" b="1" dirty="0" err="1"/>
              <a:t>досвід</a:t>
            </a:r>
            <a:r>
              <a:rPr lang="ru-RU" b="1" dirty="0"/>
              <a:t> </a:t>
            </a:r>
            <a:r>
              <a:rPr lang="ru-RU" b="1" dirty="0" err="1"/>
              <a:t>договорів</a:t>
            </a:r>
            <a:r>
              <a:rPr lang="ru-RU" b="1" dirty="0"/>
              <a:t> </a:t>
            </a:r>
            <a:r>
              <a:rPr lang="ru-RU" b="1" dirty="0" err="1"/>
              <a:t>міжнародного</a:t>
            </a:r>
            <a:r>
              <a:rPr lang="ru-RU" b="1" dirty="0"/>
              <a:t> </a:t>
            </a:r>
            <a:r>
              <a:rPr lang="ru-RU" b="1" dirty="0" err="1"/>
              <a:t>гуманітарного</a:t>
            </a:r>
            <a:r>
              <a:rPr lang="ru-RU" b="1" dirty="0"/>
              <a:t> права. Зараз </a:t>
            </a:r>
            <a:r>
              <a:rPr lang="ru-RU" b="1" dirty="0" err="1"/>
              <a:t>чітко</a:t>
            </a:r>
            <a:r>
              <a:rPr lang="ru-RU" b="1" dirty="0"/>
              <a:t> </a:t>
            </a:r>
            <a:r>
              <a:rPr lang="ru-RU" b="1" dirty="0" err="1"/>
              <a:t>окреслені</a:t>
            </a:r>
            <a:r>
              <a:rPr lang="ru-RU" b="1" dirty="0"/>
              <a:t> </a:t>
            </a:r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допустимих</a:t>
            </a:r>
            <a:r>
              <a:rPr lang="ru-RU" b="1" dirty="0"/>
              <a:t> у </a:t>
            </a:r>
            <a:r>
              <a:rPr lang="ru-RU" b="1" dirty="0" err="1"/>
              <a:t>збройних</a:t>
            </a:r>
            <a:r>
              <a:rPr lang="ru-RU" b="1" dirty="0"/>
              <a:t> </a:t>
            </a:r>
            <a:r>
              <a:rPr lang="ru-RU" b="1" dirty="0" err="1"/>
              <a:t>конфліктах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дій</a:t>
            </a:r>
            <a:r>
              <a:rPr lang="ru-RU" b="1" dirty="0"/>
              <a:t>. Але договори і </a:t>
            </a:r>
            <a:r>
              <a:rPr lang="ru-RU" b="1" dirty="0" err="1"/>
              <a:t>конвенції</a:t>
            </a:r>
            <a:r>
              <a:rPr lang="ru-RU" b="1" dirty="0"/>
              <a:t>,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урочисто</a:t>
            </a:r>
            <a:r>
              <a:rPr lang="ru-RU" b="1" dirty="0"/>
              <a:t> </a:t>
            </a:r>
            <a:r>
              <a:rPr lang="ru-RU" b="1" dirty="0" err="1"/>
              <a:t>ратифіковані</a:t>
            </a:r>
            <a:r>
              <a:rPr lang="ru-RU" b="1" dirty="0"/>
              <a:t>, не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урятувати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, </a:t>
            </a:r>
            <a:r>
              <a:rPr lang="ru-RU" b="1" dirty="0" err="1"/>
              <a:t>попередити</a:t>
            </a:r>
            <a:r>
              <a:rPr lang="ru-RU" b="1" dirty="0"/>
              <a:t> </a:t>
            </a:r>
            <a:r>
              <a:rPr lang="ru-RU" b="1" dirty="0" err="1"/>
              <a:t>жорстокість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оберігати</a:t>
            </a:r>
            <a:r>
              <a:rPr lang="ru-RU" b="1" dirty="0"/>
              <a:t> </a:t>
            </a:r>
            <a:r>
              <a:rPr lang="ru-RU" b="1" dirty="0" err="1"/>
              <a:t>власність</a:t>
            </a:r>
            <a:r>
              <a:rPr lang="ru-RU" b="1" dirty="0"/>
              <a:t> </a:t>
            </a:r>
            <a:r>
              <a:rPr lang="ru-RU" b="1" dirty="0" err="1"/>
              <a:t>невинних</a:t>
            </a:r>
            <a:r>
              <a:rPr lang="ru-RU" b="1" dirty="0"/>
              <a:t> людей,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немає</a:t>
            </a:r>
            <a:r>
              <a:rPr lang="ru-RU" b="1" dirty="0"/>
              <a:t> </a:t>
            </a:r>
            <a:r>
              <a:rPr lang="ru-RU" b="1" dirty="0" err="1"/>
              <a:t>волі</a:t>
            </a:r>
            <a:r>
              <a:rPr lang="ru-RU" b="1" dirty="0"/>
              <a:t> до 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угод</a:t>
            </a:r>
            <a:r>
              <a:rPr lang="ru-RU" b="1" dirty="0"/>
              <a:t> за </a:t>
            </a:r>
            <a:r>
              <a:rPr lang="ru-RU" b="1" dirty="0" err="1"/>
              <a:t>всіх</a:t>
            </a:r>
            <a:r>
              <a:rPr lang="ru-RU" b="1" dirty="0"/>
              <a:t> умов. І вони не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діяти</a:t>
            </a:r>
            <a:r>
              <a:rPr lang="ru-RU" b="1" dirty="0"/>
              <a:t>, </a:t>
            </a:r>
            <a:r>
              <a:rPr lang="ru-RU" b="1" dirty="0" err="1"/>
              <a:t>допоки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ті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безпосередньо</a:t>
            </a:r>
            <a:r>
              <a:rPr lang="ru-RU" b="1" dirty="0"/>
              <a:t> </a:t>
            </a:r>
            <a:r>
              <a:rPr lang="ru-RU" b="1" dirty="0" err="1"/>
              <a:t>втягнений</a:t>
            </a:r>
            <a:r>
              <a:rPr lang="ru-RU" b="1" dirty="0"/>
              <a:t> у </a:t>
            </a:r>
            <a:r>
              <a:rPr lang="ru-RU" b="1" dirty="0" err="1"/>
              <a:t>події</a:t>
            </a:r>
            <a:r>
              <a:rPr lang="ru-RU" b="1" dirty="0"/>
              <a:t>, – як </a:t>
            </a:r>
            <a:r>
              <a:rPr lang="ru-RU" b="1" dirty="0" err="1"/>
              <a:t>комбатанти</a:t>
            </a:r>
            <a:r>
              <a:rPr lang="ru-RU" b="1" dirty="0"/>
              <a:t>, так і </a:t>
            </a:r>
            <a:r>
              <a:rPr lang="ru-RU" b="1" dirty="0" err="1"/>
              <a:t>цивільні</a:t>
            </a:r>
            <a:r>
              <a:rPr lang="ru-RU" b="1" dirty="0"/>
              <a:t> особи – не </a:t>
            </a:r>
            <a:r>
              <a:rPr lang="ru-RU" b="1" dirty="0" err="1"/>
              <a:t>зрозуміють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головне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поважання</a:t>
            </a:r>
            <a:r>
              <a:rPr lang="ru-RU" b="1" dirty="0"/>
              <a:t> </a:t>
            </a:r>
            <a:r>
              <a:rPr lang="ru-RU" b="1" dirty="0" err="1"/>
              <a:t>основних</a:t>
            </a:r>
            <a:r>
              <a:rPr lang="ru-RU" b="1" dirty="0"/>
              <a:t> прав </a:t>
            </a:r>
            <a:r>
              <a:rPr lang="ru-RU" b="1" dirty="0" err="1"/>
              <a:t>людини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284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46144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i="1" dirty="0" err="1">
                <a:solidFill>
                  <a:schemeClr val="bg1"/>
                </a:solidFill>
              </a:rPr>
              <a:t>Міжнародне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гуманітарне</a:t>
            </a:r>
            <a:r>
              <a:rPr lang="ru-RU" i="1" dirty="0">
                <a:solidFill>
                  <a:schemeClr val="bg1"/>
                </a:solidFill>
              </a:rPr>
              <a:t> право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юридичних</a:t>
            </a:r>
            <a:r>
              <a:rPr lang="ru-RU" dirty="0"/>
              <a:t> норм і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забороняють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збройної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, </a:t>
            </a:r>
            <a:r>
              <a:rPr lang="ru-RU" dirty="0" err="1"/>
              <a:t>забезпечують</a:t>
            </a:r>
            <a:r>
              <a:rPr lang="ru-RU" dirty="0"/>
              <a:t> права </a:t>
            </a:r>
            <a:r>
              <a:rPr lang="ru-RU" dirty="0" err="1"/>
              <a:t>індивіда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і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міжнародно-правову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 smtClean="0"/>
              <a:t>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джерелах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права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: право, яке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;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гуманітарне</a:t>
            </a:r>
            <a:r>
              <a:rPr lang="ru-RU" dirty="0"/>
              <a:t> право; право </a:t>
            </a:r>
            <a:r>
              <a:rPr lang="ru-RU" dirty="0" err="1"/>
              <a:t>війни</a:t>
            </a:r>
            <a:r>
              <a:rPr lang="ru-RU" dirty="0"/>
              <a:t>; право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; </a:t>
            </a:r>
            <a:r>
              <a:rPr lang="ru-RU" dirty="0" err="1"/>
              <a:t>закони</a:t>
            </a:r>
            <a:r>
              <a:rPr lang="ru-RU" dirty="0"/>
              <a:t> і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Предмет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і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не </a:t>
            </a:r>
            <a:r>
              <a:rPr lang="ru-RU" dirty="0" err="1"/>
              <a:t>міжнародного</a:t>
            </a:r>
            <a:r>
              <a:rPr lang="ru-RU" dirty="0"/>
              <a:t> характеру.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Міжнародний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збройний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конфлікт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збройне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державами,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національно-визвольним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і </a:t>
            </a:r>
            <a:r>
              <a:rPr lang="ru-RU" dirty="0" err="1"/>
              <a:t>метрополією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повсталою</a:t>
            </a:r>
            <a:r>
              <a:rPr lang="ru-RU" dirty="0"/>
              <a:t> стороною та </a:t>
            </a:r>
            <a:r>
              <a:rPr lang="ru-RU" dirty="0" err="1"/>
              <a:t>військами</a:t>
            </a:r>
            <a:r>
              <a:rPr lang="ru-RU" dirty="0"/>
              <a:t> уряду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Збройний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не </a:t>
            </a:r>
            <a:r>
              <a:rPr lang="ru-RU" dirty="0" err="1"/>
              <a:t>міжнародного</a:t>
            </a:r>
            <a:r>
              <a:rPr lang="ru-RU" dirty="0"/>
              <a:t> характеру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збройне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організованих</a:t>
            </a:r>
            <a:r>
              <a:rPr lang="ru-RU" dirty="0"/>
              <a:t> </a:t>
            </a:r>
            <a:r>
              <a:rPr lang="ru-RU" dirty="0" err="1"/>
              <a:t>антиурядових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повстанців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збройними</a:t>
            </a:r>
            <a:r>
              <a:rPr lang="ru-RU" dirty="0"/>
              <a:t> силами уряду,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/>
              <a:t>право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воюючих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як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(</a:t>
            </a:r>
            <a:r>
              <a:rPr lang="ru-RU" dirty="0" err="1"/>
              <a:t>війни</a:t>
            </a:r>
            <a:r>
              <a:rPr lang="ru-RU" dirty="0"/>
              <a:t>), так і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не </a:t>
            </a:r>
            <a:r>
              <a:rPr lang="ru-RU" dirty="0" err="1"/>
              <a:t>міжнародного</a:t>
            </a:r>
            <a:r>
              <a:rPr lang="ru-RU" dirty="0"/>
              <a:t> характеру (</a:t>
            </a:r>
            <a:r>
              <a:rPr lang="ru-RU" dirty="0" err="1"/>
              <a:t>громадянські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державні</a:t>
            </a:r>
            <a:r>
              <a:rPr lang="ru-RU" dirty="0"/>
              <a:t> перевороти).</a:t>
            </a:r>
          </a:p>
        </p:txBody>
      </p:sp>
    </p:spTree>
    <p:extLst>
      <p:ext uri="{BB962C8B-B14F-4D97-AF65-F5344CB8AC3E}">
        <p14:creationId xmlns:p14="http://schemas.microsoft.com/office/powerpoint/2010/main" val="613520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3356992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/>
              <a:t>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міжнародно</a:t>
            </a:r>
            <a:r>
              <a:rPr lang="ru-RU" dirty="0"/>
              <a:t>-правового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так </a:t>
            </a:r>
            <a:r>
              <a:rPr lang="ru-RU" dirty="0" err="1"/>
              <a:t>зване</a:t>
            </a:r>
            <a:r>
              <a:rPr lang="ru-RU" dirty="0"/>
              <a:t> "право </a:t>
            </a:r>
            <a:r>
              <a:rPr lang="ru-RU" dirty="0" err="1"/>
              <a:t>Женеви</a:t>
            </a:r>
            <a:r>
              <a:rPr lang="ru-RU" dirty="0"/>
              <a:t>" (</a:t>
            </a:r>
            <a:r>
              <a:rPr lang="ru-RU" dirty="0" err="1"/>
              <a:t>Женевські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1949 року: про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 і </a:t>
            </a:r>
            <a:r>
              <a:rPr lang="ru-RU" dirty="0" err="1"/>
              <a:t>хворих</a:t>
            </a:r>
            <a:r>
              <a:rPr lang="ru-RU" dirty="0"/>
              <a:t> в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арміях</a:t>
            </a:r>
            <a:r>
              <a:rPr lang="ru-RU" dirty="0"/>
              <a:t>; про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 і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потерпіли</a:t>
            </a:r>
            <a:r>
              <a:rPr lang="ru-RU" dirty="0"/>
              <a:t> </a:t>
            </a:r>
            <a:r>
              <a:rPr lang="ru-RU" dirty="0" err="1"/>
              <a:t>аварію</a:t>
            </a:r>
            <a:r>
              <a:rPr lang="ru-RU" dirty="0"/>
              <a:t> корабля, </a:t>
            </a:r>
            <a:r>
              <a:rPr lang="ru-RU" dirty="0" err="1"/>
              <a:t>зі</a:t>
            </a:r>
            <a:r>
              <a:rPr lang="ru-RU" dirty="0"/>
              <a:t> складу </a:t>
            </a:r>
            <a:r>
              <a:rPr lang="ru-RU" dirty="0" err="1"/>
              <a:t>збройних</a:t>
            </a:r>
            <a:r>
              <a:rPr lang="ru-RU" dirty="0"/>
              <a:t> сил на </a:t>
            </a:r>
            <a:r>
              <a:rPr lang="ru-RU" dirty="0" err="1"/>
              <a:t>морі</a:t>
            </a:r>
            <a:r>
              <a:rPr lang="ru-RU" dirty="0"/>
              <a:t>; про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військовополоненими</a:t>
            </a:r>
            <a:r>
              <a:rPr lang="ru-RU" dirty="0"/>
              <a:t>;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;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протоколи</a:t>
            </a:r>
            <a:r>
              <a:rPr lang="ru-RU" dirty="0"/>
              <a:t> до них 1977 року) і "право Гааги" (</a:t>
            </a:r>
            <a:r>
              <a:rPr lang="ru-RU" dirty="0" err="1"/>
              <a:t>Гаазькі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1899 і 1907 </a:t>
            </a:r>
            <a:r>
              <a:rPr lang="ru-RU" dirty="0" err="1"/>
              <a:t>років</a:t>
            </a:r>
            <a:r>
              <a:rPr lang="ru-RU" dirty="0"/>
              <a:t> про </a:t>
            </a:r>
            <a:r>
              <a:rPr lang="ru-RU" dirty="0" err="1"/>
              <a:t>закони</a:t>
            </a:r>
            <a:r>
              <a:rPr lang="ru-RU" dirty="0"/>
              <a:t> і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сухопутної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про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про права й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нейтральних</a:t>
            </a:r>
            <a:r>
              <a:rPr lang="ru-RU" dirty="0"/>
              <a:t> держав і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сухопутної</a:t>
            </a:r>
            <a:r>
              <a:rPr lang="ru-RU" dirty="0"/>
              <a:t> і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Гаазька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1954 р.).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1822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9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в рамках ООН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Так, 1980 року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Конвенцію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, </a:t>
            </a:r>
            <a:r>
              <a:rPr lang="ru-RU" dirty="0" err="1"/>
              <a:t>Конвенцію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розроблення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накопичення</a:t>
            </a:r>
            <a:r>
              <a:rPr lang="ru-RU" dirty="0"/>
              <a:t> і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і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1993 року 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err="1"/>
              <a:t>Проте</a:t>
            </a:r>
            <a:r>
              <a:rPr lang="ru-RU" dirty="0"/>
              <a:t> з самого початку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Об’єднаних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</a:t>
            </a:r>
            <a:r>
              <a:rPr lang="ru-RU" dirty="0" err="1"/>
              <a:t>посилаючись</a:t>
            </a:r>
            <a:r>
              <a:rPr lang="ru-RU" dirty="0"/>
              <a:t> на </a:t>
            </a:r>
            <a:r>
              <a:rPr lang="ru-RU" dirty="0" err="1"/>
              <a:t>Женевські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і </a:t>
            </a:r>
            <a:r>
              <a:rPr lang="ru-RU" dirty="0" err="1"/>
              <a:t>протоколи</a:t>
            </a:r>
            <a:r>
              <a:rPr lang="ru-RU" dirty="0"/>
              <a:t>, </a:t>
            </a:r>
            <a:r>
              <a:rPr lang="ru-RU" dirty="0" err="1"/>
              <a:t>настійливо</a:t>
            </a:r>
            <a:r>
              <a:rPr lang="ru-RU" dirty="0"/>
              <a:t> закликали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ратифікувати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керуватися</a:t>
            </a:r>
            <a:r>
              <a:rPr lang="ru-RU" dirty="0"/>
              <a:t> ними. </a:t>
            </a:r>
            <a:r>
              <a:rPr lang="ru-RU" dirty="0" err="1"/>
              <a:t>Застосування</a:t>
            </a:r>
            <a:r>
              <a:rPr lang="ru-RU" dirty="0"/>
              <a:t> норм </a:t>
            </a:r>
            <a:r>
              <a:rPr lang="ru-RU" dirty="0" err="1"/>
              <a:t>гуманітарного</a:t>
            </a:r>
            <a:r>
              <a:rPr lang="ru-RU" dirty="0"/>
              <a:t> права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фігурує</a:t>
            </a:r>
            <a:r>
              <a:rPr lang="ru-RU" dirty="0"/>
              <a:t> в дебатах і </a:t>
            </a:r>
            <a:r>
              <a:rPr lang="ru-RU" dirty="0" err="1"/>
              <a:t>рішеннях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з прав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Підкомісії</a:t>
            </a:r>
            <a:r>
              <a:rPr lang="ru-RU" dirty="0"/>
              <a:t> з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 і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695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702940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 smtClean="0"/>
              <a:t>Є </a:t>
            </a:r>
            <a:r>
              <a:rPr lang="ru-RU" dirty="0"/>
              <a:t>низка </a:t>
            </a:r>
            <a:r>
              <a:rPr lang="ru-RU" dirty="0" err="1"/>
              <a:t>перешкод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гуманітарне</a:t>
            </a:r>
            <a:r>
              <a:rPr lang="ru-RU" dirty="0"/>
              <a:t> право </a:t>
            </a:r>
            <a:r>
              <a:rPr lang="ru-RU" dirty="0" err="1"/>
              <a:t>неспроможним</a:t>
            </a:r>
            <a:r>
              <a:rPr lang="ru-RU" dirty="0"/>
              <a:t> і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потребуватиме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переосмислення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,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переконань</a:t>
            </a:r>
            <a:r>
              <a:rPr lang="ru-RU" dirty="0"/>
              <a:t>, </a:t>
            </a:r>
            <a:r>
              <a:rPr lang="ru-RU" dirty="0" err="1"/>
              <a:t>традицій</a:t>
            </a:r>
            <a:r>
              <a:rPr lang="ru-RU" dirty="0"/>
              <a:t>.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міжнародно-правовий</a:t>
            </a:r>
            <a:r>
              <a:rPr lang="ru-RU" dirty="0"/>
              <a:t> «</a:t>
            </a:r>
            <a:r>
              <a:rPr lang="ru-RU" dirty="0" err="1"/>
              <a:t>дуалізм</a:t>
            </a:r>
            <a:r>
              <a:rPr lang="ru-RU" dirty="0"/>
              <a:t> у </a:t>
            </a:r>
            <a:r>
              <a:rPr lang="ru-RU" dirty="0" err="1"/>
              <a:t>квадраті</a:t>
            </a:r>
            <a:r>
              <a:rPr lang="ru-RU" dirty="0"/>
              <a:t>» в </a:t>
            </a:r>
            <a:r>
              <a:rPr lang="ru-RU" dirty="0" err="1"/>
              <a:t>підході</a:t>
            </a:r>
            <a:r>
              <a:rPr lang="ru-RU" dirty="0"/>
              <a:t> до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війни</a:t>
            </a:r>
            <a:r>
              <a:rPr lang="ru-RU" dirty="0"/>
              <a:t>» (</a:t>
            </a:r>
            <a:r>
              <a:rPr lang="ru-RU" dirty="0" err="1"/>
              <a:t>поєднання</a:t>
            </a:r>
            <a:r>
              <a:rPr lang="ru-RU" dirty="0"/>
              <a:t> заборони на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і самого факту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права, де </a:t>
            </a:r>
            <a:r>
              <a:rPr lang="ru-RU" dirty="0" err="1"/>
              <a:t>об'єктивні</a:t>
            </a:r>
            <a:r>
              <a:rPr lang="ru-RU" dirty="0"/>
              <a:t> причини </a:t>
            </a:r>
            <a:r>
              <a:rPr lang="ru-RU" dirty="0" err="1"/>
              <a:t>виникнення</a:t>
            </a:r>
            <a:r>
              <a:rPr lang="ru-RU" dirty="0"/>
              <a:t> й </a:t>
            </a:r>
            <a:r>
              <a:rPr lang="ru-RU" dirty="0" err="1"/>
              <a:t>формування</a:t>
            </a:r>
            <a:r>
              <a:rPr lang="ru-RU" dirty="0"/>
              <a:t> такого </a:t>
            </a:r>
            <a:r>
              <a:rPr lang="ru-RU" dirty="0" err="1"/>
              <a:t>дуалізму</a:t>
            </a:r>
            <a:r>
              <a:rPr lang="ru-RU" dirty="0"/>
              <a:t> </a:t>
            </a:r>
            <a:r>
              <a:rPr lang="ru-RU" dirty="0" err="1"/>
              <a:t>диктуються</a:t>
            </a:r>
            <a:r>
              <a:rPr lang="ru-RU" dirty="0"/>
              <a:t> </a:t>
            </a:r>
            <a:r>
              <a:rPr lang="ru-RU" dirty="0" err="1"/>
              <a:t>матеріальними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та </a:t>
            </a:r>
            <a:r>
              <a:rPr lang="ru-RU" dirty="0" err="1"/>
              <a:t>закладеною</a:t>
            </a:r>
            <a:r>
              <a:rPr lang="ru-RU" dirty="0"/>
              <a:t> на генному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психологією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). </a:t>
            </a:r>
            <a:r>
              <a:rPr lang="ru-RU" dirty="0" err="1"/>
              <a:t>Наступною</a:t>
            </a:r>
            <a:r>
              <a:rPr lang="ru-RU" dirty="0"/>
              <a:t> та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небезпечною</a:t>
            </a:r>
            <a:r>
              <a:rPr lang="ru-RU" dirty="0"/>
              <a:t> </a:t>
            </a:r>
            <a:r>
              <a:rPr lang="ru-RU" dirty="0" err="1"/>
              <a:t>перешкодою</a:t>
            </a:r>
            <a:r>
              <a:rPr lang="ru-RU" dirty="0"/>
              <a:t> є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 як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прогнозованих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нам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геть</a:t>
            </a:r>
            <a:r>
              <a:rPr lang="ru-RU" dirty="0"/>
              <a:t> не </a:t>
            </a:r>
            <a:r>
              <a:rPr lang="ru-RU" dirty="0" err="1"/>
              <a:t>здатним</a:t>
            </a:r>
            <a:r>
              <a:rPr lang="ru-RU" dirty="0"/>
              <a:t> </a:t>
            </a:r>
            <a:r>
              <a:rPr lang="ru-RU" dirty="0" err="1"/>
              <a:t>приборкати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збагачення</a:t>
            </a:r>
            <a:r>
              <a:rPr lang="ru-RU" dirty="0"/>
              <a:t> й </a:t>
            </a:r>
            <a:r>
              <a:rPr lang="ru-RU" dirty="0" err="1"/>
              <a:t>жорстокості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сумнівів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повернули нас, </a:t>
            </a:r>
            <a:r>
              <a:rPr lang="ru-RU" dirty="0" err="1"/>
              <a:t>хоч</a:t>
            </a:r>
            <a:r>
              <a:rPr lang="ru-RU" dirty="0"/>
              <a:t> як </a:t>
            </a:r>
            <a:r>
              <a:rPr lang="ru-RU" dirty="0" err="1"/>
              <a:t>це</a:t>
            </a:r>
            <a:r>
              <a:rPr lang="ru-RU" dirty="0"/>
              <a:t> дивно, до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права </a:t>
            </a:r>
            <a:r>
              <a:rPr lang="ru-RU" dirty="0" err="1"/>
              <a:t>минулого</a:t>
            </a:r>
            <a:r>
              <a:rPr lang="ru-RU" dirty="0"/>
              <a:t> часу – таких, як «право як </a:t>
            </a:r>
            <a:r>
              <a:rPr lang="ru-RU" dirty="0" err="1"/>
              <a:t>жереб</a:t>
            </a:r>
            <a:r>
              <a:rPr lang="ru-RU" dirty="0"/>
              <a:t> </a:t>
            </a:r>
            <a:r>
              <a:rPr lang="ru-RU" dirty="0" err="1"/>
              <a:t>слабких</a:t>
            </a:r>
            <a:r>
              <a:rPr lang="ru-RU" dirty="0"/>
              <a:t>», «право </a:t>
            </a:r>
            <a:r>
              <a:rPr lang="ru-RU" dirty="0" err="1"/>
              <a:t>найсильнішого</a:t>
            </a:r>
            <a:r>
              <a:rPr lang="ru-RU" dirty="0"/>
              <a:t>», «</a:t>
            </a:r>
            <a:r>
              <a:rPr lang="ru-RU" dirty="0" err="1"/>
              <a:t>найсильніший</a:t>
            </a:r>
            <a:r>
              <a:rPr lang="ru-RU" dirty="0"/>
              <a:t> поза правом». </a:t>
            </a:r>
            <a:r>
              <a:rPr lang="ru-RU" dirty="0" err="1"/>
              <a:t>Безперечно</a:t>
            </a:r>
            <a:r>
              <a:rPr lang="ru-RU" dirty="0"/>
              <a:t>,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масштабність</a:t>
            </a:r>
            <a:r>
              <a:rPr lang="ru-RU" dirty="0"/>
              <a:t> і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гуманітарним</a:t>
            </a:r>
            <a:r>
              <a:rPr lang="ru-RU" dirty="0"/>
              <a:t> правом </a:t>
            </a:r>
            <a:r>
              <a:rPr lang="ru-RU" dirty="0" err="1"/>
              <a:t>стосунків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сумніватися</a:t>
            </a:r>
            <a:r>
              <a:rPr lang="ru-RU" dirty="0"/>
              <a:t>: </a:t>
            </a:r>
            <a:r>
              <a:rPr lang="ru-RU" dirty="0" err="1"/>
              <a:t>це</a:t>
            </a:r>
            <a:r>
              <a:rPr lang="ru-RU" dirty="0"/>
              <a:t> – одна з </a:t>
            </a:r>
            <a:r>
              <a:rPr lang="ru-RU" dirty="0" err="1"/>
              <a:t>найважливіших</a:t>
            </a:r>
            <a:r>
              <a:rPr lang="ru-RU" dirty="0"/>
              <a:t> проблем </a:t>
            </a:r>
            <a:r>
              <a:rPr lang="ru-RU" dirty="0" err="1"/>
              <a:t>людства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2559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Система МГП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відстежити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загальнолюдських</a:t>
            </a:r>
            <a:r>
              <a:rPr lang="ru-RU" dirty="0"/>
              <a:t> і </a:t>
            </a:r>
            <a:r>
              <a:rPr lang="ru-RU" dirty="0" err="1"/>
              <a:t>духовних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.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</a:t>
            </a:r>
            <a:r>
              <a:rPr lang="ru-RU" dirty="0" err="1"/>
              <a:t>змушує</a:t>
            </a:r>
            <a:r>
              <a:rPr lang="ru-RU" dirty="0"/>
              <a:t> </a:t>
            </a:r>
            <a:r>
              <a:rPr lang="ru-RU" dirty="0" err="1"/>
              <a:t>акцентувати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формальності</a:t>
            </a:r>
            <a:r>
              <a:rPr lang="ru-RU" dirty="0"/>
              <a:t> </a:t>
            </a:r>
            <a:r>
              <a:rPr lang="ru-RU" dirty="0" err="1"/>
              <a:t>прийнятих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норм. І </a:t>
            </a:r>
            <a:r>
              <a:rPr lang="ru-RU" dirty="0" err="1"/>
              <a:t>якщо</a:t>
            </a:r>
            <a:r>
              <a:rPr lang="ru-RU" dirty="0"/>
              <a:t> у ХХ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юридична</a:t>
            </a:r>
            <a:r>
              <a:rPr lang="ru-RU" dirty="0"/>
              <a:t> норма за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близькою</a:t>
            </a:r>
            <a:r>
              <a:rPr lang="ru-RU" dirty="0"/>
              <a:t> до </a:t>
            </a:r>
            <a:r>
              <a:rPr lang="ru-RU" dirty="0" err="1"/>
              <a:t>ідеалу</a:t>
            </a:r>
            <a:r>
              <a:rPr lang="ru-RU" dirty="0"/>
              <a:t>, </a:t>
            </a:r>
            <a:r>
              <a:rPr lang="ru-RU" dirty="0" err="1"/>
              <a:t>втілюючи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права, як суверенна </a:t>
            </a:r>
            <a:r>
              <a:rPr lang="ru-RU" dirty="0" err="1"/>
              <a:t>рівність</a:t>
            </a:r>
            <a:r>
              <a:rPr lang="ru-RU" dirty="0"/>
              <a:t>, </a:t>
            </a:r>
            <a:r>
              <a:rPr lang="ru-RU" dirty="0" err="1"/>
              <a:t>непорушність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, </a:t>
            </a:r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, то на початку ХХІ </a:t>
            </a:r>
            <a:r>
              <a:rPr lang="ru-RU" dirty="0" err="1"/>
              <a:t>століття</a:t>
            </a:r>
            <a:r>
              <a:rPr lang="ru-RU" dirty="0"/>
              <a:t> характер </a:t>
            </a:r>
            <a:r>
              <a:rPr lang="ru-RU" dirty="0" err="1"/>
              <a:t>цих</a:t>
            </a:r>
            <a:r>
              <a:rPr lang="ru-RU" dirty="0"/>
              <a:t> норм </a:t>
            </a:r>
            <a:r>
              <a:rPr lang="ru-RU" dirty="0" err="1"/>
              <a:t>змінився</a:t>
            </a:r>
            <a:r>
              <a:rPr lang="ru-RU" dirty="0"/>
              <a:t>. </a:t>
            </a:r>
            <a:r>
              <a:rPr lang="ru-RU" dirty="0" err="1"/>
              <a:t>Юридична</a:t>
            </a:r>
            <a:r>
              <a:rPr lang="ru-RU" dirty="0"/>
              <a:t> норма стала </a:t>
            </a:r>
            <a:r>
              <a:rPr lang="ru-RU" dirty="0" err="1"/>
              <a:t>відображенням</a:t>
            </a:r>
            <a:r>
              <a:rPr lang="ru-RU" dirty="0"/>
              <a:t> та </a:t>
            </a:r>
            <a:r>
              <a:rPr lang="ru-RU" dirty="0" err="1"/>
              <a:t>обґрунтуванням</a:t>
            </a:r>
            <a:r>
              <a:rPr lang="ru-RU" dirty="0"/>
              <a:t> </a:t>
            </a:r>
            <a:r>
              <a:rPr lang="ru-RU" dirty="0" err="1"/>
              <a:t>фактичних</a:t>
            </a:r>
            <a:r>
              <a:rPr lang="ru-RU" dirty="0"/>
              <a:t> </a:t>
            </a:r>
            <a:r>
              <a:rPr lang="ru-RU" dirty="0" err="1"/>
              <a:t>вчинків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«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вісімки</a:t>
            </a:r>
            <a:r>
              <a:rPr lang="ru-RU" dirty="0"/>
              <a:t>», </a:t>
            </a:r>
            <a:r>
              <a:rPr lang="ru-RU" dirty="0" err="1"/>
              <a:t>перетворившись</a:t>
            </a:r>
            <a:r>
              <a:rPr lang="ru-RU" dirty="0"/>
              <a:t> на «право </a:t>
            </a:r>
            <a:r>
              <a:rPr lang="ru-RU" dirty="0" err="1"/>
              <a:t>найсильніших</a:t>
            </a:r>
            <a:r>
              <a:rPr lang="ru-RU" dirty="0"/>
              <a:t>». </a:t>
            </a:r>
            <a:r>
              <a:rPr lang="ru-RU" dirty="0" err="1"/>
              <a:t>Цей</a:t>
            </a:r>
            <a:r>
              <a:rPr lang="ru-RU" dirty="0"/>
              <a:t> факт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гостру</a:t>
            </a:r>
            <a:r>
              <a:rPr lang="ru-RU" dirty="0"/>
              <a:t> потребу </a:t>
            </a:r>
            <a:r>
              <a:rPr lang="ru-RU" dirty="0" err="1"/>
              <a:t>збереження</a:t>
            </a:r>
            <a:r>
              <a:rPr lang="ru-RU" dirty="0"/>
              <a:t> й </a:t>
            </a:r>
            <a:r>
              <a:rPr lang="ru-RU" dirty="0" err="1"/>
              <a:t>примноження</a:t>
            </a:r>
            <a:r>
              <a:rPr lang="ru-RU" dirty="0"/>
              <a:t> </a:t>
            </a:r>
            <a:r>
              <a:rPr lang="ru-RU" dirty="0" err="1"/>
              <a:t>гуманітарної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минулих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для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та </a:t>
            </a:r>
            <a:r>
              <a:rPr lang="ru-RU" dirty="0" err="1"/>
              <a:t>дотримання</a:t>
            </a:r>
            <a:r>
              <a:rPr lang="ru-RU" dirty="0"/>
              <a:t> норм МГП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ескалації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9637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-459432"/>
            <a:ext cx="9505057" cy="763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252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 numCol="2">
            <a:normAutofit/>
          </a:bodyPr>
          <a:lstStyle/>
          <a:p>
            <a:pPr marL="137160" indent="0">
              <a:buNone/>
            </a:pPr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350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200 - у </a:t>
            </a:r>
            <a:r>
              <a:rPr lang="ru-RU" dirty="0" err="1"/>
              <a:t>Європі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 Вони,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регламентують</a:t>
            </a:r>
            <a:r>
              <a:rPr lang="ru-RU" dirty="0"/>
              <a:t> </a:t>
            </a:r>
            <a:r>
              <a:rPr lang="ru-RU" dirty="0" err="1"/>
              <a:t>рівноправність</a:t>
            </a:r>
            <a:r>
              <a:rPr lang="ru-RU" dirty="0"/>
              <a:t>;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; право </a:t>
            </a:r>
            <a:r>
              <a:rPr lang="ru-RU" dirty="0" err="1"/>
              <a:t>брати</a:t>
            </a:r>
            <a:r>
              <a:rPr lang="ru-RU" dirty="0"/>
              <a:t> участь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справами;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жорстокого</a:t>
            </a:r>
            <a:r>
              <a:rPr lang="ru-RU" dirty="0"/>
              <a:t>, </a:t>
            </a:r>
            <a:r>
              <a:rPr lang="ru-RU" dirty="0" err="1"/>
              <a:t>принизливого</a:t>
            </a:r>
            <a:r>
              <a:rPr lang="ru-RU" dirty="0"/>
              <a:t> </a:t>
            </a:r>
            <a:r>
              <a:rPr lang="ru-RU" dirty="0" err="1"/>
              <a:t>поводження</a:t>
            </a:r>
            <a:r>
              <a:rPr lang="ru-RU" dirty="0"/>
              <a:t> з будь-ким; </a:t>
            </a:r>
            <a:r>
              <a:rPr lang="ru-RU" dirty="0" err="1"/>
              <a:t>заборону</a:t>
            </a:r>
            <a:r>
              <a:rPr lang="ru-RU" dirty="0"/>
              <a:t> рабства, </a:t>
            </a:r>
            <a:r>
              <a:rPr lang="ru-RU" dirty="0" err="1"/>
              <a:t>работоргівлі</a:t>
            </a:r>
            <a:r>
              <a:rPr lang="ru-RU" dirty="0"/>
              <a:t> і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 право на свободу і </a:t>
            </a:r>
            <a:r>
              <a:rPr lang="ru-RU" dirty="0" err="1"/>
              <a:t>особисту</a:t>
            </a:r>
            <a:r>
              <a:rPr lang="ru-RU" dirty="0"/>
              <a:t> </a:t>
            </a:r>
            <a:r>
              <a:rPr lang="ru-RU" dirty="0" err="1"/>
              <a:t>недоторканність</a:t>
            </a:r>
            <a:r>
              <a:rPr lang="ru-RU" dirty="0"/>
              <a:t>, свободу думки, </a:t>
            </a:r>
            <a:r>
              <a:rPr lang="ru-RU" dirty="0" err="1"/>
              <a:t>совісті</a:t>
            </a:r>
            <a:r>
              <a:rPr lang="ru-RU" dirty="0"/>
              <a:t> і </a:t>
            </a:r>
            <a:r>
              <a:rPr lang="ru-RU" dirty="0" err="1"/>
              <a:t>релігії</a:t>
            </a:r>
            <a:r>
              <a:rPr lang="ru-RU" dirty="0"/>
              <a:t>; право на </a:t>
            </a:r>
            <a:r>
              <a:rPr lang="ru-RU" dirty="0" err="1"/>
              <a:t>мирні</a:t>
            </a:r>
            <a:r>
              <a:rPr lang="ru-RU" dirty="0"/>
              <a:t> </a:t>
            </a:r>
            <a:r>
              <a:rPr lang="ru-RU" dirty="0" err="1"/>
              <a:t>збори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595370" cy="52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6053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7461448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гуманітарне</a:t>
            </a:r>
            <a:r>
              <a:rPr lang="ru-RU" dirty="0"/>
              <a:t> право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кодифікованих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права.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кодифікації</a:t>
            </a:r>
            <a:r>
              <a:rPr lang="ru-RU" dirty="0"/>
              <a:t> </a:t>
            </a:r>
            <a:r>
              <a:rPr lang="ru-RU" dirty="0" err="1"/>
              <a:t>відбувався</a:t>
            </a:r>
            <a:r>
              <a:rPr lang="ru-RU" dirty="0"/>
              <a:t> в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напрямах</a:t>
            </a:r>
            <a:r>
              <a:rPr lang="ru-RU" dirty="0"/>
              <a:t>:</a:t>
            </a:r>
          </a:p>
          <a:p>
            <a:endParaRPr lang="ru-RU" dirty="0"/>
          </a:p>
          <a:p>
            <a:pPr marL="137160" indent="0">
              <a:buNone/>
            </a:pPr>
            <a:r>
              <a:rPr lang="ru-RU" dirty="0"/>
              <a:t>1) </a:t>
            </a:r>
            <a:r>
              <a:rPr lang="ru-RU" dirty="0" err="1"/>
              <a:t>кодифікація</a:t>
            </a:r>
            <a:r>
              <a:rPr lang="ru-RU" dirty="0"/>
              <a:t> </a:t>
            </a:r>
            <a:r>
              <a:rPr lang="ru-RU" dirty="0" err="1"/>
              <a:t>стосувалась</a:t>
            </a:r>
            <a:r>
              <a:rPr lang="ru-RU" dirty="0"/>
              <a:t> норм,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закріплювали</a:t>
            </a:r>
            <a:r>
              <a:rPr lang="ru-RU" dirty="0"/>
              <a:t> правила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У </a:t>
            </a:r>
            <a:r>
              <a:rPr lang="ru-RU" dirty="0" err="1"/>
              <a:t>Гаазі</a:t>
            </a:r>
            <a:r>
              <a:rPr lang="ru-RU" dirty="0"/>
              <a:t> на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1899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6 </a:t>
            </a:r>
            <a:r>
              <a:rPr lang="ru-RU" dirty="0" err="1"/>
              <a:t>конвенцій</a:t>
            </a:r>
            <a:r>
              <a:rPr lang="ru-RU" dirty="0"/>
              <a:t>, а на </a:t>
            </a:r>
            <a:r>
              <a:rPr lang="ru-RU" dirty="0" err="1"/>
              <a:t>другій</a:t>
            </a:r>
            <a:r>
              <a:rPr lang="ru-RU" dirty="0"/>
              <a:t> 1907 р. - 14;</a:t>
            </a:r>
          </a:p>
          <a:p>
            <a:pPr marL="137160" indent="0">
              <a:buNone/>
            </a:pPr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err="1"/>
              <a:t>кодифікація</a:t>
            </a:r>
            <a:r>
              <a:rPr lang="ru-RU" dirty="0"/>
              <a:t> норм,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стосувались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жертв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</a:t>
            </a:r>
          </a:p>
          <a:p>
            <a:pPr marL="137160" indent="0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/>
              <a:t>них: </a:t>
            </a:r>
            <a:r>
              <a:rPr lang="ru-RU" dirty="0" err="1"/>
              <a:t>Женевські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12 </a:t>
            </a:r>
            <a:r>
              <a:rPr lang="ru-RU" dirty="0" err="1"/>
              <a:t>серпня</a:t>
            </a:r>
            <a:r>
              <a:rPr lang="ru-RU" dirty="0"/>
              <a:t> 1949 р. "Про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 і </a:t>
            </a:r>
            <a:r>
              <a:rPr lang="ru-RU" dirty="0" err="1"/>
              <a:t>хворих</a:t>
            </a:r>
            <a:r>
              <a:rPr lang="ru-RU" dirty="0"/>
              <a:t> у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арміях</a:t>
            </a:r>
            <a:r>
              <a:rPr lang="ru-RU" dirty="0"/>
              <a:t>"; "Про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 та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складу </a:t>
            </a:r>
            <a:r>
              <a:rPr lang="ru-RU" dirty="0" err="1"/>
              <a:t>збройних</a:t>
            </a:r>
            <a:r>
              <a:rPr lang="ru-RU" dirty="0"/>
              <a:t> сил на </a:t>
            </a:r>
            <a:r>
              <a:rPr lang="ru-RU" dirty="0" err="1"/>
              <a:t>морі</a:t>
            </a:r>
            <a:r>
              <a:rPr lang="ru-RU" dirty="0"/>
              <a:t>"; "Про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/>
              <a:t>військовополоненими</a:t>
            </a:r>
            <a:r>
              <a:rPr lang="ru-RU" dirty="0"/>
              <a:t>"; "Про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>".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договірних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протокол </a:t>
            </a:r>
            <a:r>
              <a:rPr lang="ru-RU" dirty="0" err="1"/>
              <a:t>Ідо</a:t>
            </a:r>
            <a:r>
              <a:rPr lang="ru-RU" dirty="0"/>
              <a:t>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12 </a:t>
            </a:r>
            <a:r>
              <a:rPr lang="ru-RU" dirty="0" err="1"/>
              <a:t>серпня</a:t>
            </a:r>
            <a:r>
              <a:rPr lang="ru-RU" dirty="0"/>
              <a:t> 1949 р.,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жертв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8 </a:t>
            </a:r>
            <a:r>
              <a:rPr lang="ru-RU" dirty="0" err="1"/>
              <a:t>червня</a:t>
            </a:r>
            <a:r>
              <a:rPr lang="ru-RU" dirty="0"/>
              <a:t> 1977 р. та </a:t>
            </a:r>
            <a:r>
              <a:rPr lang="ru-RU" dirty="0" err="1"/>
              <a:t>Додатковий</a:t>
            </a:r>
            <a:r>
              <a:rPr lang="ru-RU" dirty="0"/>
              <a:t> протокол </a:t>
            </a:r>
            <a:r>
              <a:rPr lang="en-US" dirty="0"/>
              <a:t>II,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жертв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неміжнародного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;</a:t>
            </a:r>
          </a:p>
          <a:p>
            <a:pPr marL="137160" indent="0">
              <a:buNone/>
            </a:pPr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err="1"/>
              <a:t>кодифікація</a:t>
            </a:r>
            <a:r>
              <a:rPr lang="ru-RU" dirty="0"/>
              <a:t> норм,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обмеження</a:t>
            </a:r>
            <a:r>
              <a:rPr lang="ru-RU" dirty="0"/>
              <a:t> та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/>
              <a:t>них: </a:t>
            </a:r>
            <a:r>
              <a:rPr lang="ru-RU" dirty="0" err="1"/>
              <a:t>Женевський</a:t>
            </a:r>
            <a:r>
              <a:rPr lang="ru-RU" dirty="0"/>
              <a:t> протокол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на </a:t>
            </a:r>
            <a:r>
              <a:rPr lang="ru-RU" dirty="0" err="1"/>
              <a:t>війні</a:t>
            </a:r>
            <a:r>
              <a:rPr lang="ru-RU" dirty="0"/>
              <a:t> </a:t>
            </a:r>
            <a:r>
              <a:rPr lang="ru-RU" dirty="0" err="1"/>
              <a:t>задушливих</a:t>
            </a:r>
            <a:r>
              <a:rPr lang="ru-RU" dirty="0"/>
              <a:t>, </a:t>
            </a:r>
            <a:r>
              <a:rPr lang="ru-RU" dirty="0" err="1"/>
              <a:t>отруйних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 і </a:t>
            </a:r>
            <a:r>
              <a:rPr lang="ru-RU" dirty="0" err="1"/>
              <a:t>бактеріологічних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17 </a:t>
            </a:r>
            <a:r>
              <a:rPr lang="ru-RU" dirty="0" err="1"/>
              <a:t>червня</a:t>
            </a:r>
            <a:r>
              <a:rPr lang="ru-RU" dirty="0"/>
              <a:t> 1925 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бактеріологічної</a:t>
            </a:r>
            <a:r>
              <a:rPr lang="ru-RU" dirty="0"/>
              <a:t> (</a:t>
            </a:r>
            <a:r>
              <a:rPr lang="ru-RU" dirty="0" err="1"/>
              <a:t>біологічної</a:t>
            </a:r>
            <a:r>
              <a:rPr lang="ru-RU" dirty="0"/>
              <a:t>) і </a:t>
            </a:r>
            <a:r>
              <a:rPr lang="ru-RU" dirty="0" err="1"/>
              <a:t>токсичної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та про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</a:t>
            </a:r>
            <a:r>
              <a:rPr lang="ru-RU" dirty="0" err="1"/>
              <a:t>квітня</a:t>
            </a:r>
            <a:r>
              <a:rPr lang="ru-RU" dirty="0"/>
              <a:t> 1972 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ворожого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 </a:t>
            </a:r>
            <a:r>
              <a:rPr lang="ru-RU" dirty="0" err="1"/>
              <a:t>грудня</a:t>
            </a:r>
            <a:r>
              <a:rPr lang="ru-RU" dirty="0"/>
              <a:t> 1976 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вважатись</a:t>
            </a:r>
            <a:r>
              <a:rPr lang="ru-RU" dirty="0"/>
              <a:t> такими,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завдають</a:t>
            </a:r>
            <a:r>
              <a:rPr lang="ru-RU" dirty="0"/>
              <a:t> </a:t>
            </a:r>
            <a:r>
              <a:rPr lang="ru-RU" dirty="0" err="1"/>
              <a:t>надмірні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невибіркову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10 </a:t>
            </a:r>
            <a:r>
              <a:rPr lang="ru-RU" dirty="0" err="1"/>
              <a:t>жовтня</a:t>
            </a:r>
            <a:r>
              <a:rPr lang="ru-RU" dirty="0"/>
              <a:t> 1980 р. та </a:t>
            </a:r>
            <a:r>
              <a:rPr lang="ru-RU" dirty="0" err="1"/>
              <a:t>протоколи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накопичення</a:t>
            </a:r>
            <a:r>
              <a:rPr lang="ru-RU" dirty="0"/>
              <a:t> та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13 </a:t>
            </a:r>
            <a:r>
              <a:rPr lang="ru-RU" dirty="0" err="1"/>
              <a:t>січня</a:t>
            </a:r>
            <a:r>
              <a:rPr lang="ru-RU" dirty="0"/>
              <a:t> 1993 р.,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</a:t>
            </a:r>
            <a:r>
              <a:rPr lang="ru-RU" dirty="0" err="1"/>
              <a:t>нагромадження</a:t>
            </a:r>
            <a:r>
              <a:rPr lang="ru-RU" dirty="0"/>
              <a:t>,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протипіхотних</a:t>
            </a:r>
            <a:r>
              <a:rPr lang="ru-RU" dirty="0"/>
              <a:t> </a:t>
            </a:r>
            <a:r>
              <a:rPr lang="ru-RU" dirty="0" err="1"/>
              <a:t>мін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</a:t>
            </a:r>
            <a:r>
              <a:rPr lang="ru-RU" dirty="0" err="1"/>
              <a:t>вересня</a:t>
            </a:r>
            <a:r>
              <a:rPr lang="ru-RU" dirty="0"/>
              <a:t> 1997 р.;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касетні</a:t>
            </a:r>
            <a:r>
              <a:rPr lang="ru-RU" dirty="0"/>
              <a:t> </a:t>
            </a:r>
            <a:r>
              <a:rPr lang="ru-RU" dirty="0" err="1"/>
              <a:t>боєприпаси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 </a:t>
            </a:r>
            <a:r>
              <a:rPr lang="ru-RU" dirty="0" err="1"/>
              <a:t>грудня</a:t>
            </a:r>
            <a:r>
              <a:rPr lang="ru-RU" dirty="0"/>
              <a:t> 2008 р.;</a:t>
            </a:r>
          </a:p>
        </p:txBody>
      </p:sp>
    </p:spTree>
    <p:extLst>
      <p:ext uri="{BB962C8B-B14F-4D97-AF65-F5344CB8AC3E}">
        <p14:creationId xmlns:p14="http://schemas.microsoft.com/office/powerpoint/2010/main" val="828609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1491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Міжнародне гуманітарне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Міжнародне гуманітарне право</dc:title>
  <dc:creator>User</dc:creator>
  <cp:lastModifiedBy>User</cp:lastModifiedBy>
  <cp:revision>5</cp:revision>
  <dcterms:created xsi:type="dcterms:W3CDTF">2013-12-09T17:33:07Z</dcterms:created>
  <dcterms:modified xsi:type="dcterms:W3CDTF">2013-12-09T18:19:00Z</dcterms:modified>
</cp:coreProperties>
</file>