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85" r:id="rId17"/>
    <p:sldId id="286" r:id="rId18"/>
    <p:sldId id="28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21C4-0D17-4BB8-9542-CB2EE557A33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3E7E-89C8-4D97-AD3E-47587D9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4752528"/>
          </a:xfrm>
        </p:spPr>
        <p:txBody>
          <a:bodyPr>
            <a:noAutofit/>
          </a:bodyPr>
          <a:lstStyle/>
          <a:p>
            <a:r>
              <a:rPr lang="ru-RU" sz="6600" b="1" i="1" u="sng" dirty="0">
                <a:solidFill>
                  <a:srgbClr val="7030A0"/>
                </a:solidFill>
              </a:rPr>
              <a:t>Художественные направления </a:t>
            </a:r>
            <a:r>
              <a:rPr lang="ru-RU" sz="6600" b="1" i="1" u="sng" dirty="0" smtClean="0">
                <a:solidFill>
                  <a:srgbClr val="7030A0"/>
                </a:solidFill>
              </a:rPr>
              <a:t>                       </a:t>
            </a:r>
            <a:r>
              <a:rPr lang="en-US" sz="6600" b="1" i="1" u="sng" dirty="0" smtClean="0">
                <a:solidFill>
                  <a:srgbClr val="7030A0"/>
                </a:solidFill>
              </a:rPr>
              <a:t>     </a:t>
            </a:r>
            <a:r>
              <a:rPr lang="ru-RU" sz="6600" b="1" i="1" u="sng" dirty="0" smtClean="0">
                <a:solidFill>
                  <a:srgbClr val="7030A0"/>
                </a:solidFill>
              </a:rPr>
              <a:t> и стили</a:t>
            </a:r>
            <a:endParaRPr lang="ru-RU" sz="6600" i="1" u="sng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4419600" cy="1066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56663" cy="3356992"/>
          </a:xfrm>
        </p:spPr>
        <p:txBody>
          <a:bodyPr>
            <a:normAutofit fontScale="90000"/>
          </a:bodyPr>
          <a:lstStyle/>
          <a:p>
            <a:r>
              <a:rPr lang="ru-RU" sz="2700" b="1" i="1" dirty="0"/>
              <a:t>В эпоху романского искусства развивались и различные виды живописи: миниатюра, монументальная живопись, витраж.</a:t>
            </a:r>
            <a:br>
              <a:rPr lang="ru-RU" sz="2700" b="1" i="1" dirty="0"/>
            </a:br>
            <a:r>
              <a:rPr lang="ru-RU" sz="2700" b="1" i="1" dirty="0"/>
              <a:t>В музыке романского периода ведущее место отводилось церковному пению на основе григорианского хорала (единогласного мужского пения или хорового пения в унисон).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C:\Users\Notebook\Desktop\худ.культура\романський стил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44" y="2852936"/>
            <a:ext cx="9160144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107560" cy="69269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Готический стиль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" y="908050"/>
            <a:ext cx="5868143" cy="5834063"/>
          </a:xfrm>
        </p:spPr>
        <p:txBody>
          <a:bodyPr>
            <a:normAutofit fontScale="32500" lnSpcReduction="20000"/>
          </a:bodyPr>
          <a:lstStyle/>
          <a:p>
            <a:r>
              <a:rPr lang="ru-RU" sz="11200" b="1" i="1" dirty="0">
                <a:solidFill>
                  <a:srgbClr val="FFC000"/>
                </a:solidFill>
              </a:rPr>
              <a:t>Готический стиль - это художественный стиль, который оказался завершающим этапом в развитии средних веков культуры стран Западной Европы (между серединой XII и XVI веков).</a:t>
            </a:r>
            <a:r>
              <a:rPr lang="ru-RU" sz="11200" b="1" i="1" dirty="0"/>
              <a:t/>
            </a:r>
            <a:br>
              <a:rPr lang="ru-RU" sz="11200" b="1" i="1" dirty="0"/>
            </a:br>
            <a:r>
              <a:rPr lang="ru-RU" sz="11200" b="1" i="1" dirty="0"/>
              <a:t>Готический стиль отобразился преимущественно в архитектуре храмов, соборов, церквей. </a:t>
            </a:r>
            <a:endParaRPr lang="ru-RU" dirty="0"/>
          </a:p>
        </p:txBody>
      </p:sp>
      <p:pic>
        <p:nvPicPr>
          <p:cNvPr id="4" name="Picture 2" descr="C:\Users\Notebook\Desktop\худ.культура\готичний сти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3849" y="2348880"/>
            <a:ext cx="3290151" cy="4509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Notebook\Desktop\худ.культура\готичний стил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064" y="0"/>
            <a:ext cx="41309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210574"/>
            <a:ext cx="48600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На период готики пришелся расцвет книжной миниатюры - иллюстрирования рыцарских романов. Музыкальное искусство в эпоху готики переживало обновление. Традиции светской музыки проникали в церковную</a:t>
            </a:r>
            <a:r>
              <a:rPr lang="ru-RU" sz="3200" b="1" i="1" dirty="0" smtClean="0"/>
              <a:t>. </a:t>
            </a:r>
            <a:r>
              <a:rPr lang="ru-RU" sz="2400" b="1" i="1" dirty="0" smtClean="0"/>
              <a:t>Стали популярными духовные песни на местных диалектах, в гимны ввели сжатые рифмованные тексты, близкие к светской лирики.</a:t>
            </a:r>
            <a:endParaRPr lang="ru-RU" sz="500" dirty="0"/>
          </a:p>
        </p:txBody>
      </p:sp>
      <p:pic>
        <p:nvPicPr>
          <p:cNvPr id="29698" name="Picture 2" descr="http://www.wga.hu/art/zgothic/miniatur/1451-500/2netherl/03n_1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4400"/>
            <a:ext cx="3456384" cy="21872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178" y="0"/>
            <a:ext cx="7772400" cy="69269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эпохи Возрождения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204864"/>
            <a:ext cx="4716016" cy="465313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C000"/>
                </a:solidFill>
              </a:rPr>
              <a:t>Возрождение</a:t>
            </a:r>
            <a:r>
              <a:rPr lang="ru-RU" sz="2000" i="1" dirty="0">
                <a:solidFill>
                  <a:srgbClr val="FFC000"/>
                </a:solidFill>
              </a:rPr>
              <a:t>, </a:t>
            </a:r>
            <a:r>
              <a:rPr lang="ru-RU" sz="2000" b="1" i="1" dirty="0">
                <a:solidFill>
                  <a:srgbClr val="FFC000"/>
                </a:solidFill>
              </a:rPr>
              <a:t>или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b="1" i="1" dirty="0">
                <a:solidFill>
                  <a:srgbClr val="FFC000"/>
                </a:solidFill>
              </a:rPr>
              <a:t>Ренессанс</a:t>
            </a:r>
            <a:r>
              <a:rPr lang="ru-RU" sz="2000" i="1" dirty="0">
                <a:solidFill>
                  <a:srgbClr val="FFC000"/>
                </a:solidFill>
              </a:rPr>
              <a:t> — </a:t>
            </a:r>
            <a:r>
              <a:rPr lang="ru-RU" sz="2000" b="1" i="1" dirty="0">
                <a:solidFill>
                  <a:srgbClr val="FFC000"/>
                </a:solidFill>
              </a:rPr>
              <a:t>эпоха в истории культуры Европы, пришедшая на смену культуре Средних веков и предшествующая культуре нового времени.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Возрождением эту эпоху называют потому, что художники начали обращаться к культурным достижениям античной культуры.</a:t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Для живописи эпохи Ренессанса характерно сближение художников с природой, соблюдение законов анатомии, перспективы, действия света</a:t>
            </a:r>
            <a:r>
              <a:rPr lang="ru-RU" sz="2000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6" name="Picture 2" descr="C:\Users\Notebook\Desktop\худ.культура\ренесан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64" y="1138777"/>
            <a:ext cx="4368940" cy="57192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2060848"/>
          </a:xfrm>
        </p:spPr>
        <p:txBody>
          <a:bodyPr>
            <a:noAutofit/>
          </a:bodyPr>
          <a:lstStyle/>
          <a:p>
            <a:r>
              <a:rPr lang="ru-RU" sz="2400" b="1" i="1" dirty="0"/>
              <a:t>Архитектура Ренессанса является своеобразным возвращением к принципам и формам античного искусства. Особое значение в строительстве предоставлялось симметрии, пропорции, геометрии и порядка составных частей</a:t>
            </a:r>
            <a:r>
              <a:rPr lang="ru-RU" sz="2800" b="1" i="1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Notebook\Desktop\худ.культура\ренесан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684235" cy="4653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ru-RU" sz="3600" b="1" i="1" dirty="0"/>
              <a:t>Профессиональная музыка в эпоху возрождения потеряла характер сугубо церковного искусства и ощутила влияние народной музыки. Эпоха Возрождения завершилась появлением новых музыкальных жанров - сольной песни, кантаты, оратории.</a:t>
            </a:r>
          </a:p>
        </p:txBody>
      </p:sp>
      <p:pic>
        <p:nvPicPr>
          <p:cNvPr id="26626" name="Picture 2" descr="http://cs10658.userapi.com/u46850850/-14/x_ca00e1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1066" y="5346000"/>
            <a:ext cx="2422934" cy="1512000"/>
          </a:xfrm>
          <a:prstGeom prst="rect">
            <a:avLst/>
          </a:prstGeom>
          <a:noFill/>
        </p:spPr>
      </p:pic>
      <p:pic>
        <p:nvPicPr>
          <p:cNvPr id="26628" name="Picture 4" descr="http://forum.exler.ru/uploads/83/post-1261742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479996" cy="1628799"/>
          </a:xfrm>
          <a:prstGeom prst="rect">
            <a:avLst/>
          </a:prstGeom>
          <a:noFill/>
        </p:spPr>
      </p:pic>
      <p:pic>
        <p:nvPicPr>
          <p:cNvPr id="26630" name="Picture 6" descr="http://www.info75.ru/img_afisha/374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353716"/>
            <a:ext cx="1989867" cy="1512000"/>
          </a:xfrm>
          <a:prstGeom prst="rect">
            <a:avLst/>
          </a:prstGeom>
          <a:noFill/>
        </p:spPr>
      </p:pic>
      <p:pic>
        <p:nvPicPr>
          <p:cNvPr id="26632" name="Picture 8" descr="http://www.pic4you.ru/allimage/y2011/08-08/12216/11012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009" y="0"/>
            <a:ext cx="1631999" cy="16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эпохи барокко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lh4.ggpht.com/_lcAbsO_kIdY/StYQwEJBnRI/AAAAAAAABFo/lMkjMba0MiE/s800/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5781675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</a:rPr>
              <a:t>Барокко (порт. </a:t>
            </a:r>
            <a:r>
              <a:rPr lang="ru-RU" sz="2000" b="1" i="1" dirty="0" err="1" smtClean="0">
                <a:solidFill>
                  <a:srgbClr val="FFC000"/>
                </a:solidFill>
              </a:rPr>
              <a:t>perola</a:t>
            </a:r>
            <a:r>
              <a:rPr lang="ru-RU" sz="2000" b="1" i="1" dirty="0" smtClean="0">
                <a:solidFill>
                  <a:srgbClr val="FFC000"/>
                </a:solidFill>
              </a:rPr>
              <a:t> </a:t>
            </a:r>
            <a:r>
              <a:rPr lang="ru-RU" sz="2000" b="1" i="1" dirty="0" err="1" smtClean="0">
                <a:solidFill>
                  <a:srgbClr val="FFC000"/>
                </a:solidFill>
              </a:rPr>
              <a:t>barroca</a:t>
            </a:r>
            <a:r>
              <a:rPr lang="ru-RU" sz="2000" b="1" i="1" dirty="0" smtClean="0">
                <a:solidFill>
                  <a:srgbClr val="FFC000"/>
                </a:solidFill>
              </a:rPr>
              <a:t> - «жемчужина неправильной формы») - характеристика европейской культуры XVII-XVIII веков,                                          центром которой была Италия.                                                                                                                             </a:t>
            </a:r>
            <a:r>
              <a:rPr lang="ru-RU" sz="2000" b="1" i="1" dirty="0" smtClean="0"/>
              <a:t>Основные черты стиля барокко - парадность, торжественность, великолепие, динамичность. Архитектура барокко отличается пространственным размахом, плавностью и сложным сочетанием криволинейных форм, слиянием объемов в динамическую массу, богатую на скульптурный декор. Часто встречаются развернуты колоннады, пилястры.</a:t>
            </a:r>
            <a:endParaRPr lang="ru-RU" sz="2000" b="1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93833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В живописи преобладали монументальные декоративные композиции на религиозные и мифологические темы, парадные портреты, предназначенные для отделки интерьеров.</a:t>
            </a:r>
            <a:endParaRPr lang="ru-RU" sz="2400" b="1" i="1" dirty="0"/>
          </a:p>
        </p:txBody>
      </p:sp>
      <p:pic>
        <p:nvPicPr>
          <p:cNvPr id="41986" name="Picture 2" descr="http://tagetalex.free.fr/Celine_fichier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00375"/>
            <a:ext cx="5162550" cy="3857625"/>
          </a:xfrm>
          <a:prstGeom prst="rect">
            <a:avLst/>
          </a:prstGeom>
          <a:noFill/>
        </p:spPr>
      </p:pic>
      <p:pic>
        <p:nvPicPr>
          <p:cNvPr id="41988" name="Picture 4" descr="http://allart.biz/up/photos/album/W-X-Y-Z/Francisco_de_Zurbaran/francisco_de_zurbaran_1_saint_margaret_of_antio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000375"/>
            <a:ext cx="253365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344239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Музыкальное искусство эпохи барокко ознаменовалось появлением новых жанров. Произошел переход от средневековой </a:t>
            </a:r>
            <a:r>
              <a:rPr lang="ru-RU" sz="3200" b="1" i="1" dirty="0" err="1" smtClean="0"/>
              <a:t>ладової</a:t>
            </a:r>
            <a:r>
              <a:rPr lang="ru-RU" sz="3200" b="1" i="1" dirty="0" smtClean="0"/>
              <a:t> системы к мажорно-минорной.</a:t>
            </a:r>
            <a:endParaRPr lang="ru-RU" sz="3200" b="1" i="1" dirty="0"/>
          </a:p>
        </p:txBody>
      </p:sp>
      <p:pic>
        <p:nvPicPr>
          <p:cNvPr id="43009" name="Picture 1" descr="C:\Users\Notebook\Desktop\x_ca00e1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8000"/>
            <a:ext cx="2883819" cy="1800000"/>
          </a:xfrm>
          <a:prstGeom prst="rect">
            <a:avLst/>
          </a:prstGeom>
          <a:noFill/>
        </p:spPr>
      </p:pic>
      <p:pic>
        <p:nvPicPr>
          <p:cNvPr id="43010" name="Picture 2" descr="C:\Users\Notebook\Desktop\374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579" y="5058000"/>
            <a:ext cx="2368421" cy="1800000"/>
          </a:xfrm>
          <a:prstGeom prst="rect">
            <a:avLst/>
          </a:prstGeom>
          <a:noFill/>
        </p:spPr>
      </p:pic>
      <p:pic>
        <p:nvPicPr>
          <p:cNvPr id="43011" name="Picture 3" descr="C:\Users\Notebook\Desktop\post-1261742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636364" cy="1800000"/>
          </a:xfrm>
          <a:prstGeom prst="rect">
            <a:avLst/>
          </a:prstGeom>
          <a:noFill/>
        </p:spPr>
      </p:pic>
      <p:pic>
        <p:nvPicPr>
          <p:cNvPr id="43012" name="Picture 4" descr="C:\Users\Notebook\Desktop\11012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2025" y="0"/>
            <a:ext cx="1811975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-171400"/>
            <a:ext cx="7772400" cy="836711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эпохи классицизма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2112640"/>
          </a:xfrm>
        </p:spPr>
        <p:txBody>
          <a:bodyPr>
            <a:noAutofit/>
          </a:bodyPr>
          <a:lstStyle/>
          <a:p>
            <a:r>
              <a:rPr lang="ru-RU" sz="2000" b="1" i="1" dirty="0" err="1">
                <a:solidFill>
                  <a:srgbClr val="FFC000"/>
                </a:solidFill>
              </a:rPr>
              <a:t>Классици́зм</a:t>
            </a:r>
            <a:r>
              <a:rPr lang="ru-RU" sz="2000" b="1" i="1" dirty="0">
                <a:solidFill>
                  <a:srgbClr val="FFC000"/>
                </a:solidFill>
              </a:rPr>
              <a:t> (от лат. </a:t>
            </a:r>
            <a:r>
              <a:rPr lang="la-Latn" sz="2000" b="1" i="1" dirty="0">
                <a:solidFill>
                  <a:srgbClr val="FFC000"/>
                </a:solidFill>
              </a:rPr>
              <a:t>classicus</a:t>
            </a:r>
            <a:r>
              <a:rPr lang="ru-RU" sz="2000" b="1" i="1" dirty="0">
                <a:solidFill>
                  <a:srgbClr val="FFC000"/>
                </a:solidFill>
              </a:rPr>
              <a:t> — образцовый) — художественный стиль и эстетическое направление в европейском искусстве XVII—XIX </a:t>
            </a:r>
            <a:r>
              <a:rPr lang="ru-RU" sz="2000" b="1" i="1" dirty="0" smtClean="0">
                <a:solidFill>
                  <a:srgbClr val="FFC000"/>
                </a:solidFill>
              </a:rPr>
              <a:t>вв.</a:t>
            </a:r>
            <a:r>
              <a:rPr lang="en-US" sz="2000" b="1" i="1" dirty="0" smtClean="0">
                <a:solidFill>
                  <a:srgbClr val="FFC000"/>
                </a:solidFill>
              </a:rPr>
              <a:t>                              </a:t>
            </a:r>
            <a:r>
              <a:rPr lang="ru-RU" sz="2000" b="1" i="1" dirty="0" smtClean="0">
                <a:solidFill>
                  <a:schemeClr val="tx1"/>
                </a:solidFill>
              </a:rPr>
              <a:t>Одним </a:t>
            </a:r>
            <a:r>
              <a:rPr lang="ru-RU" sz="2000" b="1" i="1" dirty="0">
                <a:solidFill>
                  <a:schemeClr val="tx1"/>
                </a:solidFill>
              </a:rPr>
              <a:t>из выдающихся черт классицизма является обращение к античному искусству и художественным традициям Возрождения. В архитектуре приобрели популярность симметрично-осевые композиции, рельефы, колонны, статуи.</a:t>
            </a:r>
          </a:p>
        </p:txBody>
      </p:sp>
      <p:pic>
        <p:nvPicPr>
          <p:cNvPr id="8194" name="Picture 2" descr="C:\Users\Notebook\Desktop\худ.культура\классицизм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66641"/>
            <a:ext cx="4572000" cy="3491359"/>
          </a:xfrm>
          <a:prstGeom prst="rect">
            <a:avLst/>
          </a:prstGeom>
          <a:noFill/>
        </p:spPr>
      </p:pic>
      <p:pic>
        <p:nvPicPr>
          <p:cNvPr id="8195" name="Picture 3" descr="C:\Users\Notebook\Desktop\худ.культура\style\классицизм в архитектур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66000"/>
            <a:ext cx="4571999" cy="349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2448272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Мировая художественная культура - совокупность культурных достояний всех стран и народов. </a:t>
            </a:r>
            <a:r>
              <a:rPr lang="ru-RU" sz="2400" b="1" i="1" dirty="0"/>
              <a:t>Следовательно, полностью описать все разнообразие и богатство форм творчества невозможно, поэтому в истории мировой литературы выделяют лишь основные течения и тенденции, которые имели наибольшее влияние на ее развитие.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C:\Users\Notebook\Desktop\худ.культура\стил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960440" cy="4149080"/>
          </a:xfrm>
          <a:prstGeom prst="rect">
            <a:avLst/>
          </a:prstGeom>
          <a:noFill/>
        </p:spPr>
      </p:pic>
      <p:pic>
        <p:nvPicPr>
          <p:cNvPr id="16387" name="Picture 3" descr="C:\Users\Notebook\Desktop\худ.культура\стиль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995968" cy="4146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4320480" cy="223224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Скульптурное </a:t>
            </a:r>
            <a:r>
              <a:rPr lang="ru-RU" sz="2000" i="1" dirty="0"/>
              <a:t>искусство </a:t>
            </a:r>
            <a:r>
              <a:rPr lang="ru-RU" sz="2000" i="1" dirty="0" smtClean="0"/>
              <a:t>времени </a:t>
            </a:r>
            <a:r>
              <a:rPr lang="ru-RU" sz="2000" i="1" dirty="0"/>
              <a:t>обращалось к мифологическим образам античной культуры, поэтому выдающихся государственных мужей и знатных красавиц часто изображали в образах античных богов.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114800" cy="1268759"/>
          </a:xfrm>
        </p:spPr>
        <p:txBody>
          <a:bodyPr>
            <a:normAutofit lnSpcReduction="10000"/>
          </a:bodyPr>
          <a:lstStyle/>
          <a:p>
            <a:r>
              <a:rPr lang="ru-RU" sz="2000" i="1" dirty="0"/>
              <a:t>В живописи классического периода главное значение приобрело передача объема с помощью светотени.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Notebook\Desktop\худ.культура\классициз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600400" cy="4293096"/>
          </a:xfrm>
          <a:prstGeom prst="rect">
            <a:avLst/>
          </a:prstGeom>
          <a:noFill/>
        </p:spPr>
      </p:pic>
      <p:pic>
        <p:nvPicPr>
          <p:cNvPr id="9219" name="Picture 3" descr="C:\Users\Notebook\Desktop\худ.культура\классициз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788024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5832648"/>
          </a:xfrm>
        </p:spPr>
        <p:txBody>
          <a:bodyPr>
            <a:normAutofit/>
          </a:bodyPr>
          <a:lstStyle/>
          <a:p>
            <a:r>
              <a:rPr lang="ru-RU" sz="4000" b="1" i="1" dirty="0"/>
              <a:t>В эпоху классицизма профессиональное музыкальное искусство почти полностью стало светским, распространенным во дворцах королей и вельмож. Значительным шагом в музыкальном искусстве является изобретение фортепиано.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3" name="Picture 1" descr="C:\Users\Notebook\Desktop\11012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368000" cy="1358960"/>
          </a:xfrm>
          <a:prstGeom prst="rect">
            <a:avLst/>
          </a:prstGeom>
          <a:noFill/>
        </p:spPr>
      </p:pic>
      <p:pic>
        <p:nvPicPr>
          <p:cNvPr id="23554" name="Picture 2" descr="C:\Users\Notebook\Desktop\post-1261742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3082" y="0"/>
            <a:ext cx="1210918" cy="1332000"/>
          </a:xfrm>
          <a:prstGeom prst="rect">
            <a:avLst/>
          </a:prstGeom>
          <a:noFill/>
        </p:spPr>
      </p:pic>
      <p:pic>
        <p:nvPicPr>
          <p:cNvPr id="23556" name="Picture 4" descr="C:\Users\Notebook\Desktop\374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000" y="5544720"/>
            <a:ext cx="1752632" cy="1332000"/>
          </a:xfrm>
          <a:prstGeom prst="rect">
            <a:avLst/>
          </a:prstGeom>
          <a:noFill/>
        </p:spPr>
      </p:pic>
      <p:pic>
        <p:nvPicPr>
          <p:cNvPr id="23557" name="Picture 5" descr="C:\Users\Notebook\Desktop\x_ca00e1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26000"/>
            <a:ext cx="1691678" cy="133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0"/>
            <a:ext cx="6944816" cy="98072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эпохи романтизма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FFC000"/>
                </a:solidFill>
              </a:rPr>
              <a:t>Романти́зм</a:t>
            </a:r>
            <a:r>
              <a:rPr lang="ru-RU" sz="2800" b="1" i="1" dirty="0">
                <a:solidFill>
                  <a:srgbClr val="FFC000"/>
                </a:solidFill>
              </a:rPr>
              <a:t> — художественное направление в европейской и американской культуре конца </a:t>
            </a:r>
            <a:r>
              <a:rPr lang="en-US" sz="2800" b="1" i="1" dirty="0" smtClean="0">
                <a:solidFill>
                  <a:srgbClr val="FFC000"/>
                </a:solidFill>
              </a:rPr>
              <a:t>                                </a:t>
            </a:r>
            <a:r>
              <a:rPr lang="ru-RU" sz="2800" b="1" i="1" dirty="0" smtClean="0">
                <a:solidFill>
                  <a:srgbClr val="FFC000"/>
                </a:solidFill>
              </a:rPr>
              <a:t>XVIII </a:t>
            </a:r>
            <a:r>
              <a:rPr lang="ru-RU" sz="2800" b="1" i="1" dirty="0">
                <a:solidFill>
                  <a:srgbClr val="FFC000"/>
                </a:solidFill>
              </a:rPr>
              <a:t>века — первой половины XIX </a:t>
            </a:r>
            <a:r>
              <a:rPr lang="ru-RU" sz="2800" b="1" i="1" dirty="0" smtClean="0">
                <a:solidFill>
                  <a:srgbClr val="FFC000"/>
                </a:solidFill>
              </a:rPr>
              <a:t>века.</a:t>
            </a:r>
            <a:r>
              <a:rPr lang="ru-RU" sz="2800" b="1" i="1" dirty="0">
                <a:solidFill>
                  <a:schemeClr val="tx1"/>
                </a:solidFill>
              </a:rPr>
              <a:t/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>В конце 18 в. новая культурная эпоха - романтизм - отказалась от классицизма и в значительной степени изменила искусство. Больше всего романтизм проявился в живописи, литературе, музыке, театральном искусстве. В отличие от классицизма он почти отсутствует в архитектуре.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533456" cy="2880320"/>
          </a:xfrm>
        </p:spPr>
        <p:txBody>
          <a:bodyPr>
            <a:noAutofit/>
          </a:bodyPr>
          <a:lstStyle/>
          <a:p>
            <a:r>
              <a:rPr lang="ru-RU" sz="2000" b="1" i="1" dirty="0"/>
              <a:t>Живопись и графика - самые распространенные виды изобразительного искусства эпохи романтизма. В то время начали создаваться национальные художественные школы.</a:t>
            </a:r>
            <a:br>
              <a:rPr lang="ru-RU" sz="2000" b="1" i="1" dirty="0"/>
            </a:br>
            <a:r>
              <a:rPr lang="ru-RU" sz="2000" b="1" i="1" dirty="0"/>
              <a:t>Музыкальная культура королевских дворцов и дворянства в эпоху романтизма уступила новой - бюргерской. Элитарный круг слушателей изменился на массовую публику. Очень активно развивались композиторское искусство и исполнительское мастерство.</a:t>
            </a:r>
          </a:p>
        </p:txBody>
      </p:sp>
      <p:pic>
        <p:nvPicPr>
          <p:cNvPr id="10242" name="Picture 2" descr="C:\Users\Notebook\Desktop\худ.культура\романтизм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7006009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-315416"/>
            <a:ext cx="6768752" cy="144016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реализма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Реализм (от лат. </a:t>
            </a:r>
            <a:r>
              <a:rPr lang="ru-RU" sz="2400" b="1" i="1" dirty="0" err="1">
                <a:solidFill>
                  <a:srgbClr val="FFC000"/>
                </a:solidFill>
              </a:rPr>
              <a:t>realis</a:t>
            </a:r>
            <a:r>
              <a:rPr lang="ru-RU" sz="2400" b="1" i="1" dirty="0">
                <a:solidFill>
                  <a:srgbClr val="FFC000"/>
                </a:solidFill>
              </a:rPr>
              <a:t> - "настоящий</a:t>
            </a:r>
            <a:r>
              <a:rPr lang="ru-RU" sz="2400" b="1" i="1" dirty="0" smtClean="0">
                <a:solidFill>
                  <a:srgbClr val="FFC000"/>
                </a:solidFill>
              </a:rPr>
              <a:t>")</a:t>
            </a:r>
            <a:r>
              <a:rPr lang="en-US" sz="2400" b="1" i="1" dirty="0" smtClean="0">
                <a:solidFill>
                  <a:srgbClr val="FFC000"/>
                </a:solidFill>
              </a:rPr>
              <a:t> - </a:t>
            </a:r>
            <a:r>
              <a:rPr lang="ru-RU" sz="2400" b="1" i="1" dirty="0" smtClean="0">
                <a:solidFill>
                  <a:srgbClr val="FFC000"/>
                </a:solidFill>
              </a:rPr>
              <a:t>художественное </a:t>
            </a:r>
            <a:r>
              <a:rPr lang="ru-RU" sz="2400" b="1" i="1" dirty="0">
                <a:solidFill>
                  <a:srgbClr val="FFC000"/>
                </a:solidFill>
              </a:rPr>
              <a:t>направление, которое сформировалось к середине 19 в. </a:t>
            </a:r>
            <a:r>
              <a:rPr lang="ru-RU" sz="2400" b="1" i="1" dirty="0"/>
              <a:t>Основной отличительной чертой реалистического искусства является достоверное изображение окружающей действительности, показ всех сфер жизни такими, какими они есть на самом деле. Больше всего реализм проявился в литературе, живописи, театре, фотоискусстве, кино.</a:t>
            </a:r>
            <a:br>
              <a:rPr lang="ru-RU" sz="2400" b="1" i="1" dirty="0"/>
            </a:br>
            <a:r>
              <a:rPr lang="ru-RU" sz="2400" b="1" i="1" dirty="0"/>
              <a:t>В изобразительном искусстве очень активно развивались жанры пейзажа, натюрморта, портрета бытового характера. Отображение обыденной жизни простого человека стало одной из ведущих тем живописи.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tebook\Desktop\худ.культура\реализ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5508104" cy="6132271"/>
          </a:xfrm>
        </p:spPr>
        <p:txBody>
          <a:bodyPr>
            <a:noAutofit/>
          </a:bodyPr>
          <a:lstStyle/>
          <a:p>
            <a:r>
              <a:rPr lang="ru-RU" sz="2400" b="1" i="1" dirty="0"/>
              <a:t>В театральном искусстве формировался образ типичного представителя социальной среды, к которому он принадлежал. Жанр драмы постепенно вытеснил трагедию, а в конце 19 в. в театре возникла новая специальность - режиссура.</a:t>
            </a:r>
            <a:br>
              <a:rPr lang="ru-RU" sz="2400" b="1" i="1" dirty="0"/>
            </a:br>
            <a:r>
              <a:rPr lang="ru-RU" sz="2400" b="1" i="1" dirty="0"/>
              <a:t>В музыкальном искусстве 19 века происходило развитие национальных музыкальных школ. Композиторы-реалисты также обращались к бытовым сюжетам и народным обычаям.</a:t>
            </a:r>
          </a:p>
        </p:txBody>
      </p:sp>
      <p:pic>
        <p:nvPicPr>
          <p:cNvPr id="12290" name="Picture 2" descr="C:\Users\Notebook\Desktop\худ.культура\импрессионизм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023" y="692696"/>
            <a:ext cx="3590606" cy="61558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-252028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Импрессионизм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252520" cy="2952328"/>
          </a:xfrm>
        </p:spPr>
        <p:txBody>
          <a:bodyPr>
            <a:noAutofit/>
          </a:bodyPr>
          <a:lstStyle/>
          <a:p>
            <a:r>
              <a:rPr lang="ru-RU" sz="2000" b="1" i="1" dirty="0" err="1">
                <a:solidFill>
                  <a:srgbClr val="FFC000"/>
                </a:solidFill>
              </a:rPr>
              <a:t>Импрессиони́зм</a:t>
            </a:r>
            <a:r>
              <a:rPr lang="ru-RU" sz="2000" b="1" i="1" dirty="0">
                <a:solidFill>
                  <a:srgbClr val="FFC000"/>
                </a:solidFill>
              </a:rPr>
              <a:t> (фр. </a:t>
            </a:r>
            <a:r>
              <a:rPr lang="fr-FR" sz="2000" b="1" i="1" dirty="0">
                <a:solidFill>
                  <a:srgbClr val="FFC000"/>
                </a:solidFill>
              </a:rPr>
              <a:t>impressionnisme</a:t>
            </a:r>
            <a:r>
              <a:rPr lang="ru-RU" sz="2000" b="1" i="1" dirty="0">
                <a:solidFill>
                  <a:srgbClr val="FFC000"/>
                </a:solidFill>
              </a:rPr>
              <a:t>, от </a:t>
            </a:r>
            <a:r>
              <a:rPr lang="ru-RU" sz="2000" b="1" i="1" dirty="0" err="1">
                <a:solidFill>
                  <a:srgbClr val="FFC000"/>
                </a:solidFill>
              </a:rPr>
              <a:t>impression</a:t>
            </a:r>
            <a:r>
              <a:rPr lang="ru-RU" sz="2000" b="1" i="1" dirty="0">
                <a:solidFill>
                  <a:srgbClr val="FFC000"/>
                </a:solidFill>
              </a:rPr>
              <a:t> — впечатление) — направление в искусстве последней трети </a:t>
            </a:r>
            <a:r>
              <a:rPr lang="ru-RU" sz="2000" b="1" i="1" dirty="0" smtClean="0">
                <a:solidFill>
                  <a:srgbClr val="FFC000"/>
                </a:solidFill>
              </a:rPr>
              <a:t>XIX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smtClean="0">
                <a:solidFill>
                  <a:srgbClr val="FFC000"/>
                </a:solidFill>
              </a:rPr>
              <a:t>— </a:t>
            </a:r>
            <a:r>
              <a:rPr lang="ru-RU" sz="2000" b="1" i="1" dirty="0">
                <a:solidFill>
                  <a:srgbClr val="FFC000"/>
                </a:solidFill>
              </a:rPr>
              <a:t>начала XX веков, зародившееся во Франции и затем распространившееся по всему миру.</a:t>
            </a:r>
            <a:r>
              <a:rPr lang="ru-RU" sz="2000" b="1" i="1" dirty="0">
                <a:solidFill>
                  <a:schemeClr val="tx1"/>
                </a:solidFill>
              </a:rPr>
              <a:t/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Основным принципом импрессионизма было обращение к реальной действительности с целью передать непосредственные впечатление от нее.</a:t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В пейзажах и портретах импрессионисты пытались сохранить силу "первого впечатления", что позволяло отразить в увиденном характерные черты, минуя отдельные детали. </a:t>
            </a:r>
          </a:p>
        </p:txBody>
      </p:sp>
      <p:pic>
        <p:nvPicPr>
          <p:cNvPr id="13314" name="Picture 2" descr="C:\Users\Notebook\Desktop\худ.культура\импрессионизм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827" y="3356992"/>
            <a:ext cx="4642173" cy="3501008"/>
          </a:xfrm>
          <a:prstGeom prst="rect">
            <a:avLst/>
          </a:prstGeom>
          <a:noFill/>
        </p:spPr>
      </p:pic>
      <p:pic>
        <p:nvPicPr>
          <p:cNvPr id="13315" name="Picture 3" descr="C:\Users\Notebook\Desktop\худ.культура\импрессиони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442334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3"/>
            <a:ext cx="8589640" cy="1080119"/>
          </a:xfrm>
        </p:spPr>
        <p:txBody>
          <a:bodyPr>
            <a:noAutofit/>
          </a:bodyPr>
          <a:lstStyle/>
          <a:p>
            <a:r>
              <a:rPr lang="ru-RU" sz="3600" b="1" i="1" dirty="0"/>
              <a:t>Работам скульпторов присущи текучесть формы и передачи мгновенного движения.</a:t>
            </a:r>
          </a:p>
        </p:txBody>
      </p:sp>
      <p:pic>
        <p:nvPicPr>
          <p:cNvPr id="14338" name="Picture 2" descr="C:\Users\Notebook\Desktop\худ.культура\импрессионизм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81175"/>
            <a:ext cx="7620001" cy="5076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84976" cy="2520280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В музыкальном импрессионизме главное - передачи настроений, что приобретают символическое </a:t>
            </a:r>
            <a:r>
              <a:rPr lang="ru-RU" sz="2200" b="1" i="1" dirty="0" smtClean="0"/>
              <a:t>значение.</a:t>
            </a:r>
            <a:r>
              <a:rPr lang="en-US" sz="2200" b="1" i="1" dirty="0" smtClean="0"/>
              <a:t> </a:t>
            </a:r>
            <a:r>
              <a:rPr lang="ru-RU" sz="2200" b="1" i="1" dirty="0" smtClean="0"/>
              <a:t>В </a:t>
            </a:r>
            <a:r>
              <a:rPr lang="ru-RU" sz="2200" b="1" i="1" dirty="0"/>
              <a:t>театральном искусстве большое значение придавалось в первую очередь передаче атмосферы действа. Содержательность жизни передавалась посредством намеренно беглых характеристик в сочетании с отдельными яркими деталями, которые раскрывали переживания героя, его мысли, поступки.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C:\Users\Notebook\Desktop\худ.культура\импрессиониз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211960" cy="3717032"/>
          </a:xfrm>
          <a:prstGeom prst="rect">
            <a:avLst/>
          </a:prstGeom>
          <a:noFill/>
        </p:spPr>
      </p:pic>
      <p:pic>
        <p:nvPicPr>
          <p:cNvPr id="15363" name="Picture 3" descr="C:\Users\Notebook\Desktop\худ.культура\импрессионизм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644008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2592288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стиль — совокупность признаков, характеризующих искусство определённого времени, направления или индивидуальную манеру художника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1296144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"Стиль" - понятие многозначное. В повседневной жизни мы употребляем понятие "стиль одежды", "стиль </a:t>
            </a:r>
            <a:r>
              <a:rPr lang="ru-RU" sz="2400" i="1" dirty="0" smtClean="0">
                <a:solidFill>
                  <a:schemeClr val="tx1"/>
                </a:solidFill>
              </a:rPr>
              <a:t>моды</a:t>
            </a:r>
            <a:r>
              <a:rPr lang="en-US" sz="2400" i="1" dirty="0" smtClean="0">
                <a:solidFill>
                  <a:schemeClr val="tx1"/>
                </a:solidFill>
              </a:rPr>
              <a:t>”,                      </a:t>
            </a:r>
            <a:r>
              <a:rPr lang="ru-RU" sz="2400" i="1" dirty="0" smtClean="0">
                <a:solidFill>
                  <a:schemeClr val="tx1"/>
                </a:solidFill>
              </a:rPr>
              <a:t>"</a:t>
            </a:r>
            <a:r>
              <a:rPr lang="ru-RU" sz="2400" i="1" dirty="0">
                <a:solidFill>
                  <a:schemeClr val="tx1"/>
                </a:solidFill>
              </a:rPr>
              <a:t>стиль жизни", "стиль работы". </a:t>
            </a:r>
          </a:p>
          <a:p>
            <a:endParaRPr lang="ru-RU" dirty="0"/>
          </a:p>
        </p:txBody>
      </p:sp>
      <p:pic>
        <p:nvPicPr>
          <p:cNvPr id="1026" name="Picture 2" descr="H:\худ.культура\импрессиониз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74665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Презентация была подготовлена </a:t>
            </a:r>
            <a:r>
              <a:rPr lang="en-US" sz="5400" b="1" i="1" dirty="0" smtClean="0"/>
              <a:t>                      </a:t>
            </a:r>
            <a:r>
              <a:rPr lang="ru-RU" sz="5400" b="1" i="1" dirty="0" smtClean="0"/>
              <a:t>ученицей  9-Б</a:t>
            </a:r>
            <a:r>
              <a:rPr lang="en-US" sz="5400" b="1" i="1" dirty="0" smtClean="0"/>
              <a:t> </a:t>
            </a:r>
            <a:r>
              <a:rPr lang="ru-RU" sz="5400" b="1" i="1" dirty="0" smtClean="0"/>
              <a:t>класса </a:t>
            </a:r>
            <a:r>
              <a:rPr lang="en-US" sz="5400" b="1" i="1" dirty="0" smtClean="0"/>
              <a:t>                </a:t>
            </a:r>
            <a:r>
              <a:rPr lang="ru-RU" sz="5400" b="1" i="1" dirty="0" smtClean="0"/>
              <a:t>Данильченко </a:t>
            </a:r>
            <a:r>
              <a:rPr lang="ru-RU" sz="5400" b="1" i="1" dirty="0" err="1" smtClean="0"/>
              <a:t>Владиславой</a:t>
            </a:r>
            <a:endParaRPr lang="ru-RU" sz="5400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12968" cy="5544616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История культуры делится на определенные </a:t>
            </a:r>
            <a:r>
              <a:rPr lang="ru-RU" sz="3100" b="1" i="1" dirty="0" smtClean="0"/>
              <a:t>периоды. Она </a:t>
            </a:r>
            <a:r>
              <a:rPr lang="ru-RU" sz="3100" b="1" i="1" dirty="0"/>
              <a:t>состоит из первобытной культуры, культуры Древнего Мира (Древний Египет), античной (Древняя Греция и Рим). </a:t>
            </a:r>
            <a:r>
              <a:rPr lang="en-US" sz="3100" b="1" i="1" dirty="0" smtClean="0"/>
              <a:t>                                               </a:t>
            </a:r>
            <a:r>
              <a:rPr lang="ru-RU" sz="3100" b="1" i="1" dirty="0" smtClean="0"/>
              <a:t>В </a:t>
            </a:r>
            <a:r>
              <a:rPr lang="ru-RU" sz="3100" b="1" i="1" dirty="0"/>
              <a:t>западноевропейской культуре выделяется романский период, готика, эпоха Ренессанса (Возрождения), барокко, классицизм, романтизм, реализм, импрессионизм и культура </a:t>
            </a:r>
            <a:r>
              <a:rPr lang="ru-RU" sz="3100" b="1" i="1" dirty="0" smtClean="0"/>
              <a:t>XX</a:t>
            </a:r>
            <a:r>
              <a:rPr lang="en-US" sz="3100" b="1" i="1" dirty="0" smtClean="0"/>
              <a:t> </a:t>
            </a:r>
            <a:r>
              <a:rPr lang="ru-RU" sz="3100" b="1" i="1" dirty="0"/>
              <a:t>столетия.</a:t>
            </a:r>
            <a:br>
              <a:rPr lang="ru-RU" sz="3100" b="1" i="1" dirty="0"/>
            </a:br>
            <a:r>
              <a:rPr lang="ru-RU" sz="3100" b="1" i="1" dirty="0"/>
              <a:t>Каждый стиль порождается определенной эпохой, вместе с ней эволюционирует и отмирает или же переходит в другой стиль, который во многом от него отличается и проходит этап становления</a:t>
            </a:r>
            <a:r>
              <a:rPr lang="ru-RU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5273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Античность: культура и искусство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4294967295"/>
          </p:nvPr>
        </p:nvSpPr>
        <p:spPr>
          <a:xfrm>
            <a:off x="0" y="548680"/>
            <a:ext cx="8748713" cy="6309321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C000"/>
                </a:solidFill>
              </a:rPr>
              <a:t>Термин "античность" происходит от латинского слова </a:t>
            </a:r>
            <a:r>
              <a:rPr lang="ru-RU" sz="2800" b="1" i="1" dirty="0" err="1">
                <a:solidFill>
                  <a:srgbClr val="FFC000"/>
                </a:solidFill>
              </a:rPr>
              <a:t>antiquus</a:t>
            </a:r>
            <a:r>
              <a:rPr lang="ru-RU" sz="2800" b="1" i="1" dirty="0">
                <a:solidFill>
                  <a:srgbClr val="FFC000"/>
                </a:solidFill>
              </a:rPr>
              <a:t> – «древний". Им принято называть особый период развития Древней Греции и Рима. </a:t>
            </a:r>
            <a:r>
              <a:rPr lang="ru-RU" sz="2800" b="1" i="1" dirty="0"/>
              <a:t>Античное искусство стало основой общеевропейской и мировой художественной культуры.</a:t>
            </a:r>
          </a:p>
          <a:p>
            <a:r>
              <a:rPr lang="ru-RU" sz="2800" b="1" i="1" dirty="0"/>
              <a:t>Главным принципом античного искусства было соблюдение геометрических пропорций и симметрии. Наиболее ярко это проявилось в архитектуре и скульптуре. Ведущими архитектурными сооружениями Древней Греции были храмы, театры, общественные здания. Они отличаются простотой форм, изысканностью, отсутствием лишних деталей.</a:t>
            </a:r>
          </a:p>
          <a:p>
            <a:endParaRPr lang="ru-RU" sz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\Desktop\худ.культура\античні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4716016" cy="6552728"/>
          </a:xfrm>
        </p:spPr>
        <p:txBody>
          <a:bodyPr>
            <a:no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Римское скульптурное искусство заслуживает особого внимания. Его характерной чертой является исключительный реализм в воспроизведении черт человеческого лица. Благодаря римской скульптуре до нас дошли портреты известных полководцев, императоров, философов, писателей.</a:t>
            </a:r>
            <a:r>
              <a:rPr lang="ru-RU" sz="20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Notebook\Desktop\худ.культура\античніст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8136904" cy="119675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Романский стиль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612068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C000"/>
                </a:solidFill>
              </a:rPr>
              <a:t>Романский стиль - художественный стиль, господствовавший в Европе в X-XII вв., один из важнейших этапов развития средневекового европейского искусства. </a:t>
            </a:r>
            <a:r>
              <a:rPr lang="ru-RU" sz="3600" b="1" i="1" dirty="0">
                <a:solidFill>
                  <a:schemeClr val="tx1"/>
                </a:solidFill>
              </a:rPr>
              <a:t>Название стиля происходит от латинского слова </a:t>
            </a:r>
            <a:r>
              <a:rPr lang="ru-RU" sz="3600" b="1" i="1" dirty="0" err="1">
                <a:solidFill>
                  <a:schemeClr val="tx1"/>
                </a:solidFill>
              </a:rPr>
              <a:t>romanus</a:t>
            </a:r>
            <a:r>
              <a:rPr lang="ru-RU" sz="3600" b="1" i="1" dirty="0">
                <a:solidFill>
                  <a:schemeClr val="tx1"/>
                </a:solidFill>
              </a:rPr>
              <a:t> - "римский". Это объясняется тем, что романские постройки во многом следовали </a:t>
            </a:r>
            <a:r>
              <a:rPr lang="ru-RU" sz="3600" b="1" i="1" dirty="0" smtClean="0">
                <a:solidFill>
                  <a:schemeClr val="tx1"/>
                </a:solidFill>
              </a:rPr>
              <a:t>признакам </a:t>
            </a:r>
            <a:r>
              <a:rPr lang="ru-RU" sz="3600" b="1" i="1" dirty="0">
                <a:solidFill>
                  <a:schemeClr val="tx1"/>
                </a:solidFill>
              </a:rPr>
              <a:t>римской архитектуры</a:t>
            </a:r>
            <a:r>
              <a:rPr lang="ru-RU" sz="3600" b="1" i="1" dirty="0" smtClean="0">
                <a:solidFill>
                  <a:schemeClr val="tx1"/>
                </a:solidFill>
              </a:rPr>
              <a:t>. </a:t>
            </a:r>
            <a:endParaRPr lang="ru-RU" sz="3600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tebook\Desktop\худ.культура\романський сти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445921" cy="50851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Основными зданиями романского периода стали </a:t>
            </a:r>
            <a:r>
              <a:rPr lang="en-US" sz="2800" b="1" i="1" dirty="0" smtClean="0"/>
              <a:t>              </a:t>
            </a:r>
            <a:r>
              <a:rPr lang="ru-RU" sz="2800" b="1" i="1" dirty="0" smtClean="0"/>
              <a:t>храм-крепость и замок-крепость, для которых характерны строгие геометрические формы, толстые стены, маленькие окна. 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892</Words>
  <Application>Microsoft Office PowerPoint</Application>
  <PresentationFormat>Экран (4:3)</PresentationFormat>
  <Paragraphs>41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Художественные направления                              и стили</vt:lpstr>
      <vt:lpstr>Мировая художественная культура - совокупность культурных достояний всех стран и народов. Следовательно, полностью описать все разнообразие и богатство форм творчества невозможно, поэтому в истории мировой литературы выделяют лишь основные течения и тенденции, которые имели наибольшее влияние на ее развитие. </vt:lpstr>
      <vt:lpstr>Итак, стиль — совокупность признаков, характеризующих искусство определённого времени, направления или индивидуальную манеру художника </vt:lpstr>
      <vt:lpstr>История культуры делится на определенные периоды. Она состоит из первобытной культуры, культуры Древнего Мира (Древний Египет), античной (Древняя Греция и Рим).                                                В западноевропейской культуре выделяется романский период, готика, эпоха Ренессанса (Возрождения), барокко, классицизм, романтизм, реализм, импрессионизм и культура XX столетия. Каждый стиль порождается определенной эпохой, вместе с ней эволюционирует и отмирает или же переходит в другой стиль, который во многом от него отличается и проходит этап становления. </vt:lpstr>
      <vt:lpstr>Античность: культура и искусство </vt:lpstr>
      <vt:lpstr>Слайд 6</vt:lpstr>
      <vt:lpstr>Римское скульптурное искусство заслуживает особого внимания. Его характерной чертой является исключительный реализм в воспроизведении черт человеческого лица. Благодаря римской скульптуре до нас дошли портреты известных полководцев, императоров, философов, писателей. </vt:lpstr>
      <vt:lpstr>Романский стиль </vt:lpstr>
      <vt:lpstr>Слайд 9</vt:lpstr>
      <vt:lpstr>В эпоху романского искусства развивались и различные виды живописи: миниатюра, монументальная живопись, витраж. В музыке романского периода ведущее место отводилось церковному пению на основе григорианского хорала (единогласного мужского пения или хорового пения в унисон). </vt:lpstr>
      <vt:lpstr>Готический стиль</vt:lpstr>
      <vt:lpstr>Слайд 12</vt:lpstr>
      <vt:lpstr>Стиль эпохи Возрождения</vt:lpstr>
      <vt:lpstr>Архитектура Ренессанса является своеобразным возвращением к принципам и формам античного искусства. Особое значение в строительстве предоставлялось симметрии, пропорции, геометрии и порядка составных частей.</vt:lpstr>
      <vt:lpstr>Профессиональная музыка в эпоху возрождения потеряла характер сугубо церковного искусства и ощутила влияние народной музыки. Эпоха Возрождения завершилась появлением новых музыкальных жанров - сольной песни, кантаты, оратории.</vt:lpstr>
      <vt:lpstr>Стиль эпохи барокко</vt:lpstr>
      <vt:lpstr>В живописи преобладали монументальные декоративные композиции на религиозные и мифологические темы, парадные портреты, предназначенные для отделки интерьеров.</vt:lpstr>
      <vt:lpstr>Музыкальное искусство эпохи барокко ознаменовалось появлением новых жанров. Произошел переход от средневековой ладової системы к мажорно-минорной.</vt:lpstr>
      <vt:lpstr>Стиль эпохи классицизма</vt:lpstr>
      <vt:lpstr>Слайд 20</vt:lpstr>
      <vt:lpstr>В эпоху классицизма профессиональное музыкальное искусство почти полностью стало светским, распространенным во дворцах королей и вельмож. Значительным шагом в музыкальном искусстве является изобретение фортепиано. </vt:lpstr>
      <vt:lpstr>Стиль эпохи романтизма</vt:lpstr>
      <vt:lpstr>Живопись и графика - самые распространенные виды изобразительного искусства эпохи романтизма. В то время начали создаваться национальные художественные школы. Музыкальная культура королевских дворцов и дворянства в эпоху романтизма уступила новой - бюргерской. Элитарный круг слушателей изменился на массовую публику. Очень активно развивались композиторское искусство и исполнительское мастерство.</vt:lpstr>
      <vt:lpstr>Искусство реализма</vt:lpstr>
      <vt:lpstr>Слайд 25</vt:lpstr>
      <vt:lpstr>В театральном искусстве формировался образ типичного представителя социальной среды, к которому он принадлежал. Жанр драмы постепенно вытеснил трагедию, а в конце 19 в. в театре возникла новая специальность - режиссура. В музыкальном искусстве 19 века происходило развитие национальных музыкальных школ. Композиторы-реалисты также обращались к бытовым сюжетам и народным обычаям.</vt:lpstr>
      <vt:lpstr>  Импрессионизм</vt:lpstr>
      <vt:lpstr>Работам скульпторов присущи текучесть формы и передачи мгновенного движения.</vt:lpstr>
      <vt:lpstr>В музыкальном импрессионизме главное - передачи настроений, что приобретают символическое значение. В театральном искусстве большое значение придавалось в первую очередь передаче атмосферы действа. Содержательность жизни передавалась посредством намеренно беглых характеристик в сочетании с отдельными яркими деталями, которые раскрывали переживания героя, его мысли, поступки. </vt:lpstr>
      <vt:lpstr>Презентация была подготовлена                       ученицей  9-Б класса                 Данильченко Владиславой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направления и стили</dc:title>
  <dc:creator>Notebook</dc:creator>
  <cp:lastModifiedBy>Notebook</cp:lastModifiedBy>
  <cp:revision>41</cp:revision>
  <dcterms:created xsi:type="dcterms:W3CDTF">2012-10-29T12:30:50Z</dcterms:created>
  <dcterms:modified xsi:type="dcterms:W3CDTF">2012-11-01T15:04:10Z</dcterms:modified>
</cp:coreProperties>
</file>