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7030090" y="0"/>
            <a:ext cx="914639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570401" y="3681415"/>
            <a:ext cx="35735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6891544" y="-8466"/>
            <a:ext cx="2254838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Полилиния 9"/>
          <p:cNvSpPr/>
          <p:nvPr/>
        </p:nvSpPr>
        <p:spPr>
          <a:xfrm>
            <a:off x="7202776" y="-8466"/>
            <a:ext cx="1943606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1" name="Полилиния 10"/>
          <p:cNvSpPr/>
          <p:nvPr/>
        </p:nvSpPr>
        <p:spPr>
          <a:xfrm>
            <a:off x="6700995" y="3048000"/>
            <a:ext cx="244538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олилиния 11"/>
          <p:cNvSpPr/>
          <p:nvPr/>
        </p:nvSpPr>
        <p:spPr>
          <a:xfrm>
            <a:off x="7005874" y="-8466"/>
            <a:ext cx="2140508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Полилиния 12"/>
          <p:cNvSpPr/>
          <p:nvPr/>
        </p:nvSpPr>
        <p:spPr>
          <a:xfrm>
            <a:off x="8180931" y="-8466"/>
            <a:ext cx="965451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4" name="Полилиния 13"/>
          <p:cNvSpPr/>
          <p:nvPr/>
        </p:nvSpPr>
        <p:spPr>
          <a:xfrm>
            <a:off x="8206338" y="-8468"/>
            <a:ext cx="952931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5" name="Полилиния 14"/>
          <p:cNvSpPr/>
          <p:nvPr/>
        </p:nvSpPr>
        <p:spPr>
          <a:xfrm>
            <a:off x="-6351" y="-8467"/>
            <a:ext cx="647869" cy="5698067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6" name="Полилиния 15"/>
          <p:cNvSpPr/>
          <p:nvPr/>
        </p:nvSpPr>
        <p:spPr>
          <a:xfrm>
            <a:off x="7780777" y="3589869"/>
            <a:ext cx="1365605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596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596" y="4050835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72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5" y="609600"/>
            <a:ext cx="644918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470400"/>
            <a:ext cx="644918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84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683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470400"/>
            <a:ext cx="644918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1024871" y="3632200"/>
            <a:ext cx="54198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Надпись 19"/>
          <p:cNvSpPr txBox="1"/>
          <p:nvPr/>
        </p:nvSpPr>
        <p:spPr>
          <a:xfrm>
            <a:off x="406509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baseline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t>"</a:t>
            </a:r>
            <a:endParaRPr lang="ru-RU" sz="8000" b="0" i="0" baseline="0" dirty="0">
              <a:solidFill>
                <a:srgbClr val="90C226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Надпись 21"/>
          <p:cNvSpPr txBox="1"/>
          <p:nvPr/>
        </p:nvSpPr>
        <p:spPr>
          <a:xfrm>
            <a:off x="6671496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"</a:t>
            </a:r>
            <a:endParaRPr lang="ru-RU" sz="8000" b="0" i="0" dirty="0">
              <a:solidFill>
                <a:srgbClr val="90C226">
                  <a:lumMod val="60000"/>
                  <a:lumOff val="40000"/>
                </a:srgb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817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5" y="1931988"/>
            <a:ext cx="644918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703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менная карточка с предло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683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508132" y="4013200"/>
            <a:ext cx="644918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Надпись 23"/>
          <p:cNvSpPr txBox="1"/>
          <p:nvPr/>
        </p:nvSpPr>
        <p:spPr>
          <a:xfrm>
            <a:off x="406509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baseline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t>"</a:t>
            </a:r>
            <a:endParaRPr lang="ru-RU" sz="8000" b="0" i="0" baseline="0" dirty="0">
              <a:solidFill>
                <a:srgbClr val="90C226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Надпись 24"/>
          <p:cNvSpPr txBox="1"/>
          <p:nvPr/>
        </p:nvSpPr>
        <p:spPr>
          <a:xfrm>
            <a:off x="6671496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"</a:t>
            </a:r>
            <a:endParaRPr lang="ru-RU" sz="8000" b="0" i="0" dirty="0">
              <a:solidFill>
                <a:srgbClr val="90C226">
                  <a:lumMod val="60000"/>
                  <a:lumOff val="40000"/>
                </a:srgb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39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484" y="609600"/>
            <a:ext cx="644283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508132" y="4013200"/>
            <a:ext cx="644918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04312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809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977312" y="609601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133" y="609600"/>
            <a:ext cx="5296492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16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28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5" y="2700869"/>
            <a:ext cx="644918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4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8133" y="2160589"/>
            <a:ext cx="3138844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18472" y="2160590"/>
            <a:ext cx="3138843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61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6942" y="2160983"/>
            <a:ext cx="3140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6942" y="2737247"/>
            <a:ext cx="3140035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17282" y="2160983"/>
            <a:ext cx="314003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17283" y="2737247"/>
            <a:ext cx="3140030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33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16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86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2" y="1498604"/>
            <a:ext cx="2891649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276" y="514925"/>
            <a:ext cx="3386038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132" y="2777069"/>
            <a:ext cx="2891649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62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3" y="4800600"/>
            <a:ext cx="644918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508134" y="609600"/>
            <a:ext cx="6449180" cy="38457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133" y="5367338"/>
            <a:ext cx="644918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78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5570401" y="3681415"/>
            <a:ext cx="35735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030090" y="0"/>
            <a:ext cx="914639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6891544" y="-8466"/>
            <a:ext cx="2254838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Полилиния 9"/>
          <p:cNvSpPr/>
          <p:nvPr/>
        </p:nvSpPr>
        <p:spPr>
          <a:xfrm>
            <a:off x="7202776" y="-8466"/>
            <a:ext cx="1943606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1" name="Полилиния 10"/>
          <p:cNvSpPr/>
          <p:nvPr/>
        </p:nvSpPr>
        <p:spPr>
          <a:xfrm>
            <a:off x="6700995" y="3048000"/>
            <a:ext cx="244538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олилиния 11"/>
          <p:cNvSpPr/>
          <p:nvPr/>
        </p:nvSpPr>
        <p:spPr>
          <a:xfrm>
            <a:off x="7005874" y="-8466"/>
            <a:ext cx="2140508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Полилиния 12"/>
          <p:cNvSpPr/>
          <p:nvPr/>
        </p:nvSpPr>
        <p:spPr>
          <a:xfrm>
            <a:off x="8180931" y="-8466"/>
            <a:ext cx="965451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4" name="Полилиния 13"/>
          <p:cNvSpPr/>
          <p:nvPr/>
        </p:nvSpPr>
        <p:spPr>
          <a:xfrm>
            <a:off x="8206338" y="-8468"/>
            <a:ext cx="952931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5" name="Полилиния 14"/>
          <p:cNvSpPr/>
          <p:nvPr/>
        </p:nvSpPr>
        <p:spPr>
          <a:xfrm>
            <a:off x="7780777" y="3589869"/>
            <a:ext cx="1365605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6" name="Полилиния 15"/>
          <p:cNvSpPr/>
          <p:nvPr/>
        </p:nvSpPr>
        <p:spPr>
          <a:xfrm>
            <a:off x="-6351" y="4013202"/>
            <a:ext cx="34298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4" y="2160590"/>
            <a:ext cx="644918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5258" y="6041364"/>
            <a:ext cx="68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08133" y="6041364"/>
            <a:ext cx="4724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44676" y="6041364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776" y="116632"/>
            <a:ext cx="7772400" cy="11967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4000" dirty="0" smtClean="0"/>
              <a:t>Міжнаціональні відносини в Україні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48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69833"/>
            <a:ext cx="7899711" cy="5495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N_2_uk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117" y="116632"/>
            <a:ext cx="8743829" cy="2448272"/>
          </a:xfrm>
        </p:spPr>
      </p:pic>
      <p:pic>
        <p:nvPicPr>
          <p:cNvPr id="6" name="Рисунок 5" descr="MN_3_uk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149080"/>
            <a:ext cx="7000924" cy="20717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20072" y="1988840"/>
            <a:ext cx="374441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 err="1" smtClean="0"/>
              <a:t>міжнаціональних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 в </a:t>
            </a:r>
            <a:r>
              <a:rPr lang="ru-RU" dirty="0" err="1"/>
              <a:t>У</a:t>
            </a:r>
            <a:r>
              <a:rPr lang="ru-RU" dirty="0" err="1" smtClean="0"/>
              <a:t>країні</a:t>
            </a:r>
            <a:r>
              <a:rPr lang="ru-RU" dirty="0" smtClean="0"/>
              <a:t> (у </a:t>
            </a:r>
            <a:r>
              <a:rPr lang="ru-RU" dirty="0" err="1" smtClean="0"/>
              <a:t>відсотках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46911" y="3687414"/>
            <a:ext cx="401757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можливі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серйозні</a:t>
            </a:r>
            <a:r>
              <a:rPr lang="ru-RU" dirty="0" smtClean="0"/>
              <a:t> </a:t>
            </a:r>
            <a:r>
              <a:rPr lang="ru-RU" dirty="0" err="1" smtClean="0"/>
              <a:t>конфлікти</a:t>
            </a:r>
            <a:r>
              <a:rPr lang="ru-RU" dirty="0" smtClean="0"/>
              <a:t> на </a:t>
            </a:r>
            <a:r>
              <a:rPr lang="ru-RU" dirty="0" err="1" smtClean="0"/>
              <a:t>національному</a:t>
            </a:r>
            <a:r>
              <a:rPr lang="ru-RU" dirty="0" smtClean="0"/>
              <a:t> </a:t>
            </a:r>
            <a:r>
              <a:rPr lang="ru-RU" dirty="0" err="1" smtClean="0"/>
              <a:t>ґрунті</a:t>
            </a:r>
            <a:r>
              <a:rPr lang="ru-RU" dirty="0" smtClean="0"/>
              <a:t>? (у </a:t>
            </a:r>
            <a:r>
              <a:rPr lang="ru-RU" dirty="0" err="1" smtClean="0"/>
              <a:t>відсотках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071810"/>
            <a:ext cx="914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______________________________________________________________________________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78" y="-86522"/>
            <a:ext cx="4405878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37" y="260648"/>
            <a:ext cx="7992647" cy="6192688"/>
          </a:xfrm>
        </p:spPr>
        <p:txBody>
          <a:bodyPr>
            <a:normAutofit/>
          </a:bodyPr>
          <a:lstStyle/>
          <a:p>
            <a:pPr marL="342000">
              <a:spcBef>
                <a:spcPts val="0"/>
              </a:spcBef>
            </a:pPr>
            <a:r>
              <a:rPr lang="uk-UA" sz="2000" dirty="0" smtClean="0"/>
              <a:t>Загалом за етнічним складом населення </a:t>
            </a:r>
            <a:endParaRPr lang="uk-UA" sz="2000" dirty="0"/>
          </a:p>
          <a:p>
            <a:pPr marL="342000" indent="0">
              <a:spcBef>
                <a:spcPts val="0"/>
              </a:spcBef>
              <a:buNone/>
            </a:pPr>
            <a:r>
              <a:rPr lang="uk-UA" sz="2000" dirty="0" smtClean="0"/>
              <a:t>Україна </a:t>
            </a:r>
            <a:r>
              <a:rPr lang="uk-UA" sz="2000" dirty="0" smtClean="0"/>
              <a:t>належить до числа </a:t>
            </a:r>
            <a:r>
              <a:rPr lang="uk-UA" sz="2000" dirty="0" err="1" smtClean="0"/>
              <a:t>поліетнічних</a:t>
            </a:r>
            <a:r>
              <a:rPr lang="uk-UA" sz="2000" dirty="0" smtClean="0"/>
              <a:t> </a:t>
            </a:r>
            <a:endParaRPr lang="uk-UA" sz="2000" dirty="0" smtClean="0"/>
          </a:p>
          <a:p>
            <a:pPr marL="342000" indent="0">
              <a:spcBef>
                <a:spcPts val="0"/>
              </a:spcBef>
              <a:buNone/>
            </a:pPr>
            <a:r>
              <a:rPr lang="uk-UA" sz="2000" dirty="0" smtClean="0"/>
              <a:t>країн</a:t>
            </a:r>
            <a:r>
              <a:rPr lang="uk-UA" sz="2000" dirty="0" smtClean="0"/>
              <a:t>. Це зафіксовано юридично у </a:t>
            </a:r>
            <a:endParaRPr lang="uk-UA" sz="2000" dirty="0" smtClean="0"/>
          </a:p>
          <a:p>
            <a:pPr marL="342000" indent="0">
              <a:spcBef>
                <a:spcPts val="0"/>
              </a:spcBef>
              <a:buNone/>
            </a:pPr>
            <a:r>
              <a:rPr lang="uk-UA" sz="2000" dirty="0" smtClean="0"/>
              <a:t>Конституції </a:t>
            </a:r>
            <a:r>
              <a:rPr lang="uk-UA" sz="2000" dirty="0" smtClean="0"/>
              <a:t>України та законах України. </a:t>
            </a:r>
            <a:endParaRPr lang="uk-UA" sz="2000" dirty="0" smtClean="0"/>
          </a:p>
          <a:p>
            <a:pPr marL="342000" indent="0">
              <a:spcBef>
                <a:spcPts val="0"/>
              </a:spcBef>
              <a:buNone/>
            </a:pPr>
            <a:r>
              <a:rPr lang="uk-UA" sz="2000" dirty="0" smtClean="0"/>
              <a:t>Зокрема</a:t>
            </a:r>
            <a:r>
              <a:rPr lang="uk-UA" sz="2000" dirty="0" smtClean="0"/>
              <a:t>, відповідно до Конституції </a:t>
            </a:r>
            <a:endParaRPr lang="uk-UA" sz="2000" dirty="0" smtClean="0"/>
          </a:p>
          <a:p>
            <a:pPr marL="342000" indent="0">
              <a:spcBef>
                <a:spcPts val="0"/>
              </a:spcBef>
              <a:buNone/>
            </a:pPr>
            <a:r>
              <a:rPr lang="uk-UA" sz="2000" dirty="0" smtClean="0"/>
              <a:t>України всі </a:t>
            </a:r>
            <a:r>
              <a:rPr lang="uk-UA" sz="2000" dirty="0" smtClean="0"/>
              <a:t>громадяни України, незалежно </a:t>
            </a:r>
            <a:endParaRPr lang="uk-UA" sz="2000" dirty="0" smtClean="0"/>
          </a:p>
          <a:p>
            <a:pPr marL="342000" indent="0">
              <a:spcBef>
                <a:spcPts val="0"/>
              </a:spcBef>
              <a:buNone/>
            </a:pPr>
            <a:r>
              <a:rPr lang="uk-UA" sz="2000" dirty="0" smtClean="0"/>
              <a:t>від </a:t>
            </a:r>
            <a:r>
              <a:rPr lang="uk-UA" sz="2000" dirty="0" smtClean="0"/>
              <a:t>їхньої </a:t>
            </a:r>
            <a:r>
              <a:rPr lang="uk-UA" sz="2000" dirty="0" smtClean="0"/>
              <a:t>національної </a:t>
            </a:r>
            <a:r>
              <a:rPr lang="uk-UA" sz="2000" dirty="0" smtClean="0"/>
              <a:t>приналежності, </a:t>
            </a:r>
            <a:endParaRPr lang="uk-UA" sz="2000" dirty="0" smtClean="0"/>
          </a:p>
          <a:p>
            <a:pPr marL="342000" indent="0">
              <a:spcBef>
                <a:spcPts val="0"/>
              </a:spcBef>
              <a:buNone/>
            </a:pPr>
            <a:r>
              <a:rPr lang="uk-UA" sz="2000" dirty="0" smtClean="0"/>
              <a:t>віросповідання</a:t>
            </a:r>
            <a:r>
              <a:rPr lang="uk-UA" sz="2000" dirty="0" smtClean="0"/>
              <a:t>, </a:t>
            </a:r>
            <a:r>
              <a:rPr lang="uk-UA" sz="2000" dirty="0" smtClean="0"/>
              <a:t>походження</a:t>
            </a:r>
            <a:r>
              <a:rPr lang="uk-UA" sz="2000" dirty="0" smtClean="0"/>
              <a:t>, місця </a:t>
            </a:r>
            <a:r>
              <a:rPr lang="uk-UA" sz="2000" dirty="0" smtClean="0"/>
              <a:t>проживання,</a:t>
            </a:r>
          </a:p>
          <a:p>
            <a:pPr marL="342000" indent="0">
              <a:spcBef>
                <a:spcPts val="0"/>
              </a:spcBef>
              <a:buNone/>
            </a:pPr>
            <a:r>
              <a:rPr lang="uk-UA" sz="2000" dirty="0" smtClean="0"/>
              <a:t>політичних переконань</a:t>
            </a:r>
            <a:r>
              <a:rPr lang="uk-UA" sz="2000" dirty="0" smtClean="0"/>
              <a:t>, культурної та мовної </a:t>
            </a:r>
            <a:r>
              <a:rPr lang="uk-UA" sz="2000" dirty="0" err="1" smtClean="0"/>
              <a:t>самоідентифікації</a:t>
            </a:r>
            <a:r>
              <a:rPr lang="uk-UA" sz="2000" dirty="0" smtClean="0"/>
              <a:t>, </a:t>
            </a:r>
            <a:r>
              <a:rPr lang="uk-UA" sz="2000" dirty="0" smtClean="0"/>
              <a:t>утворюють український </a:t>
            </a:r>
            <a:r>
              <a:rPr lang="uk-UA" sz="2000" dirty="0" smtClean="0"/>
              <a:t>народ. </a:t>
            </a:r>
          </a:p>
          <a:p>
            <a:r>
              <a:rPr lang="uk-UA" sz="2000" dirty="0" smtClean="0"/>
              <a:t>У Статті 11 Основного закону України вказується, що держава сприяє розвиткові української нації, її історичної свідомості, традицій і культури, а також розвиткові етнічної, культурної, мовної та релігійної самобутності всіх корінних народів і національних меншин України. Стаття 3 Закону України «Про національні меншин в Україні» (1992 р.) до числа національних меншин відносить «групи громадян України, які не є українцями за національністю, виявляють почуття національного самоусвідомлення та спільності між собою».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586589" cy="5604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3200" dirty="0" smtClean="0"/>
              <a:t>Етнічні групи населення України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342650"/>
              </p:ext>
            </p:extLst>
          </p:nvPr>
        </p:nvGraphicFramePr>
        <p:xfrm>
          <a:off x="0" y="620688"/>
          <a:ext cx="906968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617"/>
                <a:gridCol w="1296143"/>
                <a:gridCol w="1076643"/>
                <a:gridCol w="1008116"/>
                <a:gridCol w="1088850"/>
                <a:gridCol w="1306619"/>
                <a:gridCol w="1161439"/>
                <a:gridCol w="1016259"/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Дані перепису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Всього населення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/>
                        <a:t>Українці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Росіяни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Білоруси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Молдавани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Кримські</a:t>
                      </a:r>
                      <a:r>
                        <a:rPr lang="uk-UA" sz="1600" baseline="0" dirty="0" smtClean="0"/>
                        <a:t> татари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Болгари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1989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51,5 </a:t>
                      </a:r>
                      <a:r>
                        <a:rPr lang="uk-UA" sz="1600" dirty="0" err="1" smtClean="0"/>
                        <a:t>млн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37,4 </a:t>
                      </a:r>
                      <a:r>
                        <a:rPr lang="uk-UA" sz="1600" dirty="0" err="1" smtClean="0"/>
                        <a:t>млн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11,4 </a:t>
                      </a:r>
                      <a:r>
                        <a:rPr lang="uk-UA" sz="1600" dirty="0" err="1" smtClean="0"/>
                        <a:t>млн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440 тис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324,5 тис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47 тис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233,8 тис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2001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48,2 </a:t>
                      </a:r>
                      <a:r>
                        <a:rPr lang="uk-UA" sz="1600" dirty="0" err="1" smtClean="0"/>
                        <a:t>млн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37,5 </a:t>
                      </a:r>
                      <a:r>
                        <a:rPr lang="uk-UA" sz="1600" dirty="0" err="1" smtClean="0"/>
                        <a:t>млн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8,3</a:t>
                      </a:r>
                      <a:r>
                        <a:rPr lang="uk-UA" sz="1600" baseline="0" dirty="0" smtClean="0"/>
                        <a:t> </a:t>
                      </a:r>
                      <a:r>
                        <a:rPr lang="uk-UA" sz="1600" baseline="0" dirty="0" err="1" smtClean="0"/>
                        <a:t>млн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275,8 тис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256,6 тис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248,2 тис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204,6 тис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800px-2001_Ukr_ethn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420888"/>
            <a:ext cx="7383194" cy="4274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3353" y="116632"/>
            <a:ext cx="8643998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err="1" smtClean="0"/>
              <a:t>Поліетнічність</a:t>
            </a:r>
            <a:r>
              <a:rPr lang="uk-UA" dirty="0" smtClean="0"/>
              <a:t> населення, яка утворилася в Україні, має виразну специфіку: з усіх етнічних </a:t>
            </a:r>
            <a:r>
              <a:rPr lang="uk-UA" dirty="0" err="1" smtClean="0"/>
              <a:t>неукраїнців</a:t>
            </a:r>
            <a:r>
              <a:rPr lang="uk-UA" dirty="0" smtClean="0"/>
              <a:t> понад 80% становили етнічні росіяни. Іншим аспектом української </a:t>
            </a:r>
            <a:r>
              <a:rPr lang="uk-UA" dirty="0" err="1" smtClean="0"/>
              <a:t>поліетнічності</a:t>
            </a:r>
            <a:r>
              <a:rPr lang="uk-UA" dirty="0" smtClean="0"/>
              <a:t> є питання визначення мовної ідентичності. Зокрема, </a:t>
            </a:r>
            <a:r>
              <a:rPr lang="uk-UA" dirty="0" smtClean="0"/>
              <a:t>біля 5 </a:t>
            </a:r>
            <a:r>
              <a:rPr lang="uk-UA" dirty="0" err="1" smtClean="0"/>
              <a:t>млн</a:t>
            </a:r>
            <a:r>
              <a:rPr lang="uk-UA" dirty="0" smtClean="0"/>
              <a:t> етнічних </a:t>
            </a:r>
            <a:r>
              <a:rPr lang="uk-UA" dirty="0" smtClean="0"/>
              <a:t>українців, згідно з даними Всеукраїнського перепису населення 2001 року, вважають російську мову рідною мовою. Сьогодні в Україні існує 3 </a:t>
            </a:r>
            <a:r>
              <a:rPr lang="uk-UA" dirty="0" err="1" smtClean="0"/>
              <a:t>мегамовні</a:t>
            </a:r>
            <a:r>
              <a:rPr lang="uk-UA" dirty="0" smtClean="0"/>
              <a:t> групи — україномовні українці, російськомовні українці та російськомовні росіяни.</a:t>
            </a:r>
            <a:endParaRPr lang="ru-RU" dirty="0"/>
          </a:p>
        </p:txBody>
      </p:sp>
      <p:pic>
        <p:nvPicPr>
          <p:cNvPr id="7" name="Содержимое 6" descr="640px-Map12_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2199753"/>
            <a:ext cx="7215238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3498" y="1"/>
            <a:ext cx="6574726" cy="2420888"/>
          </a:xfrm>
        </p:spPr>
        <p:txBody>
          <a:bodyPr>
            <a:noAutofit/>
          </a:bodyPr>
          <a:lstStyle/>
          <a:p>
            <a:r>
              <a:rPr lang="uk-UA" sz="2000" dirty="0" smtClean="0"/>
              <a:t>У складі населення Автономної Республіки Крим кримські татари становлять вже 12,1%. У порівнянні з 1989 роком їхня кількість у Криму збільшилася у 6,4 </a:t>
            </a:r>
            <a:r>
              <a:rPr lang="uk-UA" sz="2000" dirty="0" err="1" smtClean="0"/>
              <a:t>раза</a:t>
            </a:r>
            <a:r>
              <a:rPr lang="uk-UA" sz="2000" dirty="0" smtClean="0"/>
              <a:t>. Варто зауважити, що кримські татари повернулися та повертаються з вигнання, яке було спричинене сталінською депортацією цього цілісного народу з території Криму у 1944 році</a:t>
            </a:r>
            <a:r>
              <a:rPr lang="uk-UA" sz="2000" dirty="0" smtClean="0"/>
              <a:t>.</a:t>
            </a:r>
            <a:endParaRPr lang="uk-UA" sz="20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27" y="2502915"/>
            <a:ext cx="6617030" cy="436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287" y="0"/>
            <a:ext cx="2941713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814" y="2492896"/>
            <a:ext cx="4771730" cy="436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76864" cy="1320800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Проблеми </a:t>
            </a:r>
            <a:r>
              <a:rPr lang="uk-UA" sz="4000" dirty="0" err="1" smtClean="0"/>
              <a:t>ромської</a:t>
            </a:r>
            <a:r>
              <a:rPr lang="uk-UA" sz="4000" dirty="0" smtClean="0"/>
              <a:t> громади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37293" y="764704"/>
            <a:ext cx="8229600" cy="2749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Окремо потрібно звернути увагу на взаємини з </a:t>
            </a:r>
            <a:r>
              <a:rPr lang="uk-UA" sz="2000" dirty="0" err="1" smtClean="0"/>
              <a:t>ромами</a:t>
            </a:r>
            <a:r>
              <a:rPr lang="uk-UA" sz="2000" dirty="0" smtClean="0"/>
              <a:t> та основні проблеми, які існують у цього народу в Україні. За даними Всеукраїнського перепису населення на 2001 рік, громада </a:t>
            </a:r>
            <a:r>
              <a:rPr lang="uk-UA" sz="2000" dirty="0" err="1" smtClean="0"/>
              <a:t>ромів</a:t>
            </a:r>
            <a:r>
              <a:rPr lang="uk-UA" sz="2000" dirty="0" smtClean="0"/>
              <a:t> України налічувала близько 47,6 тис. осіб, з яких близько 14 тис. проживає на Закарпатті і по понад 4 тис. у Донецькій, Дніпропетровській та Одеській областях. </a:t>
            </a:r>
            <a:endParaRPr lang="uk-UA" sz="2000" dirty="0" smtClean="0"/>
          </a:p>
          <a:p>
            <a:endParaRPr lang="uk-UA" sz="1800" dirty="0" smtClean="0"/>
          </a:p>
          <a:p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" y="3212976"/>
            <a:ext cx="4644516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392" y="3212976"/>
            <a:ext cx="4310608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32598" y="908720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Однак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рівень освіти </a:t>
            </a:r>
            <a:r>
              <a:rPr lang="uk-U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ромів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традиційно залишається найнижчим у порівнянні з іншими національними меншинами України. За даними Українського інституту соціальних досліджень (УІСД), близько половини </a:t>
            </a:r>
            <a:r>
              <a:rPr lang="uk-U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ромських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дітей не відвідують школу або регулярно пропускають уроки. Найбільш неблагополучна ситуація з освітою спостерігається у місцях компактного проживання </a:t>
            </a:r>
            <a:r>
              <a:rPr lang="uk-U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ромів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Закарпатті та Харківщині.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76864" cy="1320800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Проблеми </a:t>
            </a:r>
            <a:r>
              <a:rPr lang="uk-UA" sz="4000" dirty="0" err="1" smtClean="0"/>
              <a:t>ромської</a:t>
            </a:r>
            <a:r>
              <a:rPr lang="uk-UA" sz="4000" dirty="0" smtClean="0"/>
              <a:t> громади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268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Високим</a:t>
            </a:r>
            <a:r>
              <a:rPr lang="ru-RU" sz="2000" dirty="0"/>
              <a:t> </a:t>
            </a:r>
            <a:r>
              <a:rPr lang="ru-RU" sz="2000" dirty="0" err="1"/>
              <a:t>залишається</a:t>
            </a:r>
            <a:r>
              <a:rPr lang="ru-RU" sz="2000" dirty="0"/>
              <a:t> </a:t>
            </a:r>
            <a:r>
              <a:rPr lang="ru-RU" sz="2000" dirty="0" err="1"/>
              <a:t>рівень</a:t>
            </a:r>
            <a:r>
              <a:rPr lang="ru-RU" sz="2000" dirty="0"/>
              <a:t> </a:t>
            </a:r>
            <a:r>
              <a:rPr lang="ru-RU" sz="2000" dirty="0" err="1"/>
              <a:t>захворюваності</a:t>
            </a:r>
            <a:r>
              <a:rPr lang="ru-RU" sz="2000" dirty="0"/>
              <a:t> та </a:t>
            </a:r>
            <a:r>
              <a:rPr lang="ru-RU" sz="2000" dirty="0" err="1"/>
              <a:t>смертності</a:t>
            </a:r>
            <a:r>
              <a:rPr lang="ru-RU" sz="2000" dirty="0"/>
              <a:t>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ромів</a:t>
            </a:r>
            <a:r>
              <a:rPr lang="ru-RU" sz="2000" dirty="0"/>
              <a:t>, особливо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. Одна з </a:t>
            </a:r>
            <a:r>
              <a:rPr lang="ru-RU" sz="2000" dirty="0" err="1"/>
              <a:t>найбільших</a:t>
            </a:r>
            <a:r>
              <a:rPr lang="ru-RU" sz="2000" dirty="0"/>
              <a:t> проблем </a:t>
            </a:r>
            <a:r>
              <a:rPr lang="ru-RU" sz="2000" dirty="0" err="1"/>
              <a:t>ромської</a:t>
            </a:r>
            <a:r>
              <a:rPr lang="ru-RU" sz="2000" dirty="0"/>
              <a:t> </a:t>
            </a:r>
            <a:r>
              <a:rPr lang="ru-RU" sz="2000" dirty="0" err="1"/>
              <a:t>громади</a:t>
            </a:r>
            <a:r>
              <a:rPr lang="ru-RU" sz="2000" dirty="0"/>
              <a:t> — </a:t>
            </a:r>
            <a:r>
              <a:rPr lang="ru-RU" sz="2000" dirty="0" err="1"/>
              <a:t>незабезпеченість</a:t>
            </a:r>
            <a:r>
              <a:rPr lang="ru-RU" sz="2000" dirty="0"/>
              <a:t> </a:t>
            </a:r>
            <a:r>
              <a:rPr lang="ru-RU" sz="2000" dirty="0" err="1"/>
              <a:t>житлом</a:t>
            </a:r>
            <a:r>
              <a:rPr lang="ru-RU" sz="2000" dirty="0"/>
              <a:t> та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перенаселення</a:t>
            </a:r>
            <a:r>
              <a:rPr lang="ru-RU" sz="2000" dirty="0"/>
              <a:t>. За результатами </a:t>
            </a:r>
            <a:r>
              <a:rPr lang="ru-RU" sz="2000" dirty="0" err="1"/>
              <a:t>опитування</a:t>
            </a:r>
            <a:r>
              <a:rPr lang="ru-RU" sz="2000" dirty="0"/>
              <a:t> УІСД, </a:t>
            </a:r>
            <a:r>
              <a:rPr lang="ru-RU" sz="2000" dirty="0" err="1"/>
              <a:t>переважна</a:t>
            </a:r>
            <a:r>
              <a:rPr lang="ru-RU" sz="2000" dirty="0"/>
              <a:t> </a:t>
            </a:r>
            <a:r>
              <a:rPr lang="ru-RU" sz="2000" dirty="0" err="1"/>
              <a:t>більшість</a:t>
            </a:r>
            <a:r>
              <a:rPr lang="ru-RU" sz="2000" dirty="0"/>
              <a:t> </a:t>
            </a:r>
            <a:r>
              <a:rPr lang="ru-RU" sz="2000" dirty="0" err="1"/>
              <a:t>опитаних</a:t>
            </a:r>
            <a:r>
              <a:rPr lang="ru-RU" sz="2000" dirty="0"/>
              <a:t> </a:t>
            </a:r>
            <a:r>
              <a:rPr lang="ru-RU" sz="2000" dirty="0" err="1"/>
              <a:t>ромів</a:t>
            </a:r>
            <a:r>
              <a:rPr lang="ru-RU" sz="2000" dirty="0"/>
              <a:t> </a:t>
            </a:r>
            <a:r>
              <a:rPr lang="ru-RU" sz="2000" dirty="0" err="1"/>
              <a:t>мешкають</a:t>
            </a:r>
            <a:r>
              <a:rPr lang="ru-RU" sz="2000" dirty="0"/>
              <a:t> у </a:t>
            </a:r>
            <a:r>
              <a:rPr lang="ru-RU" sz="2000" dirty="0" err="1"/>
              <a:t>приватних</a:t>
            </a:r>
            <a:r>
              <a:rPr lang="ru-RU" sz="2000" dirty="0"/>
              <a:t> </a:t>
            </a:r>
            <a:r>
              <a:rPr lang="ru-RU" sz="2000" dirty="0" err="1"/>
              <a:t>будинках</a:t>
            </a:r>
            <a:r>
              <a:rPr lang="ru-RU" sz="2000" dirty="0"/>
              <a:t> (</a:t>
            </a:r>
            <a:r>
              <a:rPr lang="ru-RU" sz="2000" dirty="0" err="1"/>
              <a:t>якими</a:t>
            </a:r>
            <a:r>
              <a:rPr lang="ru-RU" sz="2000" dirty="0"/>
              <a:t> є </a:t>
            </a:r>
            <a:r>
              <a:rPr lang="ru-RU" sz="2000" dirty="0" err="1"/>
              <a:t>здебільшого</a:t>
            </a:r>
            <a:r>
              <a:rPr lang="ru-RU" sz="2000" dirty="0"/>
              <a:t> </a:t>
            </a:r>
            <a:r>
              <a:rPr lang="ru-RU" sz="2000" dirty="0" err="1"/>
              <a:t>дерев’яні</a:t>
            </a:r>
            <a:r>
              <a:rPr lang="ru-RU" sz="2000" dirty="0"/>
              <a:t> бараки) і </a:t>
            </a:r>
            <a:r>
              <a:rPr lang="ru-RU" sz="2000" dirty="0" err="1"/>
              <a:t>лише</a:t>
            </a:r>
            <a:r>
              <a:rPr lang="ru-RU" sz="2000" dirty="0"/>
              <a:t> 4% у </a:t>
            </a:r>
            <a:r>
              <a:rPr lang="ru-RU" sz="2000" dirty="0" err="1"/>
              <a:t>власних</a:t>
            </a:r>
            <a:r>
              <a:rPr lang="ru-RU" sz="2000" dirty="0"/>
              <a:t> </a:t>
            </a:r>
            <a:r>
              <a:rPr lang="ru-RU" sz="2000" dirty="0" err="1"/>
              <a:t>окремих</a:t>
            </a:r>
            <a:r>
              <a:rPr lang="ru-RU" sz="2000" dirty="0"/>
              <a:t> квартирах.</a:t>
            </a:r>
            <a:endParaRPr lang="uk-UA" sz="2000" dirty="0" smtClean="0"/>
          </a:p>
          <a:p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97" y="3284984"/>
            <a:ext cx="4438340" cy="2869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488" y="3284984"/>
            <a:ext cx="3990975" cy="2869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2559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010" y="0"/>
            <a:ext cx="3248681" cy="6405621"/>
          </a:xfrm>
        </p:spPr>
        <p:txBody>
          <a:bodyPr>
            <a:noAutofit/>
          </a:bodyPr>
          <a:lstStyle/>
          <a:p>
            <a:r>
              <a:rPr lang="uk-UA" sz="2000" dirty="0" smtClean="0"/>
              <a:t>Можна побачити, що актуальності набувають міжнаціональні взаємини, пов’язані з міграцією до України представників тих громад, які традиційно не проживали на її теренах. Внаслідок міграційних процесів за останні роки в Україні зросла кількість азербайджанців. Чисельність більшості інших національних груп, зокрема, болгар, молдаван, білорусів, євреїв, татар, циган, німців, — скоротилася.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371" y="0"/>
            <a:ext cx="5618769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370" y="3140968"/>
            <a:ext cx="5638629" cy="3706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9"/>
            <a:ext cx="7671796" cy="207170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</a:t>
            </a:r>
            <a:r>
              <a:rPr lang="ru-RU" sz="2400" dirty="0" err="1" smtClean="0"/>
              <a:t>період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14 по 25 </a:t>
            </a:r>
            <a:r>
              <a:rPr lang="ru-RU" sz="2400" dirty="0" err="1" smtClean="0"/>
              <a:t>вересня</a:t>
            </a:r>
            <a:r>
              <a:rPr lang="ru-RU" sz="2400" dirty="0" smtClean="0"/>
              <a:t> 2012 </a:t>
            </a:r>
            <a:r>
              <a:rPr lang="uk-UA" sz="2400" dirty="0" smtClean="0"/>
              <a:t>було проведено </a:t>
            </a:r>
            <a:r>
              <a:rPr lang="ru-RU" sz="2400" dirty="0" err="1" smtClean="0"/>
              <a:t>дослідження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громадської</a:t>
            </a:r>
            <a:r>
              <a:rPr lang="ru-RU" sz="2400" dirty="0" smtClean="0"/>
              <a:t> думки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</a:t>
            </a:r>
            <a:r>
              <a:rPr lang="ru-RU" sz="2400" dirty="0" err="1" smtClean="0"/>
              <a:t>щодо</a:t>
            </a:r>
            <a:r>
              <a:rPr lang="ru-RU" sz="2400" dirty="0" smtClean="0"/>
              <a:t> стану </a:t>
            </a:r>
            <a:r>
              <a:rPr lang="ru-RU" sz="2400" dirty="0" err="1" smtClean="0"/>
              <a:t>міжнаціональних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відносин</a:t>
            </a:r>
            <a:r>
              <a:rPr lang="ru-RU" sz="2400" dirty="0" smtClean="0"/>
              <a:t> у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2060847"/>
            <a:ext cx="702032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err="1" smtClean="0"/>
              <a:t>Самоідентифікація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мешканців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(ким вони </a:t>
            </a:r>
            <a:r>
              <a:rPr lang="ru-RU" sz="2400" dirty="0" err="1" smtClean="0"/>
              <a:t>вважають</a:t>
            </a:r>
            <a:r>
              <a:rPr lang="ru-RU" sz="2400" dirty="0" smtClean="0"/>
              <a:t>/ </a:t>
            </a:r>
            <a:r>
              <a:rPr lang="ru-RU" sz="2400" dirty="0" err="1" smtClean="0"/>
              <a:t>відчувають</a:t>
            </a:r>
            <a:r>
              <a:rPr lang="ru-RU" sz="2400" dirty="0" smtClean="0"/>
              <a:t> себе у першу </a:t>
            </a:r>
            <a:r>
              <a:rPr lang="ru-RU" sz="2400" dirty="0" err="1" smtClean="0"/>
              <a:t>чергу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5" name="Рисунок 4" descr="MN_1_uk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473235"/>
            <a:ext cx="7776864" cy="3219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lesStrategy_FacetGreenTheme_16x9_TP103418064" id="{D87256E1-9872-493E-B720-92FCF51AA491}" vid="{31F67606-90CF-4D61-9B50-ABDC4CD7DD7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TS103418065</Template>
  <TotalTime>142</TotalTime>
  <Words>599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Facet</vt:lpstr>
      <vt:lpstr>Міжнаціональні відносини в Україні</vt:lpstr>
      <vt:lpstr>Презентация PowerPoint</vt:lpstr>
      <vt:lpstr>Етнічні групи населення України</vt:lpstr>
      <vt:lpstr>Презентация PowerPoint</vt:lpstr>
      <vt:lpstr>Презентация PowerPoint</vt:lpstr>
      <vt:lpstr>Проблеми ромської громади</vt:lpstr>
      <vt:lpstr>Проблеми ромської громади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Міжнаціональні відносини в Україні</dc:title>
  <dc:creator>NASTIA</dc:creator>
  <cp:lastModifiedBy>NASTIA</cp:lastModifiedBy>
  <cp:revision>16</cp:revision>
  <dcterms:modified xsi:type="dcterms:W3CDTF">2014-04-02T19:36:17Z</dcterms:modified>
</cp:coreProperties>
</file>