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sldIdLst>
    <p:sldId id="256" r:id="rId2"/>
    <p:sldId id="269" r:id="rId3"/>
    <p:sldId id="258" r:id="rId4"/>
    <p:sldId id="257" r:id="rId5"/>
    <p:sldId id="259" r:id="rId6"/>
    <p:sldId id="270" r:id="rId7"/>
    <p:sldId id="271" r:id="rId8"/>
    <p:sldId id="260" r:id="rId9"/>
    <p:sldId id="261" r:id="rId10"/>
    <p:sldId id="262" r:id="rId11"/>
    <p:sldId id="272" r:id="rId12"/>
    <p:sldId id="273" r:id="rId13"/>
    <p:sldId id="274" r:id="rId14"/>
    <p:sldId id="263" r:id="rId15"/>
    <p:sldId id="264" r:id="rId16"/>
    <p:sldId id="265" r:id="rId17"/>
    <p:sldId id="275" r:id="rId18"/>
    <p:sldId id="276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9924D-96AF-4C75-AB23-AA5DC47C3755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112D4B86-9A5E-4E9D-B180-57D851E844FE}">
      <dgm:prSet phldrT="[Текст]"/>
      <dgm:spPr/>
      <dgm:t>
        <a:bodyPr/>
        <a:lstStyle/>
        <a:p>
          <a:r>
            <a:rPr lang="uk-UA" dirty="0" smtClean="0"/>
            <a:t>Палац Кодор</a:t>
          </a:r>
          <a:endParaRPr lang="uk-UA" dirty="0"/>
        </a:p>
      </dgm:t>
    </dgm:pt>
    <dgm:pt modelId="{0D57E48B-D002-415B-B264-B008B63364FE}" type="parTrans" cxnId="{3979ED8B-16B4-4115-82AD-EEEA13CFF825}">
      <dgm:prSet/>
      <dgm:spPr/>
      <dgm:t>
        <a:bodyPr/>
        <a:lstStyle/>
        <a:p>
          <a:endParaRPr lang="uk-UA"/>
        </a:p>
      </dgm:t>
    </dgm:pt>
    <dgm:pt modelId="{66E40214-065B-4B57-9D8D-92721E8315AD}" type="sibTrans" cxnId="{3979ED8B-16B4-4115-82AD-EEEA13CFF825}">
      <dgm:prSet/>
      <dgm:spPr/>
      <dgm:t>
        <a:bodyPr/>
        <a:lstStyle/>
        <a:p>
          <a:endParaRPr lang="uk-UA"/>
        </a:p>
      </dgm:t>
    </dgm:pt>
    <dgm:pt modelId="{B57F31F1-0D62-4863-9C61-EA40177D2451}" type="pres">
      <dgm:prSet presAssocID="{DE99924D-96AF-4C75-AB23-AA5DC47C3755}" presName="Name0" presStyleCnt="0">
        <dgm:presLayoutVars>
          <dgm:dir/>
          <dgm:resizeHandles val="exact"/>
        </dgm:presLayoutVars>
      </dgm:prSet>
      <dgm:spPr/>
    </dgm:pt>
    <dgm:pt modelId="{D2D862F6-8C4A-482D-89C9-7AE1451C47A5}" type="pres">
      <dgm:prSet presAssocID="{112D4B86-9A5E-4E9D-B180-57D851E844FE}" presName="composite" presStyleCnt="0"/>
      <dgm:spPr/>
    </dgm:pt>
    <dgm:pt modelId="{51501304-9947-494B-9112-6E9DFFC77094}" type="pres">
      <dgm:prSet presAssocID="{112D4B86-9A5E-4E9D-B180-57D851E844FE}" presName="rect1" presStyleLbl="bgShp" presStyleIdx="0" presStyleCnt="1" custScaleX="84976" custScaleY="85352" custLinFactNeighborX="15713" custLinFactNeighborY="46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E9D38B94-470F-452A-A40A-437DE3737A3B}" type="pres">
      <dgm:prSet presAssocID="{112D4B86-9A5E-4E9D-B180-57D851E844FE}" presName="rect2" presStyleLbl="trBgShp" presStyleIdx="0" presStyleCnt="1" custScaleX="84977" custScaleY="76053" custLinFactY="-100000" custLinFactNeighborX="15506" custLinFactNeighborY="-15258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979ED8B-16B4-4115-82AD-EEEA13CFF825}" srcId="{DE99924D-96AF-4C75-AB23-AA5DC47C3755}" destId="{112D4B86-9A5E-4E9D-B180-57D851E844FE}" srcOrd="0" destOrd="0" parTransId="{0D57E48B-D002-415B-B264-B008B63364FE}" sibTransId="{66E40214-065B-4B57-9D8D-92721E8315AD}"/>
    <dgm:cxn modelId="{45E39D61-1316-483F-862F-D1C19BD90F70}" type="presOf" srcId="{DE99924D-96AF-4C75-AB23-AA5DC47C3755}" destId="{B57F31F1-0D62-4863-9C61-EA40177D2451}" srcOrd="0" destOrd="0" presId="urn:microsoft.com/office/officeart/2008/layout/BendingPictureSemiTransparentText"/>
    <dgm:cxn modelId="{A8DFFA00-1760-4E8D-BAF7-6F071AE431A3}" type="presOf" srcId="{112D4B86-9A5E-4E9D-B180-57D851E844FE}" destId="{E9D38B94-470F-452A-A40A-437DE3737A3B}" srcOrd="0" destOrd="0" presId="urn:microsoft.com/office/officeart/2008/layout/BendingPictureSemiTransparentText"/>
    <dgm:cxn modelId="{EF7A2D2A-043F-4C7D-BC62-736CF58906A2}" type="presParOf" srcId="{B57F31F1-0D62-4863-9C61-EA40177D2451}" destId="{D2D862F6-8C4A-482D-89C9-7AE1451C47A5}" srcOrd="0" destOrd="0" presId="urn:microsoft.com/office/officeart/2008/layout/BendingPictureSemiTransparentText"/>
    <dgm:cxn modelId="{17FECBD9-2B8F-481B-A895-03469761EAEC}" type="presParOf" srcId="{D2D862F6-8C4A-482D-89C9-7AE1451C47A5}" destId="{51501304-9947-494B-9112-6E9DFFC77094}" srcOrd="0" destOrd="0" presId="urn:microsoft.com/office/officeart/2008/layout/BendingPictureSemiTransparentText"/>
    <dgm:cxn modelId="{AFEF864E-C29A-4CB0-A50B-700792A98F10}" type="presParOf" srcId="{D2D862F6-8C4A-482D-89C9-7AE1451C47A5}" destId="{E9D38B94-470F-452A-A40A-437DE3737A3B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01304-9947-494B-9112-6E9DFFC77094}">
      <dsp:nvSpPr>
        <dsp:cNvPr id="0" name=""/>
        <dsp:cNvSpPr/>
      </dsp:nvSpPr>
      <dsp:spPr>
        <a:xfrm>
          <a:off x="3261778" y="679790"/>
          <a:ext cx="5609276" cy="4829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38B94-470F-452A-A40A-437DE3737A3B}">
      <dsp:nvSpPr>
        <dsp:cNvPr id="0" name=""/>
        <dsp:cNvSpPr/>
      </dsp:nvSpPr>
      <dsp:spPr>
        <a:xfrm>
          <a:off x="3248081" y="693215"/>
          <a:ext cx="5609342" cy="103271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Палац Кодор</a:t>
          </a:r>
          <a:endParaRPr lang="uk-UA" sz="5400" kern="1200" dirty="0"/>
        </a:p>
      </dsp:txBody>
      <dsp:txXfrm>
        <a:off x="3248081" y="693215"/>
        <a:ext cx="5609342" cy="1032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0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5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3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4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3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6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569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9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34EDE503-041E-4E91-883C-16EB74A8C29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5156C1DF-640B-4274-8CEB-49E7B023C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64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2538484"/>
            <a:ext cx="10025646" cy="1786627"/>
          </a:xfrm>
        </p:spPr>
        <p:txBody>
          <a:bodyPr/>
          <a:lstStyle/>
          <a:p>
            <a:r>
              <a:rPr lang="uk-UA" dirty="0" smtClean="0"/>
              <a:t>Садово-паркова культура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Виконала учениця 11-Б класу</a:t>
            </a:r>
          </a:p>
          <a:p>
            <a:r>
              <a:rPr lang="uk-UA" dirty="0" smtClean="0"/>
              <a:t>Рубан Альона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29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Квітники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83391"/>
            <a:ext cx="3464257" cy="415164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Квітники оформлювалися за однаковою схемою:</a:t>
            </a:r>
          </a:p>
          <a:p>
            <a:r>
              <a:rPr lang="uk-UA" dirty="0" smtClean="0"/>
              <a:t>1(задня) лінія складалася з дерев з контрастними кольорами листя</a:t>
            </a:r>
          </a:p>
          <a:p>
            <a:r>
              <a:rPr lang="uk-UA" dirty="0" smtClean="0"/>
              <a:t>2 лінія включала кущі</a:t>
            </a:r>
          </a:p>
          <a:p>
            <a:r>
              <a:rPr lang="uk-UA" dirty="0" smtClean="0"/>
              <a:t>3 лінія являла собою широко смугу квітів, переважно нарциси, троянди, примули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7" y="1187356"/>
            <a:ext cx="6762809" cy="451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98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353" y="96771"/>
            <a:ext cx="10058400" cy="1371600"/>
          </a:xfrm>
        </p:spPr>
        <p:txBody>
          <a:bodyPr/>
          <a:lstStyle/>
          <a:p>
            <a:r>
              <a:rPr lang="uk-UA" dirty="0" smtClean="0"/>
              <a:t>Типові представники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94" y="1468371"/>
            <a:ext cx="5707633" cy="356928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3" y="1468371"/>
            <a:ext cx="5327283" cy="3569280"/>
          </a:xfrm>
        </p:spPr>
      </p:pic>
      <p:sp>
        <p:nvSpPr>
          <p:cNvPr id="8" name="TextBox 7"/>
          <p:cNvSpPr txBox="1"/>
          <p:nvPr/>
        </p:nvSpPr>
        <p:spPr>
          <a:xfrm>
            <a:off x="6095794" y="5513696"/>
            <a:ext cx="532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Ексмур</a:t>
            </a:r>
            <a:r>
              <a:rPr lang="uk-UA" dirty="0" smtClean="0"/>
              <a:t>, Британія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01353" y="5513696"/>
            <a:ext cx="53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Дартмур,Британія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80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Типові представники 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694" r="1105" b="1247"/>
          <a:stretch/>
        </p:blipFill>
        <p:spPr>
          <a:xfrm>
            <a:off x="6514371" y="1853988"/>
            <a:ext cx="5259116" cy="34112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" y="1853988"/>
            <a:ext cx="6064524" cy="3411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513" y="5595582"/>
            <a:ext cx="580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Пік-</a:t>
            </a:r>
            <a:r>
              <a:rPr lang="uk-UA" sz="2000" dirty="0" err="1" smtClean="0"/>
              <a:t>Дістрікт</a:t>
            </a:r>
            <a:r>
              <a:rPr lang="uk-UA" sz="2000" dirty="0" smtClean="0"/>
              <a:t>, Великобританія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514371" y="5595582"/>
            <a:ext cx="525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Ермітаж в парку «</a:t>
            </a:r>
            <a:r>
              <a:rPr lang="uk-UA" sz="2000" dirty="0" err="1" smtClean="0"/>
              <a:t>Ховгартен</a:t>
            </a:r>
            <a:r>
              <a:rPr lang="uk-UA" sz="2000" dirty="0" smtClean="0"/>
              <a:t>», Мюнхен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3178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412" y="388961"/>
            <a:ext cx="10058400" cy="1371600"/>
          </a:xfrm>
        </p:spPr>
        <p:txBody>
          <a:bodyPr/>
          <a:lstStyle/>
          <a:p>
            <a:r>
              <a:rPr lang="uk-UA" dirty="0" smtClean="0"/>
              <a:t>Англійський парк в Україні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92" y="1555844"/>
            <a:ext cx="5383185" cy="39835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2" y="1555844"/>
            <a:ext cx="5311409" cy="398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412" y="5734981"/>
            <a:ext cx="547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Воронцовський</a:t>
            </a:r>
            <a:r>
              <a:rPr lang="uk-UA" sz="2800" dirty="0" smtClean="0"/>
              <a:t> парк, Алупка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50791" y="5734981"/>
            <a:ext cx="53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Парк «Софіївка», Умань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0937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Японський сад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12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Різновиди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48278"/>
            <a:ext cx="10058400" cy="3931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Для споглядання з однієї точки:</a:t>
            </a:r>
          </a:p>
          <a:p>
            <a:r>
              <a:rPr lang="uk-UA" dirty="0" smtClean="0"/>
              <a:t>Райські</a:t>
            </a:r>
          </a:p>
          <a:p>
            <a:r>
              <a:rPr lang="uk-UA" dirty="0" smtClean="0"/>
              <a:t>Сухі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Для прогулянок:</a:t>
            </a:r>
          </a:p>
          <a:p>
            <a:r>
              <a:rPr lang="uk-UA" dirty="0" smtClean="0"/>
              <a:t>Ландшафтні</a:t>
            </a:r>
          </a:p>
          <a:p>
            <a:r>
              <a:rPr lang="uk-UA" dirty="0" smtClean="0"/>
              <a:t>Чайні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11" y="554859"/>
            <a:ext cx="3160716" cy="2373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49" y="3254332"/>
            <a:ext cx="4061842" cy="2697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93" y="3254332"/>
            <a:ext cx="3314366" cy="2697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35" y="554859"/>
            <a:ext cx="3207750" cy="240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5566012" cy="3931920"/>
          </a:xfrm>
        </p:spPr>
        <p:txBody>
          <a:bodyPr/>
          <a:lstStyle/>
          <a:p>
            <a:r>
              <a:rPr lang="uk-UA" dirty="0" smtClean="0"/>
              <a:t>Специфічні рослини характерні лише для Японії: рододендрони, ялівець, мох, карликові сосни</a:t>
            </a:r>
          </a:p>
          <a:p>
            <a:r>
              <a:rPr lang="uk-UA" dirty="0" smtClean="0"/>
              <a:t>Озеро та острів посеред нього, мости, звивисті дороги по суходолу та через озера викладені камінням</a:t>
            </a:r>
          </a:p>
          <a:p>
            <a:r>
              <a:rPr lang="uk-UA" dirty="0" smtClean="0"/>
              <a:t>Застосування декоративного каміння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2" y="754038"/>
            <a:ext cx="3590499" cy="53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98" y="137627"/>
            <a:ext cx="10058400" cy="1371600"/>
          </a:xfrm>
        </p:spPr>
        <p:txBody>
          <a:bodyPr>
            <a:normAutofit/>
          </a:bodyPr>
          <a:lstStyle/>
          <a:p>
            <a:r>
              <a:rPr lang="uk-UA" dirty="0" smtClean="0"/>
              <a:t>Сухі сади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49865" y="5676480"/>
            <a:ext cx="51950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/>
              <a:t>Сад </a:t>
            </a:r>
            <a:r>
              <a:rPr lang="ru-RU" sz="2800" dirty="0" err="1"/>
              <a:t>каменів</a:t>
            </a:r>
            <a:r>
              <a:rPr lang="ru-RU" sz="2800" dirty="0"/>
              <a:t> в Като </a:t>
            </a:r>
            <a:r>
              <a:rPr lang="ru-RU" sz="2800" dirty="0" smtClean="0"/>
              <a:t> </a:t>
            </a:r>
            <a:endParaRPr lang="ru-RU" sz="2800" dirty="0"/>
          </a:p>
          <a:p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6" y="1509227"/>
            <a:ext cx="5195025" cy="389626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32" y="1509227"/>
            <a:ext cx="5881161" cy="3896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67061" y="5676480"/>
            <a:ext cx="612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Сад каменів при Храмі </a:t>
            </a:r>
            <a:r>
              <a:rPr lang="uk-UA" sz="2800" dirty="0" err="1" smtClean="0"/>
              <a:t>Рьоандзі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2240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530" y="181718"/>
            <a:ext cx="10058400" cy="1371600"/>
          </a:xfrm>
        </p:spPr>
        <p:txBody>
          <a:bodyPr/>
          <a:lstStyle/>
          <a:p>
            <a:r>
              <a:rPr lang="uk-UA" dirty="0" smtClean="0"/>
              <a:t>Чайні сади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02" y="1375895"/>
            <a:ext cx="5867504" cy="38725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4" y="1375896"/>
            <a:ext cx="5163404" cy="3872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087" y="5548236"/>
            <a:ext cx="516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США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55491" y="5548236"/>
            <a:ext cx="563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Сан-Франциско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6945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2" y="368490"/>
            <a:ext cx="9110177" cy="6079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412" y="151275"/>
            <a:ext cx="10058400" cy="1371600"/>
          </a:xfrm>
        </p:spPr>
        <p:txBody>
          <a:bodyPr/>
          <a:lstStyle/>
          <a:p>
            <a:r>
              <a:rPr lang="uk-UA" dirty="0" smtClean="0"/>
              <a:t>Сад Санкей-</a:t>
            </a:r>
            <a:r>
              <a:rPr lang="uk-UA" dirty="0" err="1" smtClean="0"/>
              <a:t>ен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9494589" y="668740"/>
            <a:ext cx="2310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Тут зібрані 16 будівель з усієї Японії, зокрема пагода з Кіото, вілла з півострова </a:t>
            </a:r>
            <a:r>
              <a:rPr lang="uk-UA" dirty="0" err="1" smtClean="0"/>
              <a:t>Кії</a:t>
            </a:r>
            <a:r>
              <a:rPr lang="uk-UA" dirty="0" smtClean="0"/>
              <a:t>, чайний будиночок </a:t>
            </a:r>
            <a:r>
              <a:rPr lang="uk-UA" dirty="0" err="1" smtClean="0"/>
              <a:t>Тьосікаку</a:t>
            </a:r>
            <a:r>
              <a:rPr lang="uk-UA" dirty="0" smtClean="0"/>
              <a:t>, селянський будинок з Гіфу.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24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75" y="545911"/>
            <a:ext cx="10058400" cy="990612"/>
          </a:xfrm>
        </p:spPr>
        <p:txBody>
          <a:bodyPr/>
          <a:lstStyle/>
          <a:p>
            <a:r>
              <a:rPr lang="uk-UA" dirty="0" smtClean="0"/>
              <a:t>Визначення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" y="1536523"/>
            <a:ext cx="3816444" cy="432223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Садова паркове мистецтво — </a:t>
            </a:r>
            <a:r>
              <a:rPr lang="uk-UA" dirty="0" smtClean="0"/>
              <a:t> мистецтво створення декоративних садів, парків, </a:t>
            </a:r>
            <a:r>
              <a:rPr lang="uk-UA" dirty="0" smtClean="0"/>
              <a:t>що </a:t>
            </a:r>
            <a:r>
              <a:rPr lang="uk-UA" dirty="0" smtClean="0"/>
              <a:t>покликані </a:t>
            </a:r>
            <a:r>
              <a:rPr lang="uk-UA" dirty="0" smtClean="0"/>
              <a:t>відтворити в природі </a:t>
            </a:r>
            <a:r>
              <a:rPr lang="uk-UA" dirty="0" smtClean="0"/>
              <a:t>духовний стан </a:t>
            </a:r>
            <a:r>
              <a:rPr lang="uk-UA" dirty="0" smtClean="0"/>
              <a:t>людини, сприяючи гармонії душі. Має три головні принципи побудови:</a:t>
            </a:r>
          </a:p>
          <a:p>
            <a:r>
              <a:rPr lang="uk-UA" dirty="0" smtClean="0"/>
              <a:t>Ритм</a:t>
            </a:r>
          </a:p>
          <a:p>
            <a:r>
              <a:rPr lang="uk-UA" dirty="0" smtClean="0"/>
              <a:t>Рівновага </a:t>
            </a:r>
          </a:p>
          <a:p>
            <a:r>
              <a:rPr lang="uk-UA" dirty="0" smtClean="0"/>
              <a:t>Гармонія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9"/>
          <a:stretch/>
        </p:blipFill>
        <p:spPr>
          <a:xfrm>
            <a:off x="4430593" y="1536523"/>
            <a:ext cx="7022153" cy="43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55" y="4201488"/>
            <a:ext cx="3229898" cy="100652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Сад </a:t>
            </a:r>
            <a:r>
              <a:rPr lang="uk-UA" sz="2400" dirty="0" err="1" smtClean="0"/>
              <a:t>Ріцурі</a:t>
            </a:r>
            <a:endParaRPr lang="uk-UA" sz="2400" dirty="0"/>
          </a:p>
        </p:txBody>
      </p:sp>
      <p:pic>
        <p:nvPicPr>
          <p:cNvPr id="1026" name="Picture 2" descr="1278441520_6600237aca48.jpg (1024×102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5" y="601911"/>
            <a:ext cx="3463711" cy="34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9"/>
          <a:stretch/>
        </p:blipFill>
        <p:spPr>
          <a:xfrm>
            <a:off x="4381073" y="590086"/>
            <a:ext cx="3418906" cy="3475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r="20114" b="-829"/>
          <a:stretch/>
        </p:blipFill>
        <p:spPr>
          <a:xfrm>
            <a:off x="8138686" y="573207"/>
            <a:ext cx="3411942" cy="3492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073" y="4473917"/>
            <a:ext cx="341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Сад </a:t>
            </a:r>
            <a:r>
              <a:rPr lang="uk-UA" sz="2400" dirty="0" err="1" smtClean="0"/>
              <a:t>Синдзюку</a:t>
            </a:r>
            <a:r>
              <a:rPr lang="uk-UA" sz="2400" dirty="0" smtClean="0"/>
              <a:t> </a:t>
            </a:r>
            <a:r>
              <a:rPr lang="uk-UA" sz="2400" dirty="0" err="1" smtClean="0"/>
              <a:t>Гоен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138686" y="4473917"/>
            <a:ext cx="324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Вілла </a:t>
            </a:r>
            <a:r>
              <a:rPr lang="uk-UA" sz="2400" dirty="0" err="1" smtClean="0"/>
              <a:t>Катсура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966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36" y="405384"/>
            <a:ext cx="6069410" cy="3426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6" y="405384"/>
            <a:ext cx="5152788" cy="3426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899" y="4135272"/>
            <a:ext cx="5727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Сад </a:t>
            </a:r>
            <a:r>
              <a:rPr lang="uk-UA" sz="5400" dirty="0" err="1" smtClean="0"/>
              <a:t>Коракуен</a:t>
            </a:r>
            <a:endParaRPr lang="uk-UA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041030" y="4135272"/>
            <a:ext cx="5914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Сад </a:t>
            </a:r>
            <a:r>
              <a:rPr lang="uk-UA" sz="5400" dirty="0" err="1" smtClean="0"/>
              <a:t>Мімурото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29573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073" y="2094310"/>
            <a:ext cx="9242399" cy="2587752"/>
          </a:xfrm>
        </p:spPr>
        <p:txBody>
          <a:bodyPr/>
          <a:lstStyle/>
          <a:p>
            <a:r>
              <a:rPr lang="uk-UA" dirty="0" smtClean="0"/>
              <a:t>Французький сад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34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61190"/>
            <a:ext cx="4255827" cy="4274479"/>
          </a:xfrm>
        </p:spPr>
        <p:txBody>
          <a:bodyPr/>
          <a:lstStyle/>
          <a:p>
            <a:r>
              <a:rPr lang="uk-UA" dirty="0" smtClean="0"/>
              <a:t>Велика кількість терас, багато сходів, клумб, газонів, оранжерей, басейнів, фонтанів, скульптури</a:t>
            </a:r>
          </a:p>
          <a:p>
            <a:r>
              <a:rPr lang="uk-UA" dirty="0" smtClean="0"/>
              <a:t>Симетрія</a:t>
            </a:r>
          </a:p>
          <a:p>
            <a:r>
              <a:rPr lang="uk-UA" dirty="0" smtClean="0"/>
              <a:t>Прямі лінії</a:t>
            </a:r>
          </a:p>
          <a:p>
            <a:r>
              <a:rPr lang="uk-UA" dirty="0" smtClean="0"/>
              <a:t>Геометричні фігури</a:t>
            </a:r>
          </a:p>
          <a:p>
            <a:r>
              <a:rPr lang="uk-UA" dirty="0" smtClean="0"/>
              <a:t>Головний вхід розташований знизу</a:t>
            </a:r>
          </a:p>
          <a:p>
            <a:r>
              <a:rPr lang="uk-UA" dirty="0" smtClean="0"/>
              <a:t>Пишність, алегоричність, </a:t>
            </a:r>
            <a:r>
              <a:rPr lang="uk-UA" dirty="0" err="1" smtClean="0"/>
              <a:t>видовищність</a:t>
            </a:r>
            <a:endParaRPr lang="uk-UA" dirty="0" smtClean="0"/>
          </a:p>
          <a:p>
            <a:r>
              <a:rPr lang="uk-UA" dirty="0" smtClean="0"/>
              <a:t>Природа — «Друга Біблія» 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6" y="1133964"/>
            <a:ext cx="6086901" cy="4087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5456" y="5389338"/>
            <a:ext cx="593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 smtClean="0"/>
              <a:t>Петергоф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9654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Версаль (</a:t>
            </a:r>
            <a:r>
              <a:rPr lang="uk-UA" dirty="0"/>
              <a:t>Архітектор А. </a:t>
            </a:r>
            <a:r>
              <a:rPr lang="uk-UA" dirty="0" err="1" smtClean="0"/>
              <a:t>Ленотр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676" y="1772824"/>
            <a:ext cx="3436580" cy="39319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Складається з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Великий </a:t>
            </a:r>
            <a:r>
              <a:rPr lang="uk-UA" dirty="0" err="1" smtClean="0"/>
              <a:t>Тріанон</a:t>
            </a:r>
            <a:endParaRPr lang="uk-U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Малий </a:t>
            </a:r>
            <a:r>
              <a:rPr lang="uk-UA" dirty="0" err="1" smtClean="0"/>
              <a:t>Тріанон</a:t>
            </a:r>
            <a:endParaRPr lang="uk-U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Хутір Королеви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Система каналів «Маленька Венеція»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err="1" smtClean="0"/>
              <a:t>Припалацовий</a:t>
            </a:r>
            <a:r>
              <a:rPr lang="uk-UA" dirty="0" smtClean="0"/>
              <a:t> сад, що містить багато скульптур, фонтанів, басейнів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56" y="1772824"/>
            <a:ext cx="6771944" cy="43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003" y="178726"/>
            <a:ext cx="10058400" cy="1371600"/>
          </a:xfrm>
        </p:spPr>
        <p:txBody>
          <a:bodyPr/>
          <a:lstStyle/>
          <a:p>
            <a:r>
              <a:rPr lang="uk-UA" dirty="0" smtClean="0"/>
              <a:t>Французькі (регулярні) сади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8" y="1495735"/>
            <a:ext cx="5382426" cy="356901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7" y="1495735"/>
            <a:ext cx="4977397" cy="3523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8587" y="5254388"/>
            <a:ext cx="439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Вальдштейнські</a:t>
            </a:r>
            <a:r>
              <a:rPr lang="uk-UA" sz="2400" dirty="0" smtClean="0"/>
              <a:t> сади в Чехії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1568" y="5254388"/>
            <a:ext cx="340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Палац Сан-</a:t>
            </a:r>
            <a:r>
              <a:rPr lang="uk-UA" sz="2400" dirty="0" err="1" smtClean="0"/>
              <a:t>Сусі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9842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Французькі (регулярні) </a:t>
            </a:r>
            <a:r>
              <a:rPr lang="uk-UA" dirty="0" smtClean="0"/>
              <a:t>сади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2" y="2014194"/>
            <a:ext cx="4823462" cy="3215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76" y="2014194"/>
            <a:ext cx="5823196" cy="3215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052" y="5561041"/>
            <a:ext cx="482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Кусково під Москвою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60777" y="5561041"/>
            <a:ext cx="582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Стрельна</a:t>
            </a:r>
            <a:r>
              <a:rPr lang="uk-UA" sz="2400" dirty="0" smtClean="0"/>
              <a:t> під Санкт-</a:t>
            </a:r>
            <a:r>
              <a:rPr lang="uk-UA" sz="2400" dirty="0" err="1" smtClean="0"/>
              <a:t>Петербргом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4654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014" y="2094309"/>
            <a:ext cx="9307773" cy="2587752"/>
          </a:xfrm>
        </p:spPr>
        <p:txBody>
          <a:bodyPr/>
          <a:lstStyle/>
          <a:p>
            <a:r>
              <a:rPr lang="uk-UA" dirty="0" smtClean="0"/>
              <a:t>Британський парк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4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3641678" cy="3931920"/>
          </a:xfrm>
        </p:spPr>
        <p:txBody>
          <a:bodyPr/>
          <a:lstStyle/>
          <a:p>
            <a:r>
              <a:rPr lang="uk-UA" dirty="0" smtClean="0"/>
              <a:t>Батьківщина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європейського пейзажного стилю</a:t>
            </a:r>
          </a:p>
          <a:p>
            <a:r>
              <a:rPr lang="uk-UA" dirty="0" smtClean="0"/>
              <a:t>Немає прямих ліній</a:t>
            </a:r>
          </a:p>
          <a:p>
            <a:r>
              <a:rPr lang="uk-UA" dirty="0" smtClean="0"/>
              <a:t>Відсутня симетрія</a:t>
            </a:r>
          </a:p>
          <a:p>
            <a:r>
              <a:rPr lang="uk-UA" dirty="0" smtClean="0"/>
              <a:t>Імітація природи</a:t>
            </a:r>
          </a:p>
          <a:p>
            <a:r>
              <a:rPr lang="uk-UA" dirty="0" smtClean="0"/>
              <a:t>Обов’язкові сходи, невелике озеро, огорожа з рослин, газон, тераси, трояндові клумби, решітки для рослин і доріжки з червоної цегли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07677492"/>
              </p:ext>
            </p:extLst>
          </p:nvPr>
        </p:nvGraphicFramePr>
        <p:xfrm>
          <a:off x="2429302" y="377191"/>
          <a:ext cx="10058399" cy="565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0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390</TotalTime>
  <Words>353</Words>
  <Application>Microsoft Office PowerPoint</Application>
  <PresentationFormat>Широкоэкранный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</vt:lpstr>
      <vt:lpstr>Savon</vt:lpstr>
      <vt:lpstr>Садово-паркова культура</vt:lpstr>
      <vt:lpstr>Визначення</vt:lpstr>
      <vt:lpstr>Французький сад</vt:lpstr>
      <vt:lpstr>Особливості</vt:lpstr>
      <vt:lpstr>Версаль (Архітектор А. Ленотр)</vt:lpstr>
      <vt:lpstr>Французькі (регулярні) сади</vt:lpstr>
      <vt:lpstr>Французькі (регулярні) сади</vt:lpstr>
      <vt:lpstr>Британський парк</vt:lpstr>
      <vt:lpstr>Особливості</vt:lpstr>
      <vt:lpstr>Квітники</vt:lpstr>
      <vt:lpstr>Типові представники</vt:lpstr>
      <vt:lpstr>Типові представники </vt:lpstr>
      <vt:lpstr>Англійський парк в Україні</vt:lpstr>
      <vt:lpstr>Японський сад</vt:lpstr>
      <vt:lpstr>Різновиди</vt:lpstr>
      <vt:lpstr>Особливості</vt:lpstr>
      <vt:lpstr>Сухі сади</vt:lpstr>
      <vt:lpstr>Чайні сади</vt:lpstr>
      <vt:lpstr>Сад Санкей-ен</vt:lpstr>
      <vt:lpstr>Сад Ріцурі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Садово-паркова культура</dc:title>
  <dc:creator>PEACH</dc:creator>
  <cp:lastModifiedBy>PEACH</cp:lastModifiedBy>
  <cp:revision>30</cp:revision>
  <dcterms:created xsi:type="dcterms:W3CDTF">2014-10-31T13:14:03Z</dcterms:created>
  <dcterms:modified xsi:type="dcterms:W3CDTF">2014-11-05T23:19:33Z</dcterms:modified>
</cp:coreProperties>
</file>