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00FF"/>
    <a:srgbClr val="6600CC"/>
    <a:srgbClr val="FFCCFF"/>
    <a:srgbClr val="00FFFF"/>
    <a:srgbClr val="0099CC"/>
    <a:srgbClr val="4FF80C"/>
    <a:srgbClr val="FF66FF"/>
    <a:srgbClr val="1563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ac84b6694353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t-sector.net/2715-vanilka-devushki-kartinki-foto-subkultura-i-stil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www.livejournal.ru/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twitter.com/" TargetMode="External"/><Relationship Id="rId4" Type="http://schemas.openxmlformats.org/officeDocument/2006/relationships/hyperlink" Target="http://blogs.mail.ru/" TargetMode="External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E%D1%82%D0%B5%D1%81%D1%82%D0%B0%D0%BD%D1%82%D0%B8%D0%B7%D0%BC" TargetMode="External"/><Relationship Id="rId13" Type="http://schemas.openxmlformats.org/officeDocument/2006/relationships/hyperlink" Target="http://ru.wikipedia.org/wiki/All_You_Need_Is_Love" TargetMode="External"/><Relationship Id="rId18" Type="http://schemas.openxmlformats.org/officeDocument/2006/relationships/image" Target="../media/image7.png"/><Relationship Id="rId3" Type="http://schemas.openxmlformats.org/officeDocument/2006/relationships/hyperlink" Target="http://ru.wikipedia.org/wiki/%D0%A4%D0%B8%D0%BB%D0%BE%D1%81%D0%BE%D1%84%D0%B8%D1%8F" TargetMode="External"/><Relationship Id="rId7" Type="http://schemas.openxmlformats.org/officeDocument/2006/relationships/hyperlink" Target="http://ru.wikipedia.org/wiki/%D0%9F%D1%83%D1%80%D0%B8%D1%82%D0%B0%D0%BD%D1%81%D0%BA%D0%B0%D1%8F_%D0%BC%D0%BE%D1%80%D0%B0%D0%BB%D1%8C" TargetMode="External"/><Relationship Id="rId12" Type="http://schemas.openxmlformats.org/officeDocument/2006/relationships/hyperlink" Target="http://ru.wikipedia.org/wiki/Make_love,_not_war" TargetMode="External"/><Relationship Id="rId17" Type="http://schemas.openxmlformats.org/officeDocument/2006/relationships/image" Target="../media/image6.jpeg"/><Relationship Id="rId2" Type="http://schemas.openxmlformats.org/officeDocument/2006/relationships/image" Target="../media/image5.jpeg"/><Relationship Id="rId16" Type="http://schemas.openxmlformats.org/officeDocument/2006/relationships/hyperlink" Target="http://ru.wikipedia.org/wiki/%D0%A1%D0%B8%D0%B1%D0%BE%D1%80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A8%D0%90" TargetMode="External"/><Relationship Id="rId11" Type="http://schemas.openxmlformats.org/officeDocument/2006/relationships/hyperlink" Target="http://ru.wikipedia.org/wiki/%D0%9B%D0%BE%D0%B7%D1%83%D0%BD%D0%B3" TargetMode="External"/><Relationship Id="rId5" Type="http://schemas.openxmlformats.org/officeDocument/2006/relationships/hyperlink" Target="http://ru.wikipedia.org/wiki/1960-%D0%B5" TargetMode="External"/><Relationship Id="rId15" Type="http://schemas.openxmlformats.org/officeDocument/2006/relationships/hyperlink" Target="http://ru.wikipedia.org/wiki/%D0%91%D0%B8%D1%81%D0%B5%D1%80" TargetMode="External"/><Relationship Id="rId10" Type="http://schemas.openxmlformats.org/officeDocument/2006/relationships/hyperlink" Target="http://ru.wikipedia.org/wiki/%D0%9F%D0%B0%D1%86%D0%B8%D1%84%D0%B8%D0%B7%D0%BC" TargetMode="External"/><Relationship Id="rId4" Type="http://schemas.openxmlformats.org/officeDocument/2006/relationships/hyperlink" Target="http://ru.wikipedia.org/wiki/%D0%A1%D1%83%D0%B1%D0%BA%D1%83%D0%BB%D1%8C%D1%82%D1%83%D1%80%D0%B0" TargetMode="External"/><Relationship Id="rId9" Type="http://schemas.openxmlformats.org/officeDocument/2006/relationships/hyperlink" Target="http://ru.wikipedia.org/wiki/%D0%9B%D1%8E%D0%B1%D0%BE%D0%B2%D1%8C" TargetMode="External"/><Relationship Id="rId14" Type="http://schemas.openxmlformats.org/officeDocument/2006/relationships/hyperlink" Target="http://ru.wikipedia.org/wiki/%D0%91%D1%83%D1%81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0%BE%D0%B1%D0%BE%D0%B4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5%E8%EF%EF%E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1%F2%E8%EB%FF%E3%E8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ru.wikipedia.org/wiki/%D0%9C%D0%BE%D0%BB%D0%BE%D0%B4%D1%91%D0%B6%D1%8C" TargetMode="External"/><Relationship Id="rId7" Type="http://schemas.openxmlformats.org/officeDocument/2006/relationships/hyperlink" Target="http://ru.wikipedia.org/wiki/1960-%D0%B5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7.jpeg"/><Relationship Id="rId16" Type="http://schemas.openxmlformats.org/officeDocument/2006/relationships/hyperlink" Target="http://ru.wikipedia.org/wiki/%D0%A1%D1%82%D0%B8%D0%BB%D1%8C_%D0%B6%D0%B8%D0%B7%D0%BD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40-%D0%B5" TargetMode="External"/><Relationship Id="rId11" Type="http://schemas.openxmlformats.org/officeDocument/2006/relationships/hyperlink" Target="http://ru.wikipedia.org/wiki/%D0%9E%D0%B1%D1%80%D0%B0%D0%B7_%D0%B6%D0%B8%D0%B7%D0%BD%D0%B8" TargetMode="External"/><Relationship Id="rId5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5" Type="http://schemas.openxmlformats.org/officeDocument/2006/relationships/hyperlink" Target="http://ru.wikipedia.org/wiki/%D0%A1%D1%82%D0%B5%D1%80%D0%B5%D0%BE%D1%82%D0%B8%D0%BF" TargetMode="External"/><Relationship Id="rId10" Type="http://schemas.openxmlformats.org/officeDocument/2006/relationships/hyperlink" Target="http://ru.wikipedia.org/wiki/%D0%A1%D0%A8%D0%90" TargetMode="External"/><Relationship Id="rId4" Type="http://schemas.openxmlformats.org/officeDocument/2006/relationships/hyperlink" Target="http://ru.wikipedia.org/wiki/%D0%A1%D1%83%D0%B1%D0%BA%D1%83%D0%BB%D1%8C%D1%82%D1%83%D1%80%D0%B0" TargetMode="External"/><Relationship Id="rId9" Type="http://schemas.openxmlformats.org/officeDocument/2006/relationships/hyperlink" Target="http://ru.wikipedia.org/wiki/%D0%AD%D1%82%D0%B0%D0%BB%D0%BE%D0%BD" TargetMode="External"/><Relationship Id="rId14" Type="http://schemas.openxmlformats.org/officeDocument/2006/relationships/hyperlink" Target="http://ru.wikipedia.org/wiki/%D0%98%D0%BD%D0%B0%D0%BA%D0%BE%D0%BC%D1%8B%D1%81%D0%BB%D0%B8%D0%B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D%D0%BD%D0%B0%D1%8F_%D0%BA%D1%80%D1%83%D0%BF%D0%B0" TargetMode="External"/><Relationship Id="rId13" Type="http://schemas.openxmlformats.org/officeDocument/2006/relationships/hyperlink" Target="http://ru.wikipedia.org/wiki/%D0%91%D1%91%D0%B4%D1%80%D0%B0" TargetMode="External"/><Relationship Id="rId3" Type="http://schemas.openxmlformats.org/officeDocument/2006/relationships/hyperlink" Target="http://ru.wikipedia.org/wiki/%D0%A4%D0%B5%D0%BD%D0%BE%D0%BC%D0%B5%D0%BD" TargetMode="External"/><Relationship Id="rId7" Type="http://schemas.openxmlformats.org/officeDocument/2006/relationships/hyperlink" Target="http://ru.wikipedia.org/wiki/%D0%93%D0%B0%D0%BB%D1%81%D1%82%D1%83%D0%BA" TargetMode="External"/><Relationship Id="rId12" Type="http://schemas.openxmlformats.org/officeDocument/2006/relationships/hyperlink" Target="http://ru.wikipedia.org/wiki/%D0%AE%D0%B1%D0%BA%D0%B0" TargetMode="External"/><Relationship Id="rId2" Type="http://schemas.openxmlformats.org/officeDocument/2006/relationships/image" Target="../media/image20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8%D0%BB%D1%8F%D0%BF%D0%B0" TargetMode="External"/><Relationship Id="rId11" Type="http://schemas.openxmlformats.org/officeDocument/2006/relationships/hyperlink" Target="http://ru.wikipedia.org/wiki/%D0%92%D0%BE%D0%BB%D0%BE%D1%81%D1%8B" TargetMode="External"/><Relationship Id="rId5" Type="http://schemas.openxmlformats.org/officeDocument/2006/relationships/hyperlink" Target="http://ru.wikipedia.org/wiki/%D0%9F%D0%B8%D0%B4%D0%B6%D0%B0%D0%BA" TargetMode="External"/><Relationship Id="rId15" Type="http://schemas.openxmlformats.org/officeDocument/2006/relationships/image" Target="../media/image22.jpeg"/><Relationship Id="rId10" Type="http://schemas.openxmlformats.org/officeDocument/2006/relationships/hyperlink" Target="http://ru.wikipedia.org/wiki/%D0%9F%D1%80%D0%B8%D1%87%D1%91%D1%81%D0%BA%D0%B0" TargetMode="External"/><Relationship Id="rId4" Type="http://schemas.openxmlformats.org/officeDocument/2006/relationships/hyperlink" Target="http://ru.wikipedia.org/wiki/%D0%9A%D0%B0%D1%80%D0%B8%D0%BA%D0%B0%D1%82%D1%83%D1%80%D0%B0" TargetMode="External"/><Relationship Id="rId9" Type="http://schemas.openxmlformats.org/officeDocument/2006/relationships/hyperlink" Target="http://ru.wikipedia.org/w/index.php?title=%D0%93%D0%B0%D0%B2%D0%B0%D0%B9%D1%81%D0%BA%D0%B8%D0%B9_%D1%81%D1%82%D0%B8%D0%BB%D1%8C&amp;action=edit&amp;redlink=1" TargetMode="External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1%8C%D1%82%D0%B5%D1%80%D0%BD%D0%B0%D1%82%D0%B8%D0%B2%D0%BD%D0%B0%D1%8F_%D0%BC%D1%83%D0%B7%D1%8B%D0%BA%D0%B0" TargetMode="External"/><Relationship Id="rId3" Type="http://schemas.openxmlformats.org/officeDocument/2006/relationships/hyperlink" Target="http://ru.wikipedia.org/wiki/%D0%A5%D0%B8%D0%BF%D0%BF%D0%B8" TargetMode="External"/><Relationship Id="rId7" Type="http://schemas.openxmlformats.org/officeDocument/2006/relationships/hyperlink" Target="http://ru.wikipedia.org/wiki/%D0%9C%D0%BE%D0%B4%D0%B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D%D0%BB%D0%B8%D1%82%D0%B0%D1%80%D0%BD%D0%B0%D1%8F_%D0%BA%D1%83%D0%BB%D1%8C%D1%82%D1%83%D1%80%D0%B0" TargetMode="External"/><Relationship Id="rId5" Type="http://schemas.openxmlformats.org/officeDocument/2006/relationships/hyperlink" Target="http://ru.wikipedia.org/wiki/%D0%9C%D0%BE%D0%BB%D0%BE%D0%B4%D1%91%D0%B6%D1%8C" TargetMode="External"/><Relationship Id="rId4" Type="http://schemas.openxmlformats.org/officeDocument/2006/relationships/hyperlink" Target="http://ru.wikipedia.org/wiki/%D0%94%D0%B6%D0%B0%D0%B7" TargetMode="Externa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9_JuiceD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img0.liveinternet.ru/images/attach/c/1/55/348/55348345_1266489548_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19400"/>
            <a:ext cx="5065829" cy="337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46.tinypic.com/2utsy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29718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86200" y="152400"/>
            <a:ext cx="4800601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Хиппи – «Понимающие знающие»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8ac84b669435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0" y="228600"/>
            <a:ext cx="3352800" cy="3886200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улице распознать таких людей довольно просто, на них надеты майки с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принтами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(массово распространенные в наше время) кеды, блокнот, зеркальная фотокамера, 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iPhone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(или планшетный компьютер). Последователи почти в буквальном смысле, меняют свою социальную личность, на аксессуары, теряя способность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креативно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мыслить и создать что-то новое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F80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F80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Рисунок 14" descr="Tc6WTM7ov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14400"/>
            <a:ext cx="2659743" cy="223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Rxwg0WNAy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952" y="3352800"/>
            <a:ext cx="2208144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l0lvahTcH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196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6Bh69rGrpf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352800"/>
            <a:ext cx="2266393" cy="328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uQ4CKAzC2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114800"/>
            <a:ext cx="1752600" cy="262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zAorgZrw7p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152400"/>
            <a:ext cx="267462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3962400" cy="213360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 любят делать массу фотографий (как 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девушки </a:t>
            </a:r>
            <a:r>
              <a:rPr lang="ru-RU" sz="2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Ванильки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выкладывая в большинстве случаев - в социальные сети, на общее обозрение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124200"/>
            <a:ext cx="3841401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00x800x85_8ddc6770dfac2914458098983284d0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962400"/>
            <a:ext cx="3962400" cy="2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9cbcd867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52400"/>
            <a:ext cx="456101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3352800"/>
            <a:ext cx="4953000" cy="3352800"/>
          </a:xfrm>
          <a:solidFill>
            <a:srgbClr val="002060"/>
          </a:solidFill>
          <a:ln>
            <a:solidFill>
              <a:srgbClr val="00FF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00FFFF"/>
                </a:solidFill>
              </a:rPr>
              <a:t>Сами представители считают себя творческими натурами, хотя способность породить что-то реально стоящие, у них находится на самом минимуме, (в наши дни это очень модно быть творческим, так что не удивительно, почему современной молодежи так по душе это буржуазное направление), они отрицают </a:t>
            </a:r>
            <a:r>
              <a:rPr lang="ru-RU" sz="2400" dirty="0" err="1" smtClean="0">
                <a:solidFill>
                  <a:srgbClr val="00FFFF"/>
                </a:solidFill>
              </a:rPr>
              <a:t>мейнстрим</a:t>
            </a:r>
            <a:r>
              <a:rPr lang="ru-RU" sz="2400" dirty="0" smtClean="0">
                <a:solidFill>
                  <a:srgbClr val="00FFFF"/>
                </a:solidFill>
              </a:rPr>
              <a:t>, делая все наоборот. Чем не популярней писатель или режиссер, тем он более привлекателен для этого круга людей</a:t>
            </a:r>
            <a:r>
              <a:rPr lang="ru-RU" sz="2400" dirty="0" smtClean="0">
                <a:solidFill>
                  <a:srgbClr val="00FFFF"/>
                </a:solidFill>
              </a:rPr>
              <a:t>.</a:t>
            </a:r>
            <a:endParaRPr lang="ru-RU" sz="2400" dirty="0">
              <a:solidFill>
                <a:srgbClr val="00FFFF"/>
              </a:solidFill>
            </a:endParaRPr>
          </a:p>
        </p:txBody>
      </p:sp>
      <p:pic>
        <p:nvPicPr>
          <p:cNvPr id="7" name="Рисунок 6" descr="cVw7IOd-7y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67000"/>
            <a:ext cx="276140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_UoExrkAw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100128-142438-9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04800"/>
            <a:ext cx="477922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5410200" cy="1981200"/>
          </a:xfrm>
          <a:solidFill>
            <a:srgbClr val="00FFFF">
              <a:alpha val="12941"/>
            </a:srgbClr>
          </a:solidFill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1563FF"/>
                </a:solidFill>
              </a:rPr>
              <a:t>Они любят вести </a:t>
            </a:r>
            <a:r>
              <a:rPr lang="ru-RU" dirty="0" err="1" smtClean="0">
                <a:solidFill>
                  <a:srgbClr val="1563FF"/>
                </a:solidFill>
              </a:rPr>
              <a:t>онлайн</a:t>
            </a:r>
            <a:r>
              <a:rPr lang="ru-RU" dirty="0" smtClean="0">
                <a:solidFill>
                  <a:srgbClr val="1563FF"/>
                </a:solidFill>
              </a:rPr>
              <a:t> дневники, на таких популярных </a:t>
            </a:r>
            <a:r>
              <a:rPr lang="ru-RU" dirty="0" err="1" smtClean="0">
                <a:solidFill>
                  <a:srgbClr val="1563FF"/>
                </a:solidFill>
              </a:rPr>
              <a:t>блогосервисах</a:t>
            </a:r>
            <a:r>
              <a:rPr lang="ru-RU" dirty="0" smtClean="0">
                <a:solidFill>
                  <a:srgbClr val="1563FF"/>
                </a:solidFill>
              </a:rPr>
              <a:t>, как </a:t>
            </a:r>
            <a:r>
              <a:rPr lang="ru-RU" b="1" u="sng" dirty="0" err="1" smtClean="0">
                <a:solidFill>
                  <a:srgbClr val="1563FF"/>
                </a:solidFill>
                <a:hlinkClick r:id="rId3"/>
              </a:rPr>
              <a:t>LiveJournal</a:t>
            </a:r>
            <a:r>
              <a:rPr lang="ru-RU" dirty="0" smtClean="0">
                <a:solidFill>
                  <a:srgbClr val="1563FF"/>
                </a:solidFill>
              </a:rPr>
              <a:t> (ЖЖ), </a:t>
            </a:r>
            <a:r>
              <a:rPr lang="ru-RU" b="1" u="sng" dirty="0" err="1" smtClean="0">
                <a:solidFill>
                  <a:srgbClr val="1563FF"/>
                </a:solidFill>
                <a:hlinkClick r:id="rId4"/>
              </a:rPr>
              <a:t>Блоги</a:t>
            </a:r>
            <a:r>
              <a:rPr lang="ru-RU" b="1" u="sng" dirty="0" smtClean="0">
                <a:solidFill>
                  <a:srgbClr val="1563FF"/>
                </a:solidFill>
                <a:hlinkClick r:id="rId4"/>
              </a:rPr>
              <a:t> Мейл</a:t>
            </a:r>
            <a:r>
              <a:rPr lang="ru-RU" dirty="0" smtClean="0">
                <a:solidFill>
                  <a:srgbClr val="1563FF"/>
                </a:solidFill>
              </a:rPr>
              <a:t>, </a:t>
            </a:r>
            <a:r>
              <a:rPr lang="ru-RU" b="1" u="sng" dirty="0" err="1" smtClean="0">
                <a:solidFill>
                  <a:srgbClr val="1563FF"/>
                </a:solidFill>
                <a:hlinkClick r:id="rId5"/>
              </a:rPr>
              <a:t>Twitter</a:t>
            </a:r>
            <a:r>
              <a:rPr lang="ru-RU" dirty="0" smtClean="0">
                <a:solidFill>
                  <a:srgbClr val="1563FF"/>
                </a:solidFill>
              </a:rPr>
              <a:t>. Большинство их действий или "мыслей", практически моментально перетекают в социальные сети. однако назвать их яркими и перспективными никак нельзя</a:t>
            </a:r>
            <a:endParaRPr lang="ru-RU" dirty="0">
              <a:solidFill>
                <a:srgbClr val="1563FF"/>
              </a:solidFill>
            </a:endParaRPr>
          </a:p>
        </p:txBody>
      </p:sp>
      <p:pic>
        <p:nvPicPr>
          <p:cNvPr id="8" name="Рисунок 7" descr="dNJsiN5u5m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2971800"/>
            <a:ext cx="2387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GxIOQdjGR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895600"/>
            <a:ext cx="24414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X7d8WHrmIg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2209800"/>
            <a:ext cx="2997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mZfCpTIk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2286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343400"/>
            <a:ext cx="5943600" cy="2057400"/>
          </a:xfrm>
          <a:solidFill>
            <a:srgbClr val="FFCCFF"/>
          </a:solidFill>
          <a:ln>
            <a:solidFill>
              <a:srgbClr val="6600CC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9900FF"/>
                </a:solidFill>
              </a:rPr>
              <a:t>Главное их отличие от других субкультур - это способность приспосабливаться к меняющейся остановке. Меняется мода и тенденции, они также меняются внутренне и внешне. С одной стороны это большое преимущество в сравнении с музыкальными субкультурами</a:t>
            </a:r>
            <a:r>
              <a:rPr lang="ru-RU" dirty="0" smtClean="0">
                <a:solidFill>
                  <a:srgbClr val="9900FF"/>
                </a:solidFill>
              </a:rPr>
              <a:t>.</a:t>
            </a: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4" name="Рисунок 3" descr="ecXGzpaYDH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276600"/>
            <a:ext cx="246102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xnnQ-BwjDp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04800"/>
            <a:ext cx="3733800" cy="249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XC0V76EcYy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86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2163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внимание!!!))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6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1600" y="152400"/>
            <a:ext cx="38100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Хиппи- </a:t>
            </a:r>
            <a:r>
              <a:rPr lang="ru-RU" sz="2400" dirty="0" smtClean="0">
                <a:hlinkClick r:id="rId3" tooltip="Философия"/>
              </a:rPr>
              <a:t>философия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4" tooltip="Субкультура"/>
              </a:rPr>
              <a:t>субкультура</a:t>
            </a:r>
            <a:r>
              <a:rPr lang="ru-RU" sz="2400" dirty="0" smtClean="0"/>
              <a:t>, изначально возникшая в </a:t>
            </a:r>
            <a:r>
              <a:rPr lang="ru-RU" sz="2400" dirty="0" smtClean="0">
                <a:hlinkClick r:id="rId5" tooltip="1960-е"/>
              </a:rPr>
              <a:t>1960</a:t>
            </a:r>
            <a:r>
              <a:rPr lang="ru-RU" sz="2400" dirty="0" smtClean="0"/>
              <a:t> годах в </a:t>
            </a:r>
            <a:r>
              <a:rPr lang="ru-RU" sz="2400" dirty="0" smtClean="0">
                <a:hlinkClick r:id="rId6" tooltip="США"/>
              </a:rPr>
              <a:t>США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914400"/>
            <a:ext cx="4572000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dirty="0" smtClean="0"/>
              <a:t>Первоначально хиппи выступали против </a:t>
            </a:r>
            <a:r>
              <a:rPr lang="ru-RU" sz="1600" dirty="0" smtClean="0">
                <a:hlinkClick r:id="rId7" tooltip="Пуританская мораль"/>
              </a:rPr>
              <a:t>пуританской морали</a:t>
            </a:r>
            <a:r>
              <a:rPr lang="ru-RU" sz="1600" dirty="0" smtClean="0"/>
              <a:t> некоторых </a:t>
            </a:r>
            <a:r>
              <a:rPr lang="ru-RU" sz="1600" dirty="0" smtClean="0">
                <a:hlinkClick r:id="rId8" tooltip="Протестантизм"/>
              </a:rPr>
              <a:t>протестантских церквей</a:t>
            </a:r>
            <a:r>
              <a:rPr lang="ru-RU" sz="1600" dirty="0" smtClean="0"/>
              <a:t>, а также пропагандировали стремление вернуться к природной чистоте через </a:t>
            </a:r>
            <a:r>
              <a:rPr lang="ru-RU" sz="1600" dirty="0" smtClean="0">
                <a:hlinkClick r:id="rId9" tooltip="Любовь"/>
              </a:rPr>
              <a:t>любовь</a:t>
            </a:r>
            <a:r>
              <a:rPr lang="ru-RU" sz="1600" dirty="0" smtClean="0"/>
              <a:t> и </a:t>
            </a:r>
            <a:r>
              <a:rPr lang="ru-RU" sz="1600" dirty="0" smtClean="0">
                <a:hlinkClick r:id="rId10" tooltip="Пацифизм"/>
              </a:rPr>
              <a:t>пацифизм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Один из самых известных </a:t>
            </a:r>
            <a:r>
              <a:rPr lang="ru-RU" sz="1600" dirty="0" smtClean="0">
                <a:hlinkClick r:id="rId11" tooltip="Лозунг"/>
              </a:rPr>
              <a:t>лозунгов</a:t>
            </a:r>
            <a:r>
              <a:rPr lang="ru-RU" sz="1600" dirty="0" smtClean="0"/>
              <a:t> хиппи: </a:t>
            </a:r>
            <a:r>
              <a:rPr lang="ru-RU" sz="1600" i="1" dirty="0" smtClean="0"/>
              <a:t>«</a:t>
            </a:r>
            <a:r>
              <a:rPr lang="ru-RU" sz="1600" i="1" dirty="0" err="1" smtClean="0">
                <a:hlinkClick r:id="rId12" tooltip="Make love, not war"/>
              </a:rPr>
              <a:t>Make</a:t>
            </a:r>
            <a:r>
              <a:rPr lang="ru-RU" sz="1600" i="1" dirty="0" smtClean="0">
                <a:hlinkClick r:id="rId12" tooltip="Make love, not war"/>
              </a:rPr>
              <a:t> </a:t>
            </a:r>
            <a:r>
              <a:rPr lang="ru-RU" sz="1600" i="1" dirty="0" err="1" smtClean="0">
                <a:hlinkClick r:id="rId12" tooltip="Make love, not war"/>
              </a:rPr>
              <a:t>love</a:t>
            </a:r>
            <a:r>
              <a:rPr lang="ru-RU" sz="1600" i="1" dirty="0" smtClean="0">
                <a:hlinkClick r:id="rId12" tooltip="Make love, not war"/>
              </a:rPr>
              <a:t>, </a:t>
            </a:r>
            <a:r>
              <a:rPr lang="ru-RU" sz="1600" i="1" dirty="0" err="1" smtClean="0">
                <a:hlinkClick r:id="rId12" tooltip="Make love, not war"/>
              </a:rPr>
              <a:t>not</a:t>
            </a:r>
            <a:r>
              <a:rPr lang="ru-RU" sz="1600" i="1" dirty="0" smtClean="0">
                <a:hlinkClick r:id="rId12" tooltip="Make love, not war"/>
              </a:rPr>
              <a:t> </a:t>
            </a:r>
            <a:r>
              <a:rPr lang="ru-RU" sz="1600" i="1" dirty="0" err="1" smtClean="0">
                <a:hlinkClick r:id="rId12" tooltip="Make love, not war"/>
              </a:rPr>
              <a:t>war</a:t>
            </a:r>
            <a:r>
              <a:rPr lang="ru-RU" sz="1600" i="1" dirty="0" smtClean="0"/>
              <a:t>!»</a:t>
            </a:r>
            <a:r>
              <a:rPr lang="ru-RU" sz="1600" dirty="0" smtClean="0"/>
              <a:t>, что означает: </a:t>
            </a:r>
            <a:r>
              <a:rPr lang="ru-RU" sz="1600" i="1" dirty="0" smtClean="0"/>
              <a:t>«Занимайтесь любовью, а не войной!»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«</a:t>
            </a:r>
            <a:r>
              <a:rPr lang="ru-RU" sz="1600" u="sng" dirty="0" err="1" smtClean="0">
                <a:hlinkClick r:id="rId13" tooltip="All You Need Is Love"/>
              </a:rPr>
              <a:t>All</a:t>
            </a:r>
            <a:r>
              <a:rPr lang="ru-RU" sz="1600" u="sng" dirty="0" smtClean="0">
                <a:hlinkClick r:id="rId13" tooltip="All You Need Is Love"/>
              </a:rPr>
              <a:t> </a:t>
            </a:r>
            <a:r>
              <a:rPr lang="ru-RU" sz="1600" u="sng" dirty="0" err="1" smtClean="0">
                <a:hlinkClick r:id="rId13" tooltip="All You Need Is Love"/>
              </a:rPr>
              <a:t>You</a:t>
            </a:r>
            <a:r>
              <a:rPr lang="ru-RU" sz="1600" u="sng" dirty="0" smtClean="0">
                <a:hlinkClick r:id="rId13" tooltip="All You Need Is Love"/>
              </a:rPr>
              <a:t> </a:t>
            </a:r>
            <a:r>
              <a:rPr lang="ru-RU" sz="1600" u="sng" dirty="0" err="1" smtClean="0">
                <a:hlinkClick r:id="rId13" tooltip="All You Need Is Love"/>
              </a:rPr>
              <a:t>Need</a:t>
            </a:r>
            <a:r>
              <a:rPr lang="ru-RU" sz="1600" u="sng" dirty="0" smtClean="0">
                <a:hlinkClick r:id="rId13" tooltip="All You Need Is Love"/>
              </a:rPr>
              <a:t> </a:t>
            </a:r>
            <a:r>
              <a:rPr lang="ru-RU" sz="1600" u="sng" dirty="0" err="1" smtClean="0">
                <a:hlinkClick r:id="rId13" tooltip="All You Need Is Love"/>
              </a:rPr>
              <a:t>Is</a:t>
            </a:r>
            <a:r>
              <a:rPr lang="ru-RU" sz="1600" u="sng" dirty="0" smtClean="0">
                <a:hlinkClick r:id="rId13" tooltip="All You Need Is Love"/>
              </a:rPr>
              <a:t> </a:t>
            </a:r>
            <a:r>
              <a:rPr lang="ru-RU" sz="1600" u="sng" dirty="0" err="1" smtClean="0">
                <a:hlinkClick r:id="rId13" tooltip="All You Need Is Love"/>
              </a:rPr>
              <a:t>Love</a:t>
            </a:r>
            <a:r>
              <a:rPr lang="ru-RU" sz="1600" dirty="0" smtClean="0"/>
              <a:t>!» («Всё, что тебе нужно — это любовь!»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4114800"/>
            <a:ext cx="45720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dirty="0" smtClean="0"/>
              <a:t>Культура «хиппи» имеет свою символику, признаки принадлежности и атрибуты. Для представителей движения хиппи, в соответствии с их миропониманием, характерно внедрение в костюм этнических элементов: </a:t>
            </a:r>
            <a:r>
              <a:rPr lang="ru-RU" sz="1600" dirty="0" smtClean="0">
                <a:hlinkClick r:id="rId14" tooltip="Бусы"/>
              </a:rPr>
              <a:t>бус</a:t>
            </a:r>
            <a:r>
              <a:rPr lang="ru-RU" sz="1600" dirty="0" smtClean="0"/>
              <a:t>, плетенных из </a:t>
            </a:r>
            <a:r>
              <a:rPr lang="ru-RU" sz="1600" dirty="0" smtClean="0">
                <a:hlinkClick r:id="rId15" tooltip="Бисер"/>
              </a:rPr>
              <a:t>бисера</a:t>
            </a:r>
            <a:r>
              <a:rPr lang="ru-RU" sz="1600" dirty="0" smtClean="0"/>
              <a:t> или ниток, браслетов («</a:t>
            </a:r>
            <a:r>
              <a:rPr lang="ru-RU" sz="1600" dirty="0" err="1" smtClean="0"/>
              <a:t>фенечек</a:t>
            </a:r>
            <a:r>
              <a:rPr lang="ru-RU" sz="1600" dirty="0" smtClean="0"/>
              <a:t>») и прочее, а также использование текстиля окрашенного в технике «</a:t>
            </a:r>
            <a:r>
              <a:rPr lang="ru-RU" sz="1600" dirty="0" err="1" smtClean="0"/>
              <a:t>тай-дай</a:t>
            </a:r>
            <a:r>
              <a:rPr lang="ru-RU" sz="1600" dirty="0" smtClean="0"/>
              <a:t>» (или иначе — «</a:t>
            </a:r>
            <a:r>
              <a:rPr lang="ru-RU" sz="1600" dirty="0" err="1" smtClean="0">
                <a:hlinkClick r:id="rId16" tooltip="Сибори"/>
              </a:rPr>
              <a:t>сибори</a:t>
            </a:r>
            <a:r>
              <a:rPr lang="ru-RU" sz="1600" dirty="0" smtClean="0"/>
              <a:t>»).</a:t>
            </a:r>
            <a:endParaRPr lang="ru-RU" sz="1600" dirty="0"/>
          </a:p>
        </p:txBody>
      </p:sp>
      <p:pic>
        <p:nvPicPr>
          <p:cNvPr id="14338" name="Picture 2" descr="http://sovets.net/uploads/posts/2010-12/1293630668_f1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3886200"/>
            <a:ext cx="3378200" cy="253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4" name="Picture 8" descr="http://img0.liveinternet.ru/images/attach/c/9/105/477/105477022_large_3631339_fenka_1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9800" y="1752600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21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228601"/>
            <a:ext cx="4267200" cy="48013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Хиппи верит: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человек должен быть </a:t>
            </a:r>
            <a:r>
              <a:rPr lang="ru-RU" dirty="0" smtClean="0">
                <a:solidFill>
                  <a:srgbClr val="7030A0"/>
                </a:solidFill>
                <a:hlinkClick r:id="rId3" tooltip="Свобода"/>
              </a:rPr>
              <a:t>свободным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достичь свободы можно, лишь изменив внутренний строй души;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поступки внутренне раскованного человека определяются стремлением оберегать свою свободу как величайшую драгоценность;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красота и свобода тождественны друг другу и что реализация того и другого — чисто духовная проблема;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все, кто разделяет сказанное выше, образуют духовную общину;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духовная община — идеальная форма общежития;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-что все, думающие иначе, заблуждаются.</a:t>
            </a:r>
            <a:r>
              <a:rPr lang="ru-RU" baseline="30000" dirty="0" smtClean="0">
                <a:solidFill>
                  <a:srgbClr val="7030A0"/>
                </a:solidFill>
                <a:hlinkClick r:id="rId4"/>
              </a:rPr>
              <a:t>[1]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www.britneygalerie.com/albums/Commercials/Pepsi/Pepsi%20Generation%20-%202001/normal_08~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52400"/>
            <a:ext cx="279056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jackfm.com/files/hippie-web-637x4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38600"/>
            <a:ext cx="3505200" cy="262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8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92" name="Picture 8" descr="http://atualizem.net/fotos/2010/04/Roupas-dos-anos-70-11-500x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19449"/>
            <a:ext cx="476250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4008" y="990600"/>
            <a:ext cx="3687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Стиль хиппи!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94" name="Picture 10" descr="http://img1.liveinternet.ru/images/attach/b/4/103/339/103339273_large_5086435__MG_2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2441256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img1.liveinternet.ru/images/attach/c/8/102/64/102064729_large_4052195_y2pna54Mus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6000" cy="304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img0.liveinternet.ru/images/attach/c/8/102/786/102786254_large_4052195_jP3FoQ9DM8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0"/>
            <a:ext cx="2743200" cy="341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6" descr="http://img0.liveinternet.ru/images/attach/b/4/103/366/103366210_large_hMd5PcwF6D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267200"/>
            <a:ext cx="2286000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09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2800" y="152401"/>
            <a:ext cx="5410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Стиля́ги</a:t>
            </a:r>
            <a:r>
              <a:rPr lang="ru-RU" sz="2400" dirty="0" smtClean="0"/>
              <a:t> (самоназвание — </a:t>
            </a:r>
            <a:r>
              <a:rPr lang="ru-RU" sz="2400" b="1" dirty="0" err="1" smtClean="0"/>
              <a:t>штатники</a:t>
            </a:r>
            <a:r>
              <a:rPr lang="ru-RU" sz="2400" dirty="0" smtClean="0"/>
              <a:t>) — </a:t>
            </a:r>
            <a:r>
              <a:rPr lang="ru-RU" sz="2400" dirty="0" smtClean="0">
                <a:hlinkClick r:id="rId3" tooltip="Молодёжь"/>
              </a:rPr>
              <a:t>молодёжная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Субкультура"/>
              </a:rPr>
              <a:t>субкультура</a:t>
            </a:r>
            <a:r>
              <a:rPr lang="ru-RU" sz="2400" dirty="0" smtClean="0"/>
              <a:t> в </a:t>
            </a:r>
            <a:r>
              <a:rPr lang="ru-RU" sz="2400" dirty="0" smtClean="0">
                <a:hlinkClick r:id="rId5" tooltip="Союз Советских Социалистических Республик"/>
              </a:rPr>
              <a:t>СССР</a:t>
            </a:r>
            <a:r>
              <a:rPr lang="ru-RU" sz="2400" dirty="0" smtClean="0"/>
              <a:t>, получившая широкое распространение в крупных советских городах с конца </a:t>
            </a:r>
            <a:r>
              <a:rPr lang="ru-RU" sz="2400" dirty="0" smtClean="0">
                <a:hlinkClick r:id="rId6" tooltip="1940-е"/>
              </a:rPr>
              <a:t>1940-х</a:t>
            </a:r>
            <a:r>
              <a:rPr lang="ru-RU" sz="2400" dirty="0" smtClean="0"/>
              <a:t> по начало</a:t>
            </a:r>
            <a:r>
              <a:rPr lang="ru-RU" sz="2400" dirty="0" smtClean="0">
                <a:hlinkClick r:id="rId7" tooltip="1960-е"/>
              </a:rPr>
              <a:t>1960-х</a:t>
            </a:r>
            <a:r>
              <a:rPr lang="ru-RU" sz="2400" dirty="0" smtClean="0"/>
              <a:t> годов</a:t>
            </a:r>
            <a:r>
              <a:rPr lang="ru-RU" sz="2400" baseline="30000" dirty="0" smtClean="0">
                <a:hlinkClick r:id="rId8"/>
              </a:rPr>
              <a:t>[1]</a:t>
            </a:r>
            <a:r>
              <a:rPr lang="ru-RU" sz="2400" baseline="30000" dirty="0" smtClean="0">
                <a:hlinkClick r:id="rId8"/>
              </a:rPr>
              <a:t>[2]</a:t>
            </a:r>
            <a:r>
              <a:rPr lang="ru-RU" sz="2400" dirty="0" smtClean="0"/>
              <a:t>, имевшая в качестве </a:t>
            </a:r>
            <a:r>
              <a:rPr lang="ru-RU" sz="2400" dirty="0" smtClean="0">
                <a:hlinkClick r:id="rId9" tooltip="Эталон"/>
              </a:rPr>
              <a:t>эталона</a:t>
            </a:r>
            <a:r>
              <a:rPr lang="ru-RU" sz="2400" dirty="0" smtClean="0"/>
              <a:t> преимущественно </a:t>
            </a:r>
            <a:r>
              <a:rPr lang="ru-RU" sz="2400" dirty="0" smtClean="0">
                <a:hlinkClick r:id="rId10" tooltip="США"/>
              </a:rPr>
              <a:t>американский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11" tooltip="Образ жизни"/>
              </a:rPr>
              <a:t>образ жизни</a:t>
            </a:r>
            <a:r>
              <a:rPr lang="ru-RU" sz="2800" dirty="0" smtClean="0"/>
              <a:t>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6" name="Picture 4" descr="http://cs4868.vkontakte.ru/u124915/122162863/x_35ab4a8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3505200"/>
            <a:ext cx="4343400" cy="31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ok.ya1.ru/uploads/posts/2009-01/thumbs/1231746527_kinopoisk.ru-stilyagi-81625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743200" cy="410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400" y="4495800"/>
            <a:ext cx="44196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Субкультура стиляг явилась своеобразным </a:t>
            </a:r>
            <a:r>
              <a:rPr lang="ru-RU" dirty="0" smtClean="0">
                <a:hlinkClick r:id="rId14" tooltip="Инакомыслие"/>
              </a:rPr>
              <a:t>стихийным протестом</a:t>
            </a:r>
            <a:r>
              <a:rPr lang="ru-RU" dirty="0" smtClean="0"/>
              <a:t> против принятых в советском обществе </a:t>
            </a:r>
            <a:r>
              <a:rPr lang="ru-RU" dirty="0" smtClean="0">
                <a:hlinkClick r:id="rId15" tooltip="Стереотип"/>
              </a:rPr>
              <a:t>стереотипов</a:t>
            </a:r>
            <a:r>
              <a:rPr lang="ru-RU" dirty="0" smtClean="0"/>
              <a:t> поведения, а также против единообразия в одежде, в музыке и в </a:t>
            </a:r>
            <a:r>
              <a:rPr lang="ru-RU" dirty="0" smtClean="0">
                <a:hlinkClick r:id="rId16" tooltip="Стиль жизни"/>
              </a:rPr>
              <a:t>стиле жизни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7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В первые годы существования данного 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hlinkClick r:id="rId3" tooltip="Феномен"/>
              </a:rPr>
              <a:t>феномена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 облик стиляги был 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hlinkClick r:id="rId4" tooltip="Карикатура"/>
              </a:rPr>
              <a:t>карикатурен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: широкие яркие штаны, мешковатый 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hlinkClick r:id="rId5" tooltip="Пиджак"/>
              </a:rPr>
              <a:t>пиджак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, 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hlinkClick r:id="rId6" tooltip="Шляпа"/>
              </a:rPr>
              <a:t>шляпа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 с широкими полями, немыслимых расцветок носки, пресловутый 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hlinkClick r:id="rId7" tooltip="Галстук"/>
              </a:rPr>
              <a:t>галстук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 «пожар в джунглях»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В качестве обуви в среде стиляг приветствовались полуботинки на толстой белой каучуковой подошве (так называемая «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8" tooltip="Манная крупа"/>
              </a:rPr>
              <a:t>манная каша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»). Летом пользовались популярностью яркие рубашки в «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9" tooltip="Гавайский стиль (страница отсутствует)"/>
              </a:rPr>
              <a:t>гавайском стиле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». Для девушки, чтобы прослыть стилягой, было достаточно ярко краситься и носить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10" tooltip="Причёска"/>
              </a:rPr>
              <a:t>причёску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 «венчик мира» (вокруг головы завивали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11" tooltip="Волосы"/>
              </a:rPr>
              <a:t>волосы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 и укладывали в форме венца). «Особым шиком» считались узкие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12" tooltip="Юбка"/>
              </a:rPr>
              <a:t>юбки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, обтягивающие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13" tooltip="Бёдра"/>
              </a:rPr>
              <a:t>бёдра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0" name="Picture 2" descr="http://y.delfi.ee/norm/118877/8152669_xugJYF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3813426" cy="2524125"/>
          </a:xfrm>
          <a:prstGeom prst="rect">
            <a:avLst/>
          </a:prstGeom>
          <a:noFill/>
        </p:spPr>
      </p:pic>
      <p:pic>
        <p:nvPicPr>
          <p:cNvPr id="17412" name="Picture 4" descr="http://www.drakino.com/images/stilyag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800" y="4114800"/>
            <a:ext cx="4876800" cy="2625969"/>
          </a:xfrm>
          <a:prstGeom prst="rect">
            <a:avLst/>
          </a:prstGeom>
          <a:noFill/>
        </p:spPr>
      </p:pic>
      <p:pic>
        <p:nvPicPr>
          <p:cNvPr id="17414" name="Picture 6" descr="http://www.ok-magazine.ru/upload/iblock/890/8907eaa50b0bba317bfed1890945bea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33528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5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3400" y="3352800"/>
            <a:ext cx="457200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Прически</a:t>
            </a:r>
            <a:r>
              <a:rPr lang="ru-RU" dirty="0" smtClean="0"/>
              <a:t> стиляг были очень разнообразными, они поражали мастерством исполнения и изобретательностью, но в нашем сознании в основном они ассоциируются с элегантным «венчиком мира», пышной и роскошной «</a:t>
            </a:r>
            <a:r>
              <a:rPr lang="ru-RU" dirty="0" err="1" smtClean="0"/>
              <a:t>Бабеттой</a:t>
            </a:r>
            <a:r>
              <a:rPr lang="ru-RU" dirty="0" smtClean="0"/>
              <a:t>», вызывающими «боксами» и «полубоксами», кокками с проборами и без, пышными хвостами, умопомрачительными чубами а-ля Элвис, эпатажными «лежачими трубами».</a:t>
            </a:r>
            <a:endParaRPr lang="ru-RU" dirty="0"/>
          </a:p>
        </p:txBody>
      </p:sp>
      <p:pic>
        <p:nvPicPr>
          <p:cNvPr id="19458" name="Picture 2" descr="http://3ladies.ru/wp-content/uploads/2011/11/18-sliya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510" y="152400"/>
            <a:ext cx="6181466" cy="2743200"/>
          </a:xfrm>
          <a:prstGeom prst="rect">
            <a:avLst/>
          </a:prstGeom>
          <a:noFill/>
        </p:spPr>
      </p:pic>
      <p:pic>
        <p:nvPicPr>
          <p:cNvPr id="19460" name="Picture 4" descr="http://www.casual-info.ru/Picture/haircut/full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2743200" cy="33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tula.rodgor.ru/u_files/IMG_4855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03319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38600" y="609600"/>
            <a:ext cx="4959350" cy="4876800"/>
          </a:xfrm>
          <a:solidFill>
            <a:srgbClr val="00CC66">
              <a:alpha val="63922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Хи́пстер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хипстеры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 появившийся в 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США. 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ермин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образованный от жаргонного «</a:t>
            </a:r>
            <a:r>
              <a:rPr lang="ru-RU" b="1" dirty="0" err="1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», что переводится приблизительно как «быть в теме» (отсюда же и «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tooltip="Хиппи"/>
              </a:rPr>
              <a:t>хиппи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»). Слово это первоначально означало представителя особой субкультуры, сформировавшейся в среде поклонников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 tooltip="Джаз"/>
              </a:rPr>
              <a:t>джазовой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музыки; в наше время обычно употребляется в смысле «обеспеченная городская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5" tooltip="Молодёжь"/>
              </a:rPr>
              <a:t>молодёжь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интересующаяся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6" tooltip="Элитарная культура"/>
              </a:rPr>
              <a:t>элитарной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зарубежной культурой и искусством,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7" tooltip="Мода"/>
              </a:rPr>
              <a:t>модой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8" tooltip="Альтернативная музыка"/>
              </a:rPr>
              <a:t>альтернативной музыкой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152400"/>
            <a:ext cx="3313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C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Хипстеры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CC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 descr="4nSILNHGCd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219200"/>
            <a:ext cx="3556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prstDash val="lg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ZvvwNSLs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235857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2209800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Возраст Хипстеров колеблется от 16-25 лет, в основном это представители среднего класса, которые ищут новые формы и способы, социального самовыражения.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1fyvoLFb4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590800"/>
            <a:ext cx="25146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22Mxafqg1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676400"/>
            <a:ext cx="267978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283</Words>
  <Application>Microsoft Office PowerPoint</Application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Хипстеры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2013-10-17T21:45:56Z</dcterms:modified>
</cp:coreProperties>
</file>