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D3E-1CA1-47EB-8917-2F4F2CF84863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27A6-04DB-456C-B656-10491109A8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D3E-1CA1-47EB-8917-2F4F2CF84863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27A6-04DB-456C-B656-10491109A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D3E-1CA1-47EB-8917-2F4F2CF84863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27A6-04DB-456C-B656-10491109A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D3E-1CA1-47EB-8917-2F4F2CF84863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27A6-04DB-456C-B656-10491109A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D3E-1CA1-47EB-8917-2F4F2CF84863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C527A6-04DB-456C-B656-10491109A8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D3E-1CA1-47EB-8917-2F4F2CF84863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27A6-04DB-456C-B656-10491109A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D3E-1CA1-47EB-8917-2F4F2CF84863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27A6-04DB-456C-B656-10491109A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D3E-1CA1-47EB-8917-2F4F2CF84863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27A6-04DB-456C-B656-10491109A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D3E-1CA1-47EB-8917-2F4F2CF84863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27A6-04DB-456C-B656-10491109A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D3E-1CA1-47EB-8917-2F4F2CF84863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27A6-04DB-456C-B656-10491109A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D3E-1CA1-47EB-8917-2F4F2CF84863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27A6-04DB-456C-B656-10491109A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14BD3E-1CA1-47EB-8917-2F4F2CF84863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C527A6-04DB-456C-B656-10491109A86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96536" y="764704"/>
            <a:ext cx="8229600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1000" dirty="0" smtClean="0"/>
              <a:t>МОНАРХІЯ</a:t>
            </a:r>
            <a:endParaRPr lang="ru-RU" sz="11000" dirty="0"/>
          </a:p>
        </p:txBody>
      </p:sp>
      <p:pic>
        <p:nvPicPr>
          <p:cNvPr id="1026" name="Picture 2" descr="C:\Users\Sasha\Desktop\Новая папка (2)\8347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68" y="2452318"/>
            <a:ext cx="4975076" cy="33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56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40466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    </a:t>
            </a:r>
            <a:endParaRPr lang="ru-RU" dirty="0"/>
          </a:p>
        </p:txBody>
      </p:sp>
      <p:pic>
        <p:nvPicPr>
          <p:cNvPr id="10242" name="Picture 2" descr="C:\Users\Sasha\Desktop\0004-004-Absoljutnaja-monarkh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201"/>
            <a:ext cx="44999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sha\Desktop\0006-006-Teokraticheskaja-monarkh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200"/>
            <a:ext cx="4644008" cy="685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542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2328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     </a:t>
            </a:r>
            <a:r>
              <a:rPr lang="ru-RU" sz="1800" b="1" dirty="0" err="1" smtClean="0">
                <a:latin typeface="sans-serif"/>
              </a:rPr>
              <a:t>Мона́рхія</a:t>
            </a:r>
            <a:r>
              <a:rPr lang="ru-RU" sz="1800" dirty="0">
                <a:latin typeface="sans-serif"/>
              </a:rPr>
              <a:t> — форма державного </a:t>
            </a:r>
            <a:r>
              <a:rPr lang="ru-RU" sz="1800" dirty="0" err="1" smtClean="0">
                <a:latin typeface="sans-serif"/>
              </a:rPr>
              <a:t>правління</a:t>
            </a:r>
            <a:r>
              <a:rPr lang="ru-RU" sz="1800" dirty="0" smtClean="0">
                <a:latin typeface="sans-serif"/>
              </a:rPr>
              <a:t>, </a:t>
            </a:r>
            <a:r>
              <a:rPr lang="ru-RU" sz="1800" dirty="0">
                <a:latin typeface="sans-serif"/>
              </a:rPr>
              <a:t>за </a:t>
            </a:r>
            <a:r>
              <a:rPr lang="ru-RU" sz="1800" dirty="0" err="1">
                <a:latin typeface="sans-serif"/>
              </a:rPr>
              <a:t>якої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найвища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державна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влада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повністю</a:t>
            </a:r>
            <a:r>
              <a:rPr lang="ru-RU" sz="1800" dirty="0">
                <a:latin typeface="sans-serif"/>
              </a:rPr>
              <a:t> (</a:t>
            </a:r>
            <a:r>
              <a:rPr lang="ru-RU" sz="1800" dirty="0" err="1">
                <a:latin typeface="sans-serif"/>
              </a:rPr>
              <a:t>необмежена,абсолютна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монархія</a:t>
            </a:r>
            <a:r>
              <a:rPr lang="ru-RU" sz="1800" dirty="0">
                <a:latin typeface="sans-serif"/>
              </a:rPr>
              <a:t>) </a:t>
            </a:r>
            <a:r>
              <a:rPr lang="ru-RU" sz="1800" dirty="0" err="1">
                <a:latin typeface="sans-serif"/>
              </a:rPr>
              <a:t>або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частково</a:t>
            </a:r>
            <a:r>
              <a:rPr lang="ru-RU" sz="1800" dirty="0">
                <a:latin typeface="sans-serif"/>
              </a:rPr>
              <a:t> (</a:t>
            </a:r>
            <a:r>
              <a:rPr lang="ru-RU" sz="1800" dirty="0" err="1">
                <a:latin typeface="sans-serif"/>
              </a:rPr>
              <a:t>обмежена</a:t>
            </a:r>
            <a:r>
              <a:rPr lang="ru-RU" sz="1800" dirty="0">
                <a:latin typeface="sans-serif"/>
              </a:rPr>
              <a:t>, </a:t>
            </a:r>
            <a:r>
              <a:rPr lang="ru-RU" sz="1800" dirty="0" err="1">
                <a:latin typeface="sans-serif"/>
              </a:rPr>
              <a:t>конституційна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монархія</a:t>
            </a:r>
            <a:r>
              <a:rPr lang="ru-RU" sz="1800" dirty="0">
                <a:latin typeface="sans-serif"/>
              </a:rPr>
              <a:t>) </a:t>
            </a:r>
            <a:r>
              <a:rPr lang="ru-RU" sz="1800" dirty="0" err="1">
                <a:latin typeface="sans-serif"/>
              </a:rPr>
              <a:t>належить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одній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особі</a:t>
            </a:r>
            <a:r>
              <a:rPr lang="ru-RU" sz="1800" dirty="0">
                <a:latin typeface="sans-serif"/>
              </a:rPr>
              <a:t> — </a:t>
            </a:r>
            <a:r>
              <a:rPr lang="ru-RU" sz="1800" dirty="0" err="1" smtClean="0">
                <a:latin typeface="sans-serif"/>
              </a:rPr>
              <a:t>спадкоємному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 smtClean="0">
                <a:latin typeface="sans-serif"/>
              </a:rPr>
              <a:t>монархові</a:t>
            </a:r>
            <a:r>
              <a:rPr lang="ru-RU" sz="1800" dirty="0" smtClean="0">
                <a:latin typeface="sans-serif"/>
              </a:rPr>
              <a:t>.</a:t>
            </a:r>
            <a:endParaRPr lang="ru-RU" sz="1800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2050" name="Picture 2" descr="C:\Users\Sasha\Desktop\Новая папка (2)\041012_113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70" y="1249341"/>
            <a:ext cx="60864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sha\Desktop\Новая папка (2)\The_Nine_Sovereigns_at_Windsor_for_the_funeral_of_King_Edward_V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2403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sha\Desktop\Новая папка (2)\eebf0086cd8b7d4d15a73da9270269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60039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0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dirty="0" smtClean="0"/>
              <a:t>    </a:t>
            </a:r>
            <a:r>
              <a:rPr lang="ru-RU" sz="1600" dirty="0" err="1" smtClean="0">
                <a:latin typeface="sans-serif"/>
              </a:rPr>
              <a:t>Монархів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офіційно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називають</a:t>
            </a:r>
            <a:r>
              <a:rPr lang="ru-RU" sz="1600" dirty="0">
                <a:latin typeface="sans-serif"/>
              </a:rPr>
              <a:t> по </a:t>
            </a:r>
            <a:r>
              <a:rPr lang="ru-RU" sz="1600" dirty="0" err="1">
                <a:latin typeface="sans-serif"/>
              </a:rPr>
              <a:t>різному</a:t>
            </a:r>
            <a:r>
              <a:rPr lang="ru-RU" sz="1600" dirty="0">
                <a:latin typeface="sans-serif"/>
              </a:rPr>
              <a:t>: царями і </a:t>
            </a:r>
            <a:r>
              <a:rPr lang="ru-RU" sz="1600" dirty="0" err="1">
                <a:latin typeface="sans-serif"/>
              </a:rPr>
              <a:t>царицями,імператорами</a:t>
            </a:r>
            <a:r>
              <a:rPr lang="ru-RU" sz="1600" dirty="0">
                <a:latin typeface="sans-serif"/>
              </a:rPr>
              <a:t> й </a:t>
            </a:r>
            <a:r>
              <a:rPr lang="ru-RU" sz="1600" dirty="0" err="1">
                <a:latin typeface="sans-serif"/>
              </a:rPr>
              <a:t>імператрицями,великими</a:t>
            </a:r>
            <a:r>
              <a:rPr lang="ru-RU" sz="1600" dirty="0">
                <a:latin typeface="sans-serif"/>
              </a:rPr>
              <a:t> князями й великими княгинями, принцами і </a:t>
            </a:r>
            <a:r>
              <a:rPr lang="ru-RU" sz="1600" dirty="0" err="1">
                <a:latin typeface="sans-serif"/>
              </a:rPr>
              <a:t>принцесами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тощо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Історично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монархії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виникали</a:t>
            </a:r>
            <a:r>
              <a:rPr lang="ru-RU" sz="1600" dirty="0">
                <a:latin typeface="sans-serif"/>
              </a:rPr>
              <a:t> за </a:t>
            </a:r>
            <a:r>
              <a:rPr lang="ru-RU" sz="1600" dirty="0" err="1">
                <a:latin typeface="sans-serif"/>
              </a:rPr>
              <a:t>різних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обставин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Монархія</a:t>
            </a:r>
            <a:r>
              <a:rPr lang="ru-RU" sz="1600" dirty="0">
                <a:latin typeface="sans-serif"/>
              </a:rPr>
              <a:t> могла </a:t>
            </a:r>
            <a:r>
              <a:rPr lang="ru-RU" sz="1600" dirty="0" err="1">
                <a:latin typeface="sans-serif"/>
              </a:rPr>
              <a:t>вирости</a:t>
            </a:r>
            <a:r>
              <a:rPr lang="ru-RU" sz="1600" dirty="0">
                <a:latin typeface="sans-serif"/>
              </a:rPr>
              <a:t> з </a:t>
            </a:r>
            <a:r>
              <a:rPr lang="ru-RU" sz="1600" dirty="0" err="1">
                <a:latin typeface="sans-serif"/>
              </a:rPr>
              <a:t>племінного</a:t>
            </a:r>
            <a:r>
              <a:rPr lang="ru-RU" sz="1600" dirty="0">
                <a:latin typeface="sans-serif"/>
              </a:rPr>
              <a:t> союзу, і </a:t>
            </a:r>
            <a:r>
              <a:rPr lang="ru-RU" sz="1600" dirty="0" err="1">
                <a:latin typeface="sans-serif"/>
              </a:rPr>
              <a:t>тоді</a:t>
            </a:r>
            <a:r>
              <a:rPr lang="ru-RU" sz="1600" dirty="0">
                <a:latin typeface="sans-serif"/>
              </a:rPr>
              <a:t> монархом </a:t>
            </a:r>
            <a:r>
              <a:rPr lang="ru-RU" sz="1600" dirty="0" err="1">
                <a:latin typeface="sans-serif"/>
              </a:rPr>
              <a:t>стає</a:t>
            </a:r>
            <a:r>
              <a:rPr lang="ru-RU" sz="1600" dirty="0">
                <a:latin typeface="sans-serif"/>
              </a:rPr>
              <a:t> вождь </a:t>
            </a:r>
            <a:r>
              <a:rPr lang="ru-RU" sz="1600" dirty="0" err="1">
                <a:latin typeface="sans-serif"/>
              </a:rPr>
              <a:t>племені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чи</a:t>
            </a:r>
            <a:r>
              <a:rPr lang="ru-RU" sz="1600" dirty="0">
                <a:latin typeface="sans-serif"/>
              </a:rPr>
              <a:t> союзу племен, монархом </a:t>
            </a:r>
            <a:r>
              <a:rPr lang="ru-RU" sz="1600" dirty="0" err="1">
                <a:latin typeface="sans-serif"/>
              </a:rPr>
              <a:t>міг</a:t>
            </a:r>
            <a:r>
              <a:rPr lang="ru-RU" sz="1600" dirty="0">
                <a:latin typeface="sans-serif"/>
              </a:rPr>
              <a:t> стати </a:t>
            </a:r>
            <a:r>
              <a:rPr lang="ru-RU" sz="1600" dirty="0" err="1">
                <a:latin typeface="sans-serif"/>
              </a:rPr>
              <a:t>полководець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або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верховний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священик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якогось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із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релігійних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культів</a:t>
            </a:r>
            <a:r>
              <a:rPr lang="ru-RU" sz="1600" dirty="0">
                <a:latin typeface="sans-serif"/>
              </a:rPr>
              <a:t>. З часом посада монарха </a:t>
            </a:r>
            <a:r>
              <a:rPr lang="ru-RU" sz="1600" dirty="0" err="1">
                <a:latin typeface="sans-serif"/>
              </a:rPr>
              <a:t>може</a:t>
            </a:r>
            <a:r>
              <a:rPr lang="ru-RU" sz="1600" dirty="0">
                <a:latin typeface="sans-serif"/>
              </a:rPr>
              <a:t> стати </a:t>
            </a:r>
            <a:r>
              <a:rPr lang="ru-RU" sz="1600" dirty="0" err="1">
                <a:latin typeface="sans-serif"/>
              </a:rPr>
              <a:t>спадковою</a:t>
            </a:r>
            <a:r>
              <a:rPr lang="ru-RU" sz="1600" dirty="0">
                <a:latin typeface="sans-serif"/>
              </a:rPr>
              <a:t>, і </a:t>
            </a:r>
            <a:r>
              <a:rPr lang="ru-RU" sz="1600" dirty="0" err="1">
                <a:latin typeface="sans-serif"/>
              </a:rPr>
              <a:t>тоді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утворюються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монархічні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династії</a:t>
            </a:r>
            <a:r>
              <a:rPr lang="ru-RU" sz="1600" dirty="0">
                <a:latin typeface="sans-serif"/>
              </a:rPr>
              <a:t>. Влада в </a:t>
            </a:r>
            <a:r>
              <a:rPr lang="ru-RU" sz="1600" dirty="0" err="1">
                <a:latin typeface="sans-serif"/>
              </a:rPr>
              <a:t>монархії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може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передаватися</a:t>
            </a:r>
            <a:r>
              <a:rPr lang="ru-RU" sz="1600" dirty="0">
                <a:latin typeface="sans-serif"/>
              </a:rPr>
              <a:t> й не за </a:t>
            </a:r>
            <a:r>
              <a:rPr lang="ru-RU" sz="1600" dirty="0" err="1">
                <a:latin typeface="sans-serif"/>
              </a:rPr>
              <a:t>спадковим</a:t>
            </a:r>
            <a:r>
              <a:rPr lang="ru-RU" sz="1600" dirty="0">
                <a:latin typeface="sans-serif"/>
              </a:rPr>
              <a:t> принципом, як </a:t>
            </a:r>
            <a:r>
              <a:rPr lang="ru-RU" sz="1600" dirty="0" err="1">
                <a:latin typeface="sans-serif"/>
              </a:rPr>
              <a:t>це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наприклад</a:t>
            </a:r>
            <a:r>
              <a:rPr lang="ru-RU" sz="1600" dirty="0">
                <a:latin typeface="sans-serif"/>
              </a:rPr>
              <a:t>, часто </a:t>
            </a:r>
            <a:r>
              <a:rPr lang="ru-RU" sz="1600" dirty="0" err="1">
                <a:latin typeface="sans-serif"/>
              </a:rPr>
              <a:t>траплялося</a:t>
            </a:r>
            <a:r>
              <a:rPr lang="ru-RU" sz="1600" dirty="0">
                <a:latin typeface="sans-serif"/>
              </a:rPr>
              <a:t> в </a:t>
            </a:r>
            <a:r>
              <a:rPr lang="ru-RU" sz="1600" dirty="0" err="1">
                <a:latin typeface="sans-serif"/>
              </a:rPr>
              <a:t>Римській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імперії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Монархічна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влада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може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бутиузурпована</a:t>
            </a:r>
            <a:r>
              <a:rPr lang="ru-RU" sz="1600" dirty="0">
                <a:latin typeface="sans-serif"/>
              </a:rPr>
              <a:t> шляхом </a:t>
            </a:r>
            <a:r>
              <a:rPr lang="ru-RU" sz="1600" dirty="0" err="1">
                <a:latin typeface="sans-serif"/>
              </a:rPr>
              <a:t>насильства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 smtClean="0">
                <a:latin typeface="sans-serif"/>
              </a:rPr>
              <a:t>внаслідокдержавного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>
                <a:latin typeface="sans-serif"/>
              </a:rPr>
              <a:t>перевороту, як </a:t>
            </a:r>
            <a:r>
              <a:rPr lang="ru-RU" sz="1600" dirty="0" err="1">
                <a:latin typeface="sans-serif"/>
              </a:rPr>
              <a:t>це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сталося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наприклад</a:t>
            </a:r>
            <a:r>
              <a:rPr lang="ru-RU" sz="1600" dirty="0">
                <a:latin typeface="sans-serif"/>
              </a:rPr>
              <a:t> при </a:t>
            </a:r>
            <a:r>
              <a:rPr lang="ru-RU" sz="1600" dirty="0" err="1">
                <a:latin typeface="sans-serif"/>
              </a:rPr>
              <a:t>переході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Римської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республіки</a:t>
            </a:r>
            <a:r>
              <a:rPr lang="ru-RU" sz="1600" dirty="0">
                <a:latin typeface="sans-serif"/>
              </a:rPr>
              <a:t> до </a:t>
            </a:r>
            <a:r>
              <a:rPr lang="ru-RU" sz="1600" dirty="0" err="1">
                <a:latin typeface="sans-serif"/>
              </a:rPr>
              <a:t>Римської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імперії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3074" name="Picture 2" descr="C:\Users\Sasha\Desktop\p1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032448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sha\Desktop\p1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2555776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sha\Desktop\Louis_XIV_(Mignard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701"/>
            <a:ext cx="2555776" cy="407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6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11663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1600" dirty="0" smtClean="0"/>
              <a:t>   </a:t>
            </a:r>
            <a:r>
              <a:rPr lang="ru-RU" sz="1600" dirty="0" smtClean="0">
                <a:latin typeface="sans-serif"/>
              </a:rPr>
              <a:t>Через </a:t>
            </a:r>
            <a:r>
              <a:rPr lang="ru-RU" sz="1600" dirty="0" err="1">
                <a:latin typeface="sans-serif"/>
              </a:rPr>
              <a:t>посередництво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старолатинської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мови</a:t>
            </a:r>
            <a:r>
              <a:rPr lang="ru-RU" sz="1600" dirty="0">
                <a:latin typeface="sans-serif"/>
              </a:rPr>
              <a:t> (</a:t>
            </a:r>
            <a:r>
              <a:rPr lang="en-US" sz="1600" dirty="0" err="1">
                <a:latin typeface="sans-serif"/>
              </a:rPr>
              <a:t>monarcha</a:t>
            </a:r>
            <a:r>
              <a:rPr lang="en-US" sz="1600" dirty="0">
                <a:latin typeface="sans-serif"/>
              </a:rPr>
              <a:t>) </a:t>
            </a:r>
            <a:r>
              <a:rPr lang="ru-RU" sz="1600" dirty="0" err="1">
                <a:latin typeface="sans-serif"/>
              </a:rPr>
              <a:t>запозичено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smtClean="0">
                <a:latin typeface="sans-serif"/>
              </a:rPr>
              <a:t>з </a:t>
            </a:r>
            <a:r>
              <a:rPr lang="ru-RU" sz="1600" dirty="0" err="1" smtClean="0">
                <a:latin typeface="sans-serif"/>
              </a:rPr>
              <a:t>грецької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грец</a:t>
            </a:r>
            <a:r>
              <a:rPr lang="ru-RU" sz="1600" dirty="0">
                <a:latin typeface="sans-serif"/>
              </a:rPr>
              <a:t>.</a:t>
            </a:r>
            <a:r>
              <a:rPr lang="el-GR" sz="1600" i="1" dirty="0">
                <a:latin typeface="new athena unicode, athena, gentium, code2000, palatino linotype, serif"/>
              </a:rPr>
              <a:t>Μοναρχ</a:t>
            </a:r>
            <a:r>
              <a:rPr lang="ru-RU" sz="1600" i="1" dirty="0">
                <a:latin typeface="new athena unicode, athena, gentium, code2000, palatino linotype, serif"/>
              </a:rPr>
              <a:t>о</a:t>
            </a:r>
            <a:r>
              <a:rPr lang="el-GR" sz="1600" i="1" dirty="0">
                <a:latin typeface="new athena unicode, athena, gentium, code2000, palatino linotype, serif"/>
              </a:rPr>
              <a:t>ς</a:t>
            </a:r>
            <a:r>
              <a:rPr lang="el-GR" sz="1600" dirty="0"/>
              <a:t> </a:t>
            </a:r>
            <a:r>
              <a:rPr lang="ru-RU" sz="1600" dirty="0" err="1">
                <a:latin typeface="sans-serif"/>
              </a:rPr>
              <a:t>утвореного</a:t>
            </a:r>
            <a:r>
              <a:rPr lang="ru-RU" sz="1600" dirty="0">
                <a:latin typeface="sans-serif"/>
              </a:rPr>
              <a:t> з </a:t>
            </a:r>
            <a:r>
              <a:rPr lang="ru-RU" sz="1600" dirty="0" err="1">
                <a:latin typeface="sans-serif"/>
              </a:rPr>
              <a:t>числівника</a:t>
            </a:r>
            <a:r>
              <a:rPr lang="ru-RU" sz="1600" dirty="0">
                <a:latin typeface="sans-serif"/>
              </a:rPr>
              <a:t> </a:t>
            </a:r>
            <a:r>
              <a:rPr lang="el-GR" sz="1600" dirty="0">
                <a:latin typeface="sans-serif"/>
              </a:rPr>
              <a:t>Μον</a:t>
            </a:r>
            <a:r>
              <a:rPr lang="ru-RU" sz="1600" dirty="0">
                <a:latin typeface="sans-serif"/>
              </a:rPr>
              <a:t>о</a:t>
            </a:r>
            <a:r>
              <a:rPr lang="el-GR" sz="1600" dirty="0">
                <a:latin typeface="sans-serif"/>
              </a:rPr>
              <a:t>ς «</a:t>
            </a:r>
            <a:r>
              <a:rPr lang="ru-RU" sz="1600" dirty="0">
                <a:latin typeface="sans-serif"/>
              </a:rPr>
              <a:t>один, </a:t>
            </a:r>
            <a:r>
              <a:rPr lang="ru-RU" sz="1600" dirty="0" err="1">
                <a:latin typeface="sans-serif"/>
              </a:rPr>
              <a:t>єдиний</a:t>
            </a:r>
            <a:r>
              <a:rPr lang="ru-RU" sz="1600" dirty="0">
                <a:latin typeface="sans-serif"/>
              </a:rPr>
              <a:t>», </a:t>
            </a:r>
            <a:r>
              <a:rPr lang="ru-RU" sz="1600" dirty="0" err="1">
                <a:latin typeface="sans-serif"/>
              </a:rPr>
              <a:t>пов'язаного</a:t>
            </a:r>
            <a:r>
              <a:rPr lang="ru-RU" sz="1600" dirty="0">
                <a:latin typeface="sans-serif"/>
              </a:rPr>
              <a:t> з </a:t>
            </a:r>
            <a:r>
              <a:rPr lang="el-GR" sz="1600" dirty="0">
                <a:latin typeface="sans-serif"/>
              </a:rPr>
              <a:t>Μ</a:t>
            </a:r>
            <a:r>
              <a:rPr lang="en-US" sz="1600" dirty="0">
                <a:latin typeface="sans-serif"/>
              </a:rPr>
              <a:t>ā</a:t>
            </a:r>
            <a:r>
              <a:rPr lang="el-GR" sz="1600" dirty="0">
                <a:latin typeface="sans-serif"/>
              </a:rPr>
              <a:t>ν</a:t>
            </a:r>
            <a:r>
              <a:rPr lang="ru-RU" sz="1600" dirty="0">
                <a:latin typeface="sans-serif"/>
              </a:rPr>
              <a:t>о</a:t>
            </a:r>
            <a:r>
              <a:rPr lang="el-GR" sz="1600" dirty="0">
                <a:latin typeface="sans-serif"/>
              </a:rPr>
              <a:t>ς «</a:t>
            </a:r>
            <a:r>
              <a:rPr lang="ru-RU" sz="1600" dirty="0" err="1">
                <a:latin typeface="sans-serif"/>
              </a:rPr>
              <a:t>рідкий</a:t>
            </a:r>
            <a:r>
              <a:rPr lang="ru-RU" sz="1600" dirty="0">
                <a:latin typeface="sans-serif"/>
              </a:rPr>
              <a:t>» </a:t>
            </a:r>
            <a:r>
              <a:rPr lang="ru-RU" sz="1600" dirty="0" err="1">
                <a:latin typeface="sans-serif"/>
              </a:rPr>
              <a:t>ті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іменника</a:t>
            </a:r>
            <a:r>
              <a:rPr lang="ru-RU" sz="1600" dirty="0">
                <a:latin typeface="sans-serif"/>
              </a:rPr>
              <a:t> </a:t>
            </a:r>
            <a:r>
              <a:rPr lang="el-GR" sz="1600" dirty="0">
                <a:latin typeface="sans-serif"/>
              </a:rPr>
              <a:t>αρχ</a:t>
            </a:r>
            <a:r>
              <a:rPr lang="ru-RU" sz="1600" dirty="0">
                <a:latin typeface="sans-serif"/>
              </a:rPr>
              <a:t>о</a:t>
            </a:r>
            <a:r>
              <a:rPr lang="el-GR" sz="1600" dirty="0">
                <a:latin typeface="sans-serif"/>
              </a:rPr>
              <a:t>ς «</a:t>
            </a:r>
            <a:r>
              <a:rPr lang="ru-RU" sz="1600" dirty="0" err="1">
                <a:latin typeface="sans-serif"/>
              </a:rPr>
              <a:t>керівник</a:t>
            </a:r>
            <a:r>
              <a:rPr lang="ru-RU" sz="1600" dirty="0">
                <a:latin typeface="sans-serif"/>
              </a:rPr>
              <a:t>, вождь», </a:t>
            </a:r>
            <a:r>
              <a:rPr lang="ru-RU" sz="1600" dirty="0" err="1">
                <a:latin typeface="sans-serif"/>
              </a:rPr>
              <a:t>пов'язаного</a:t>
            </a:r>
            <a:r>
              <a:rPr lang="ru-RU" sz="1600" dirty="0">
                <a:latin typeface="sans-serif"/>
              </a:rPr>
              <a:t> з </a:t>
            </a:r>
            <a:r>
              <a:rPr lang="ru-RU" sz="1600" dirty="0" err="1">
                <a:latin typeface="sans-serif"/>
              </a:rPr>
              <a:t>дієсловом</a:t>
            </a:r>
            <a:r>
              <a:rPr lang="ru-RU" sz="1600" dirty="0">
                <a:latin typeface="sans-serif"/>
              </a:rPr>
              <a:t> </a:t>
            </a:r>
            <a:r>
              <a:rPr lang="el-GR" sz="1600" dirty="0">
                <a:latin typeface="sans-serif"/>
              </a:rPr>
              <a:t>αρχω «</a:t>
            </a:r>
            <a:r>
              <a:rPr lang="ru-RU" sz="1600" dirty="0">
                <a:latin typeface="sans-serif"/>
              </a:rPr>
              <a:t>починаю, (я) є першим, паную».</a:t>
            </a:r>
            <a:r>
              <a:rPr lang="ru-RU" sz="1600" dirty="0"/>
              <a:t> </a:t>
            </a:r>
            <a:r>
              <a:rPr lang="ru-RU" sz="1600" dirty="0">
                <a:latin typeface="sans-serif"/>
              </a:rPr>
              <a:t>В </a:t>
            </a:r>
            <a:r>
              <a:rPr lang="ru-RU" sz="1600" dirty="0" err="1">
                <a:latin typeface="sans-serif"/>
              </a:rPr>
              <a:t>сучасному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розумінні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монархія</a:t>
            </a:r>
            <a:r>
              <a:rPr lang="ru-RU" sz="1600" dirty="0">
                <a:latin typeface="sans-serif"/>
              </a:rPr>
              <a:t> — не просто </a:t>
            </a:r>
            <a:r>
              <a:rPr lang="ru-RU" sz="1600" dirty="0" err="1">
                <a:latin typeface="sans-serif"/>
              </a:rPr>
              <a:t>влада</a:t>
            </a:r>
            <a:r>
              <a:rPr lang="ru-RU" sz="1600" dirty="0">
                <a:latin typeface="sans-serif"/>
              </a:rPr>
              <a:t> одного, але </a:t>
            </a:r>
            <a:r>
              <a:rPr lang="ru-RU" sz="1600" dirty="0" err="1">
                <a:latin typeface="sans-serif"/>
              </a:rPr>
              <a:t>влада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успадкована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Ця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влада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нерідко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боготворяється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smtClean="0">
                <a:latin typeface="sans-serif"/>
              </a:rPr>
              <a:t>В </a:t>
            </a:r>
            <a:r>
              <a:rPr lang="ru-RU" sz="1600" dirty="0" err="1" smtClean="0">
                <a:latin typeface="sans-serif"/>
              </a:rPr>
              <a:t>Російській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імперії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вважалося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джерелом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влади</a:t>
            </a:r>
            <a:r>
              <a:rPr lang="ru-RU" sz="1600" dirty="0">
                <a:latin typeface="sans-serif"/>
              </a:rPr>
              <a:t> є Бог(</a:t>
            </a:r>
            <a:r>
              <a:rPr lang="ru-RU" sz="1600" dirty="0" err="1">
                <a:latin typeface="sans-serif"/>
              </a:rPr>
              <a:t>самодержав'я</a:t>
            </a:r>
            <a:r>
              <a:rPr lang="ru-RU" sz="1600" dirty="0">
                <a:latin typeface="sans-serif"/>
              </a:rPr>
              <a:t>), а основою </a:t>
            </a:r>
            <a:r>
              <a:rPr lang="ru-RU" sz="1600" dirty="0" err="1">
                <a:latin typeface="sans-serif"/>
              </a:rPr>
              <a:t>влади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служать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її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моральний</a:t>
            </a:r>
            <a:r>
              <a:rPr lang="ru-RU" sz="1600" dirty="0">
                <a:latin typeface="sans-serif"/>
              </a:rPr>
              <a:t> авторитет у </a:t>
            </a:r>
            <a:r>
              <a:rPr lang="ru-RU" sz="1600" dirty="0" err="1">
                <a:latin typeface="sans-serif"/>
              </a:rPr>
              <a:t>суспільстві</a:t>
            </a:r>
            <a:r>
              <a:rPr lang="ru-RU" sz="1600" dirty="0">
                <a:latin typeface="sans-serif"/>
              </a:rPr>
              <a:t> і </a:t>
            </a:r>
            <a:r>
              <a:rPr lang="ru-RU" sz="1600" dirty="0" err="1">
                <a:latin typeface="sans-serif"/>
              </a:rPr>
              <a:t>традиція</a:t>
            </a:r>
            <a:r>
              <a:rPr lang="ru-RU" sz="1600" dirty="0">
                <a:latin typeface="sans-serif"/>
              </a:rPr>
              <a:t>, в силу </a:t>
            </a:r>
            <a:r>
              <a:rPr lang="ru-RU" sz="1600" dirty="0" err="1">
                <a:latin typeface="sans-serif"/>
              </a:rPr>
              <a:t>чого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влада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спадкова</a:t>
            </a:r>
            <a:r>
              <a:rPr lang="ru-RU" sz="1600" dirty="0">
                <a:latin typeface="sans-serif"/>
              </a:rPr>
              <a:t> та </a:t>
            </a:r>
            <a:r>
              <a:rPr lang="ru-RU" sz="1600" dirty="0" err="1">
                <a:latin typeface="sans-serif"/>
              </a:rPr>
              <a:t>невід'ємна</a:t>
            </a:r>
            <a:r>
              <a:rPr lang="ru-RU" sz="1600" dirty="0">
                <a:latin typeface="sans-serif"/>
              </a:rPr>
              <a:t>. В </a:t>
            </a:r>
            <a:r>
              <a:rPr lang="ru-RU" sz="1600" dirty="0" err="1" smtClean="0">
                <a:latin typeface="sans-serif"/>
              </a:rPr>
              <a:t>Японії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Імператор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>
                <a:latin typeface="sans-serif"/>
              </a:rPr>
              <a:t>до 1945 року </a:t>
            </a:r>
            <a:r>
              <a:rPr lang="ru-RU" sz="1600" dirty="0" err="1">
                <a:latin typeface="sans-serif"/>
              </a:rPr>
              <a:t>вважався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сином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богині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Сонця</a:t>
            </a:r>
            <a:r>
              <a:rPr lang="ru-RU" sz="1600" dirty="0">
                <a:latin typeface="sans-serif"/>
              </a:rPr>
              <a:t> — Аматерасу. </a:t>
            </a:r>
            <a:r>
              <a:rPr lang="ru-RU" sz="1600" dirty="0" err="1">
                <a:latin typeface="sans-serif"/>
              </a:rPr>
              <a:t>Нині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божественне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походження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влади</a:t>
            </a:r>
            <a:r>
              <a:rPr lang="ru-RU" sz="1600" dirty="0">
                <a:latin typeface="sans-serif"/>
              </a:rPr>
              <a:t> монарха мало кого </a:t>
            </a:r>
            <a:r>
              <a:rPr lang="ru-RU" sz="1600" dirty="0" err="1">
                <a:latin typeface="sans-serif"/>
              </a:rPr>
              <a:t>хвилює</a:t>
            </a:r>
            <a:r>
              <a:rPr lang="ru-RU" sz="1600" dirty="0">
                <a:latin typeface="sans-serif"/>
              </a:rPr>
              <a:t>: з </a:t>
            </a:r>
            <a:r>
              <a:rPr lang="ru-RU" sz="1600" dirty="0" err="1">
                <a:latin typeface="sans-serif"/>
              </a:rPr>
              <a:t>історії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відомо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феодали</a:t>
            </a:r>
            <a:r>
              <a:rPr lang="ru-RU" sz="1600" dirty="0">
                <a:latin typeface="sans-serif"/>
              </a:rPr>
              <a:t> ставали монархами і </a:t>
            </a:r>
            <a:r>
              <a:rPr lang="ru-RU" sz="1600" dirty="0" err="1">
                <a:latin typeface="sans-serif"/>
              </a:rPr>
              <a:t>здобували</a:t>
            </a:r>
            <a:r>
              <a:rPr lang="ru-RU" sz="1600" dirty="0">
                <a:latin typeface="sans-serif"/>
              </a:rPr>
              <a:t> трон для себе і </a:t>
            </a:r>
            <a:r>
              <a:rPr lang="ru-RU" sz="1600" dirty="0" err="1">
                <a:latin typeface="sans-serif"/>
              </a:rPr>
              <a:t>своїх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нащадків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іноді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результаті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виборів</a:t>
            </a:r>
            <a:r>
              <a:rPr lang="ru-RU" sz="1600" dirty="0">
                <a:latin typeface="sans-serif"/>
              </a:rPr>
              <a:t> (</a:t>
            </a:r>
            <a:r>
              <a:rPr lang="ru-RU" sz="1600" dirty="0" err="1" smtClean="0">
                <a:latin typeface="sans-serif"/>
              </a:rPr>
              <a:t>зрозуміло,не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всенародних</a:t>
            </a:r>
            <a:r>
              <a:rPr lang="ru-RU" sz="1600" dirty="0">
                <a:latin typeface="sans-serif"/>
              </a:rPr>
              <a:t>), </a:t>
            </a:r>
            <a:r>
              <a:rPr lang="ru-RU" sz="1600" dirty="0" err="1">
                <a:latin typeface="sans-serif"/>
              </a:rPr>
              <a:t>частіше</a:t>
            </a:r>
            <a:r>
              <a:rPr lang="ru-RU" sz="1600" dirty="0">
                <a:latin typeface="sans-serif"/>
              </a:rPr>
              <a:t> шляхом </a:t>
            </a:r>
            <a:r>
              <a:rPr lang="ru-RU" sz="1600" dirty="0" err="1">
                <a:latin typeface="sans-serif"/>
              </a:rPr>
              <a:t>насильства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зрідка</a:t>
            </a:r>
            <a:r>
              <a:rPr lang="ru-RU" sz="1600" dirty="0">
                <a:latin typeface="sans-serif"/>
              </a:rPr>
              <a:t> через </a:t>
            </a:r>
            <a:r>
              <a:rPr lang="ru-RU" sz="1600" dirty="0" err="1">
                <a:latin typeface="sans-serif"/>
              </a:rPr>
              <a:t>запрошення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тобто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цілком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земних</a:t>
            </a:r>
            <a:r>
              <a:rPr lang="ru-RU" sz="1600" dirty="0">
                <a:latin typeface="sans-serif"/>
              </a:rPr>
              <a:t> процедур. З </a:t>
            </a:r>
            <a:r>
              <a:rPr lang="ru-RU" sz="1600" dirty="0" err="1">
                <a:latin typeface="sans-serif"/>
              </a:rPr>
              <a:t>цього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виходить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більшість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чинних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конституцій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монархічних</a:t>
            </a:r>
            <a:r>
              <a:rPr lang="ru-RU" sz="1600" dirty="0">
                <a:latin typeface="sans-serif"/>
              </a:rPr>
              <a:t> держав.</a:t>
            </a:r>
            <a:endParaRPr lang="ru-RU" sz="1600" dirty="0"/>
          </a:p>
          <a:p>
            <a:pPr marL="137160" indent="0">
              <a:buNone/>
            </a:pPr>
            <a:endParaRPr lang="uk-UA" dirty="0" smtClean="0"/>
          </a:p>
        </p:txBody>
      </p:sp>
      <p:pic>
        <p:nvPicPr>
          <p:cNvPr id="4098" name="Picture 2" descr="C:\Users\Sasha\Desktop\0_42002_c4941868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3068961"/>
            <a:ext cx="2975857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sha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771800" cy="3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sha\Desktop\3d_0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068961"/>
            <a:ext cx="3384377" cy="37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209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11663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1300" dirty="0" smtClean="0"/>
              <a:t>  </a:t>
            </a:r>
            <a:r>
              <a:rPr lang="ru-RU" sz="1300" b="1" dirty="0">
                <a:latin typeface="sans-serif"/>
              </a:rPr>
              <a:t>Абсолютна </a:t>
            </a:r>
            <a:r>
              <a:rPr lang="ru-RU" sz="1300" b="1" dirty="0" err="1">
                <a:latin typeface="sans-serif"/>
              </a:rPr>
              <a:t>монархія</a:t>
            </a:r>
            <a:endParaRPr lang="ru-RU" sz="1300" b="1" dirty="0"/>
          </a:p>
          <a:p>
            <a:r>
              <a:rPr lang="ru-RU" sz="1300" dirty="0" err="1">
                <a:latin typeface="sans-serif"/>
              </a:rPr>
              <a:t>Ця</a:t>
            </a:r>
            <a:r>
              <a:rPr lang="ru-RU" sz="1300" dirty="0">
                <a:latin typeface="sans-serif"/>
              </a:rPr>
              <a:t> форма </a:t>
            </a:r>
            <a:r>
              <a:rPr lang="ru-RU" sz="1300" dirty="0" err="1">
                <a:latin typeface="sans-serif"/>
              </a:rPr>
              <a:t>правління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типова</a:t>
            </a:r>
            <a:r>
              <a:rPr lang="ru-RU" sz="1300" dirty="0">
                <a:latin typeface="sans-serif"/>
              </a:rPr>
              <a:t> для </a:t>
            </a:r>
            <a:r>
              <a:rPr lang="ru-RU" sz="1300" dirty="0" err="1">
                <a:latin typeface="sans-serif"/>
              </a:rPr>
              <a:t>пізнього</a:t>
            </a:r>
            <a:r>
              <a:rPr lang="ru-RU" sz="1300" dirty="0">
                <a:latin typeface="sans-serif"/>
              </a:rPr>
              <a:t> </a:t>
            </a:r>
            <a:r>
              <a:rPr lang="ru-RU" sz="1300" dirty="0" err="1" smtClean="0">
                <a:latin typeface="sans-serif"/>
              </a:rPr>
              <a:t>феодалізму</a:t>
            </a:r>
            <a:r>
              <a:rPr lang="ru-RU" sz="1300" dirty="0">
                <a:latin typeface="sans-serif"/>
              </a:rPr>
              <a:t>, коли в </a:t>
            </a:r>
            <a:r>
              <a:rPr lang="ru-RU" sz="1300" dirty="0" err="1">
                <a:latin typeface="sans-serif"/>
              </a:rPr>
              <a:t>глибинах</a:t>
            </a:r>
            <a:r>
              <a:rPr lang="ru-RU" sz="1300" dirty="0">
                <a:latin typeface="sans-serif"/>
              </a:rPr>
              <a:t> аграрного ладу </a:t>
            </a:r>
            <a:r>
              <a:rPr lang="ru-RU" sz="1300" dirty="0" err="1">
                <a:latin typeface="sans-serif"/>
              </a:rPr>
              <a:t>виникають</a:t>
            </a:r>
            <a:r>
              <a:rPr lang="ru-RU" sz="1300" dirty="0">
                <a:latin typeface="sans-serif"/>
              </a:rPr>
              <a:t> зачатки </a:t>
            </a:r>
            <a:r>
              <a:rPr lang="ru-RU" sz="1300" dirty="0" err="1">
                <a:latin typeface="sans-serif"/>
              </a:rPr>
              <a:t>індустріального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суспільства</a:t>
            </a:r>
            <a:r>
              <a:rPr lang="ru-RU" sz="1300" dirty="0">
                <a:latin typeface="sans-serif"/>
              </a:rPr>
              <a:t>. </a:t>
            </a:r>
            <a:r>
              <a:rPr lang="ru-RU" sz="1300" dirty="0" err="1">
                <a:latin typeface="sans-serif"/>
              </a:rPr>
              <a:t>Характеризується</a:t>
            </a:r>
            <a:r>
              <a:rPr lang="ru-RU" sz="1300" dirty="0">
                <a:latin typeface="sans-serif"/>
              </a:rPr>
              <a:t> вона </a:t>
            </a:r>
            <a:r>
              <a:rPr lang="ru-RU" sz="1300" dirty="0" err="1">
                <a:latin typeface="sans-serif"/>
              </a:rPr>
              <a:t>тим</a:t>
            </a:r>
            <a:r>
              <a:rPr lang="ru-RU" sz="1300" dirty="0">
                <a:latin typeface="sans-serif"/>
              </a:rPr>
              <a:t>, </a:t>
            </a:r>
            <a:r>
              <a:rPr lang="ru-RU" sz="1300" dirty="0" err="1">
                <a:latin typeface="sans-serif"/>
              </a:rPr>
              <a:t>що</a:t>
            </a:r>
            <a:r>
              <a:rPr lang="ru-RU" sz="1300" dirty="0">
                <a:latin typeface="sans-serif"/>
              </a:rPr>
              <a:t> в руках монарха </a:t>
            </a:r>
            <a:r>
              <a:rPr lang="ru-RU" sz="1300" dirty="0" err="1">
                <a:latin typeface="sans-serif"/>
              </a:rPr>
              <a:t>концентрується</a:t>
            </a:r>
            <a:r>
              <a:rPr lang="ru-RU" sz="1300" dirty="0">
                <a:latin typeface="sans-serif"/>
              </a:rPr>
              <a:t> вся </a:t>
            </a:r>
            <a:r>
              <a:rPr lang="ru-RU" sz="1300" dirty="0" err="1">
                <a:latin typeface="sans-serif"/>
              </a:rPr>
              <a:t>повнота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державної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влади</a:t>
            </a:r>
            <a:r>
              <a:rPr lang="ru-RU" sz="1300" dirty="0">
                <a:latin typeface="sans-serif"/>
              </a:rPr>
              <a:t>. Монарх сам </a:t>
            </a:r>
            <a:r>
              <a:rPr lang="ru-RU" sz="1300" dirty="0" err="1">
                <a:latin typeface="sans-serif"/>
              </a:rPr>
              <a:t>видає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закони</a:t>
            </a:r>
            <a:r>
              <a:rPr lang="ru-RU" sz="1300" dirty="0">
                <a:latin typeface="sans-serif"/>
              </a:rPr>
              <a:t>, </a:t>
            </a:r>
            <a:r>
              <a:rPr lang="ru-RU" sz="1300" dirty="0" err="1">
                <a:latin typeface="sans-serif"/>
              </a:rPr>
              <a:t>може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безпосередньо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керувати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адміністративною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діяльністю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або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призначати</a:t>
            </a:r>
            <a:r>
              <a:rPr lang="ru-RU" sz="1300" dirty="0">
                <a:latin typeface="sans-serif"/>
              </a:rPr>
              <a:t> для </a:t>
            </a:r>
            <a:r>
              <a:rPr lang="ru-RU" sz="1300" dirty="0" err="1">
                <a:latin typeface="sans-serif"/>
              </a:rPr>
              <a:t>цього</a:t>
            </a:r>
            <a:r>
              <a:rPr lang="ru-RU" sz="1300" dirty="0">
                <a:latin typeface="sans-serif"/>
              </a:rPr>
              <a:t> уряд, вершить </a:t>
            </a:r>
            <a:r>
              <a:rPr lang="ru-RU" sz="1300" dirty="0" err="1">
                <a:latin typeface="sans-serif"/>
              </a:rPr>
              <a:t>вищий</a:t>
            </a:r>
            <a:r>
              <a:rPr lang="ru-RU" sz="1300" dirty="0">
                <a:latin typeface="sans-serif"/>
              </a:rPr>
              <a:t> суд. </a:t>
            </a:r>
            <a:r>
              <a:rPr lang="ru-RU" sz="1300" dirty="0" err="1">
                <a:latin typeface="sans-serif"/>
              </a:rPr>
              <a:t>Жодних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обмежень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його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влади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немає</a:t>
            </a:r>
            <a:r>
              <a:rPr lang="ru-RU" sz="1300" dirty="0">
                <a:latin typeface="sans-serif"/>
              </a:rPr>
              <a:t>, </a:t>
            </a:r>
            <a:r>
              <a:rPr lang="ru-RU" sz="1300" dirty="0" err="1">
                <a:latin typeface="sans-serif"/>
              </a:rPr>
              <a:t>принаймні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юридично</a:t>
            </a:r>
            <a:r>
              <a:rPr lang="ru-RU" sz="1300" dirty="0">
                <a:latin typeface="sans-serif"/>
              </a:rPr>
              <a:t>, </a:t>
            </a:r>
            <a:r>
              <a:rPr lang="ru-RU" sz="1300" dirty="0" err="1">
                <a:latin typeface="sans-serif"/>
              </a:rPr>
              <a:t>хоча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політичні</a:t>
            </a:r>
            <a:r>
              <a:rPr lang="ru-RU" sz="1300" dirty="0">
                <a:latin typeface="sans-serif"/>
              </a:rPr>
              <a:t>, морально-</a:t>
            </a:r>
            <a:r>
              <a:rPr lang="ru-RU" sz="1300" dirty="0" err="1">
                <a:latin typeface="sans-serif"/>
              </a:rPr>
              <a:t>етичні</a:t>
            </a:r>
            <a:r>
              <a:rPr lang="ru-RU" sz="1300" dirty="0">
                <a:latin typeface="sans-serif"/>
              </a:rPr>
              <a:t>, </a:t>
            </a:r>
            <a:r>
              <a:rPr lang="ru-RU" sz="1300" dirty="0" err="1">
                <a:latin typeface="sans-serif"/>
              </a:rPr>
              <a:t>релігійні</a:t>
            </a:r>
            <a:r>
              <a:rPr lang="ru-RU" sz="1300" dirty="0">
                <a:latin typeface="sans-serif"/>
              </a:rPr>
              <a:t> і </a:t>
            </a:r>
            <a:r>
              <a:rPr lang="ru-RU" sz="1300" dirty="0" err="1">
                <a:latin typeface="sans-serif"/>
              </a:rPr>
              <a:t>інші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чинники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можуть</a:t>
            </a:r>
            <a:r>
              <a:rPr lang="ru-RU" sz="1300" dirty="0">
                <a:latin typeface="sans-serif"/>
              </a:rPr>
              <a:t> бути </a:t>
            </a:r>
            <a:r>
              <a:rPr lang="ru-RU" sz="1300" dirty="0" err="1">
                <a:latin typeface="sans-serif"/>
              </a:rPr>
              <a:t>присутні</a:t>
            </a:r>
            <a:r>
              <a:rPr lang="ru-RU" sz="1300" dirty="0">
                <a:latin typeface="sans-serif"/>
              </a:rPr>
              <a:t>. </a:t>
            </a:r>
            <a:r>
              <a:rPr lang="ru-RU" sz="1300" dirty="0" err="1">
                <a:latin typeface="sans-serif"/>
              </a:rPr>
              <a:t>Піддані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юридично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безправні</a:t>
            </a:r>
            <a:r>
              <a:rPr lang="ru-RU" sz="1300" dirty="0">
                <a:latin typeface="sans-serif"/>
              </a:rPr>
              <a:t>, </a:t>
            </a:r>
            <a:r>
              <a:rPr lang="ru-RU" sz="1300" dirty="0" err="1">
                <a:latin typeface="sans-serif"/>
              </a:rPr>
              <a:t>оскільки</a:t>
            </a:r>
            <a:r>
              <a:rPr lang="ru-RU" sz="1300" dirty="0">
                <a:latin typeface="sans-serif"/>
              </a:rPr>
              <a:t> монарх не </a:t>
            </a:r>
            <a:r>
              <a:rPr lang="ru-RU" sz="1300" dirty="0" err="1">
                <a:latin typeface="sans-serif"/>
              </a:rPr>
              <a:t>наділяв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їх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якимись</a:t>
            </a:r>
            <a:r>
              <a:rPr lang="ru-RU" sz="1300" dirty="0">
                <a:latin typeface="sans-serif"/>
              </a:rPr>
              <a:t> правами і не </a:t>
            </a:r>
            <a:r>
              <a:rPr lang="ru-RU" sz="1300" dirty="0" err="1">
                <a:latin typeface="sans-serif"/>
              </a:rPr>
              <a:t>відбирав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ці</a:t>
            </a:r>
            <a:r>
              <a:rPr lang="ru-RU" sz="1300" dirty="0">
                <a:latin typeface="sans-serif"/>
              </a:rPr>
              <a:t> права.</a:t>
            </a:r>
            <a:endParaRPr lang="ru-RU" sz="1300" dirty="0"/>
          </a:p>
          <a:p>
            <a:r>
              <a:rPr lang="ru-RU" sz="1300" dirty="0">
                <a:latin typeface="sans-serif"/>
              </a:rPr>
              <a:t>В </a:t>
            </a:r>
            <a:r>
              <a:rPr lang="ru-RU" sz="1300" dirty="0" err="1">
                <a:latin typeface="sans-serif"/>
              </a:rPr>
              <a:t>сучасних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умовах</a:t>
            </a:r>
            <a:r>
              <a:rPr lang="ru-RU" sz="1300" dirty="0">
                <a:latin typeface="sans-serif"/>
              </a:rPr>
              <a:t> абсолютна </a:t>
            </a:r>
            <a:r>
              <a:rPr lang="ru-RU" sz="1300" dirty="0" err="1">
                <a:latin typeface="sans-serif"/>
              </a:rPr>
              <a:t>монархія</a:t>
            </a:r>
            <a:r>
              <a:rPr lang="ru-RU" sz="1300" dirty="0">
                <a:latin typeface="sans-serif"/>
              </a:rPr>
              <a:t> — </a:t>
            </a:r>
            <a:r>
              <a:rPr lang="ru-RU" sz="1300" dirty="0" err="1">
                <a:latin typeface="sans-serif"/>
              </a:rPr>
              <a:t>надзвичайна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рідкість</a:t>
            </a:r>
            <a:r>
              <a:rPr lang="ru-RU" sz="1300" dirty="0">
                <a:latin typeface="sans-serif"/>
              </a:rPr>
              <a:t>. Як приклад </a:t>
            </a:r>
            <a:r>
              <a:rPr lang="ru-RU" sz="1300" dirty="0" err="1">
                <a:latin typeface="sans-serif"/>
              </a:rPr>
              <a:t>можна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згадати</a:t>
            </a:r>
            <a:r>
              <a:rPr lang="ru-RU" sz="1300" dirty="0">
                <a:latin typeface="sans-serif"/>
              </a:rPr>
              <a:t> </a:t>
            </a:r>
            <a:r>
              <a:rPr lang="ru-RU" sz="1300" dirty="0" err="1" smtClean="0">
                <a:latin typeface="sans-serif"/>
              </a:rPr>
              <a:t>Саудівську</a:t>
            </a:r>
            <a:r>
              <a:rPr lang="ru-RU" sz="1300" dirty="0" smtClean="0">
                <a:latin typeface="sans-serif"/>
              </a:rPr>
              <a:t> </a:t>
            </a:r>
            <a:r>
              <a:rPr lang="ru-RU" sz="1300" dirty="0" err="1" smtClean="0">
                <a:latin typeface="sans-serif"/>
              </a:rPr>
              <a:t>Аравію</a:t>
            </a:r>
            <a:r>
              <a:rPr lang="ru-RU" sz="1300" dirty="0">
                <a:latin typeface="sans-serif"/>
              </a:rPr>
              <a:t>, Оман. </a:t>
            </a:r>
            <a:r>
              <a:rPr lang="ru-RU" sz="1300" dirty="0" err="1">
                <a:latin typeface="sans-serif"/>
              </a:rPr>
              <a:t>Такі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держави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можуть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сьогодні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мати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навіть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символічні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конституції</a:t>
            </a:r>
            <a:r>
              <a:rPr lang="ru-RU" sz="1300" dirty="0">
                <a:latin typeface="sans-serif"/>
              </a:rPr>
              <a:t>, </a:t>
            </a:r>
            <a:r>
              <a:rPr lang="ru-RU" sz="1300" dirty="0" err="1">
                <a:latin typeface="sans-serif"/>
              </a:rPr>
              <a:t>проте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ці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акти</a:t>
            </a:r>
            <a:r>
              <a:rPr lang="ru-RU" sz="1300" dirty="0">
                <a:latin typeface="sans-serif"/>
              </a:rPr>
              <a:t> не є </a:t>
            </a:r>
            <a:r>
              <a:rPr lang="ru-RU" sz="1300" dirty="0" err="1">
                <a:latin typeface="sans-serif"/>
              </a:rPr>
              <a:t>конституціями</a:t>
            </a:r>
            <a:r>
              <a:rPr lang="ru-RU" sz="1300" dirty="0">
                <a:latin typeface="sans-serif"/>
              </a:rPr>
              <a:t> в </a:t>
            </a:r>
            <a:r>
              <a:rPr lang="ru-RU" sz="1300" dirty="0" err="1">
                <a:latin typeface="sans-serif"/>
              </a:rPr>
              <a:t>повному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розумінні</a:t>
            </a:r>
            <a:r>
              <a:rPr lang="ru-RU" sz="1300" dirty="0">
                <a:latin typeface="sans-serif"/>
              </a:rPr>
              <a:t> слово, </a:t>
            </a:r>
            <a:r>
              <a:rPr lang="ru-RU" sz="1300" dirty="0" err="1">
                <a:latin typeface="sans-serif"/>
              </a:rPr>
              <a:t>оскільки</a:t>
            </a:r>
            <a:r>
              <a:rPr lang="ru-RU" sz="1300" dirty="0">
                <a:latin typeface="sans-serif"/>
              </a:rPr>
              <a:t> не </a:t>
            </a:r>
            <a:r>
              <a:rPr lang="ru-RU" sz="1300" dirty="0" err="1">
                <a:latin typeface="sans-serif"/>
              </a:rPr>
              <a:t>обмежують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владу</a:t>
            </a:r>
            <a:r>
              <a:rPr lang="ru-RU" sz="1300" dirty="0">
                <a:latin typeface="sans-serif"/>
              </a:rPr>
              <a:t> монарха. Такою </a:t>
            </a:r>
            <a:r>
              <a:rPr lang="ru-RU" sz="1300" dirty="0" err="1">
                <a:latin typeface="sans-serif"/>
              </a:rPr>
              <a:t>конституцією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була</a:t>
            </a:r>
            <a:r>
              <a:rPr lang="ru-RU" sz="1300" dirty="0">
                <a:latin typeface="sans-serif"/>
              </a:rPr>
              <a:t>, </a:t>
            </a:r>
            <a:r>
              <a:rPr lang="ru-RU" sz="1300" dirty="0" err="1">
                <a:latin typeface="sans-serif"/>
              </a:rPr>
              <a:t>наприклад</a:t>
            </a:r>
            <a:r>
              <a:rPr lang="ru-RU" sz="1300" dirty="0">
                <a:latin typeface="sans-serif"/>
              </a:rPr>
              <a:t>, </a:t>
            </a:r>
            <a:r>
              <a:rPr lang="ru-RU" sz="1300" dirty="0" err="1">
                <a:latin typeface="sans-serif"/>
              </a:rPr>
              <a:t>Тимчасова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конституція</a:t>
            </a:r>
            <a:r>
              <a:rPr lang="ru-RU" sz="1300" dirty="0">
                <a:latin typeface="sans-serif"/>
              </a:rPr>
              <a:t> Катару 1970 року.</a:t>
            </a:r>
            <a:endParaRPr lang="ru-RU" sz="1300" dirty="0"/>
          </a:p>
          <a:p>
            <a:r>
              <a:rPr lang="ru-RU" sz="1300" dirty="0">
                <a:latin typeface="sans-serif"/>
              </a:rPr>
              <a:t>Монархи в </a:t>
            </a:r>
            <a:r>
              <a:rPr lang="ru-RU" sz="1300" dirty="0" err="1">
                <a:latin typeface="sans-serif"/>
              </a:rPr>
              <a:t>Саудівській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Аравії</a:t>
            </a:r>
            <a:r>
              <a:rPr lang="ru-RU" sz="1300" dirty="0">
                <a:latin typeface="sans-serif"/>
              </a:rPr>
              <a:t> і </a:t>
            </a:r>
            <a:r>
              <a:rPr lang="ru-RU" sz="1300" dirty="0" err="1">
                <a:latin typeface="sans-serif"/>
              </a:rPr>
              <a:t>Омані</a:t>
            </a:r>
            <a:r>
              <a:rPr lang="ru-RU" sz="1300" dirty="0">
                <a:latin typeface="sans-serif"/>
              </a:rPr>
              <a:t> </a:t>
            </a:r>
            <a:r>
              <a:rPr lang="ru-RU" sz="1300" dirty="0" err="1">
                <a:latin typeface="sans-serif"/>
              </a:rPr>
              <a:t>вважаються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також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вищими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духовними</a:t>
            </a:r>
            <a:r>
              <a:rPr lang="ru-RU" sz="1300" dirty="0">
                <a:latin typeface="sans-serif"/>
              </a:rPr>
              <a:t> особами, </a:t>
            </a:r>
            <a:r>
              <a:rPr lang="ru-RU" sz="1300" dirty="0" err="1">
                <a:latin typeface="sans-serif"/>
              </a:rPr>
              <a:t>що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ще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більше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посилює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їхню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владу</a:t>
            </a:r>
            <a:r>
              <a:rPr lang="ru-RU" sz="1300" dirty="0">
                <a:latin typeface="sans-serif"/>
              </a:rPr>
              <a:t>. </a:t>
            </a:r>
            <a:r>
              <a:rPr lang="ru-RU" sz="1300" dirty="0" err="1">
                <a:latin typeface="sans-serif"/>
              </a:rPr>
              <a:t>Проте</a:t>
            </a:r>
            <a:r>
              <a:rPr lang="ru-RU" sz="1300" dirty="0">
                <a:latin typeface="sans-serif"/>
              </a:rPr>
              <a:t> все ж таки </a:t>
            </a:r>
            <a:r>
              <a:rPr lang="ru-RU" sz="1300" dirty="0" err="1">
                <a:latin typeface="sans-serif"/>
              </a:rPr>
              <a:t>ця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влада</a:t>
            </a:r>
            <a:r>
              <a:rPr lang="ru-RU" sz="1300" dirty="0">
                <a:latin typeface="sans-serif"/>
              </a:rPr>
              <a:t> не </a:t>
            </a:r>
            <a:r>
              <a:rPr lang="ru-RU" sz="1300" dirty="0" err="1">
                <a:latin typeface="sans-serif"/>
              </a:rPr>
              <a:t>безмежна</a:t>
            </a:r>
            <a:r>
              <a:rPr lang="ru-RU" sz="1300" dirty="0">
                <a:latin typeface="sans-serif"/>
              </a:rPr>
              <a:t>: </a:t>
            </a:r>
            <a:r>
              <a:rPr lang="ru-RU" sz="1300" dirty="0" err="1">
                <a:latin typeface="sans-serif"/>
              </a:rPr>
              <a:t>особлива</a:t>
            </a:r>
            <a:r>
              <a:rPr lang="ru-RU" sz="1300" dirty="0">
                <a:latin typeface="sans-serif"/>
              </a:rPr>
              <a:t> роль </a:t>
            </a:r>
            <a:r>
              <a:rPr lang="ru-RU" sz="1300" dirty="0" err="1">
                <a:latin typeface="sans-serif"/>
              </a:rPr>
              <a:t>належить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правлячій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сім'ї</a:t>
            </a:r>
            <a:r>
              <a:rPr lang="ru-RU" sz="1300" dirty="0">
                <a:latin typeface="sans-serif"/>
              </a:rPr>
              <a:t>, яка на </a:t>
            </a:r>
            <a:r>
              <a:rPr lang="ru-RU" sz="1300" dirty="0" err="1">
                <a:latin typeface="sans-serif"/>
              </a:rPr>
              <a:t>своїй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раді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вирішує</a:t>
            </a:r>
            <a:r>
              <a:rPr lang="ru-RU" sz="1300" dirty="0">
                <a:latin typeface="sans-serif"/>
              </a:rPr>
              <a:t>, </a:t>
            </a:r>
            <a:r>
              <a:rPr lang="ru-RU" sz="1300" dirty="0" err="1">
                <a:latin typeface="sans-serif"/>
              </a:rPr>
              <a:t>зокрема</a:t>
            </a:r>
            <a:r>
              <a:rPr lang="ru-RU" sz="1300" dirty="0">
                <a:latin typeface="sans-serif"/>
              </a:rPr>
              <a:t>, </a:t>
            </a:r>
            <a:r>
              <a:rPr lang="ru-RU" sz="1300" dirty="0" err="1">
                <a:latin typeface="sans-serif"/>
              </a:rPr>
              <a:t>питання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престолонаслідування</a:t>
            </a:r>
            <a:r>
              <a:rPr lang="ru-RU" sz="1300" dirty="0">
                <a:latin typeface="sans-serif"/>
              </a:rPr>
              <a:t> (</a:t>
            </a:r>
            <a:r>
              <a:rPr lang="ru-RU" sz="1300" dirty="0" err="1">
                <a:latin typeface="sans-serif"/>
              </a:rPr>
              <a:t>успадковує</a:t>
            </a:r>
            <a:r>
              <a:rPr lang="ru-RU" sz="1300" dirty="0">
                <a:latin typeface="sans-serif"/>
              </a:rPr>
              <a:t> не </a:t>
            </a:r>
            <a:r>
              <a:rPr lang="ru-RU" sz="1300" dirty="0" err="1">
                <a:latin typeface="sans-serif"/>
              </a:rPr>
              <a:t>обов'язково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син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колишнього</a:t>
            </a:r>
            <a:r>
              <a:rPr lang="ru-RU" sz="1300" dirty="0">
                <a:latin typeface="sans-serif"/>
              </a:rPr>
              <a:t> монарха), </a:t>
            </a:r>
            <a:r>
              <a:rPr lang="ru-RU" sz="1300" dirty="0" err="1">
                <a:latin typeface="sans-serif"/>
              </a:rPr>
              <a:t>може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примусити</a:t>
            </a:r>
            <a:r>
              <a:rPr lang="ru-RU" sz="1300" dirty="0">
                <a:latin typeface="sans-serif"/>
              </a:rPr>
              <a:t> монарха </a:t>
            </a:r>
            <a:r>
              <a:rPr lang="ru-RU" sz="1300" dirty="0" err="1">
                <a:latin typeface="sans-serif"/>
              </a:rPr>
              <a:t>відректися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від</a:t>
            </a:r>
            <a:r>
              <a:rPr lang="ru-RU" sz="1300" dirty="0">
                <a:latin typeface="sans-serif"/>
              </a:rPr>
              <a:t> престолу.</a:t>
            </a:r>
            <a:endParaRPr lang="ru-RU" sz="1300" dirty="0"/>
          </a:p>
          <a:p>
            <a:r>
              <a:rPr lang="ru-RU" sz="1300" dirty="0">
                <a:latin typeface="sans-serif"/>
              </a:rPr>
              <a:t>Для </a:t>
            </a:r>
            <a:r>
              <a:rPr lang="ru-RU" sz="1300" dirty="0" err="1">
                <a:latin typeface="sans-serif"/>
              </a:rPr>
              <a:t>абсолютної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монархії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характерний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авторитарний</a:t>
            </a:r>
            <a:r>
              <a:rPr lang="ru-RU" sz="1300" dirty="0">
                <a:latin typeface="sans-serif"/>
              </a:rPr>
              <a:t> </a:t>
            </a:r>
            <a:r>
              <a:rPr lang="ru-RU" sz="1300" dirty="0" err="1">
                <a:latin typeface="sans-serif"/>
              </a:rPr>
              <a:t>політичний</a:t>
            </a:r>
            <a:r>
              <a:rPr lang="ru-RU" sz="1300" dirty="0">
                <a:latin typeface="sans-serif"/>
              </a:rPr>
              <a:t> режим, а </a:t>
            </a:r>
            <a:r>
              <a:rPr lang="ru-RU" sz="1300" dirty="0" err="1">
                <a:latin typeface="sans-serif"/>
              </a:rPr>
              <a:t>державний</a:t>
            </a:r>
            <a:r>
              <a:rPr lang="ru-RU" sz="1300" dirty="0">
                <a:latin typeface="sans-serif"/>
              </a:rPr>
              <a:t> режим </a:t>
            </a:r>
            <a:r>
              <a:rPr lang="ru-RU" sz="1300" dirty="0" err="1">
                <a:latin typeface="sans-serif"/>
              </a:rPr>
              <a:t>іменується</a:t>
            </a:r>
            <a:r>
              <a:rPr lang="ru-RU" sz="1300" dirty="0">
                <a:latin typeface="sans-serif"/>
              </a:rPr>
              <a:t> абсолютизмом.</a:t>
            </a:r>
            <a:endParaRPr lang="ru-RU" sz="1300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122" name="Picture 2" descr="C:\Users\Sasha\Desktop\Asolutnaya_monarhiy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3645023"/>
            <a:ext cx="2333625" cy="3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sha\Desktop\f9500ac9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3"/>
            <a:ext cx="3443288" cy="32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sha\Desktop\korona01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1" y="3640764"/>
            <a:ext cx="3454400" cy="323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09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37160" indent="0">
              <a:buNone/>
            </a:pPr>
            <a:r>
              <a:rPr lang="ru-RU" sz="2000" b="1" dirty="0" err="1" smtClean="0">
                <a:latin typeface="sans-serif"/>
              </a:rPr>
              <a:t>Теократична</a:t>
            </a:r>
            <a:r>
              <a:rPr lang="ru-RU" sz="2000" b="1" dirty="0" smtClean="0">
                <a:latin typeface="sans-serif"/>
              </a:rPr>
              <a:t> </a:t>
            </a:r>
            <a:r>
              <a:rPr lang="ru-RU" sz="2000" b="1" dirty="0" err="1">
                <a:latin typeface="sans-serif"/>
              </a:rPr>
              <a:t>монархія</a:t>
            </a:r>
            <a:endParaRPr lang="ru-RU" sz="2000" b="1" dirty="0"/>
          </a:p>
          <a:p>
            <a:r>
              <a:rPr lang="ru-RU" sz="2000" dirty="0" err="1">
                <a:latin typeface="sans-serif"/>
              </a:rPr>
              <a:t>Теократична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монархія</a:t>
            </a:r>
            <a:r>
              <a:rPr lang="ru-RU" sz="2000" dirty="0">
                <a:latin typeface="sans-serif"/>
              </a:rPr>
              <a:t> — </a:t>
            </a:r>
            <a:r>
              <a:rPr lang="ru-RU" sz="2000" dirty="0" err="1">
                <a:latin typeface="sans-serif"/>
              </a:rPr>
              <a:t>це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різновид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абсолютної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монархії</a:t>
            </a:r>
            <a:r>
              <a:rPr lang="ru-RU" sz="2000" dirty="0">
                <a:latin typeface="sans-serif"/>
              </a:rPr>
              <a:t>, за </a:t>
            </a:r>
            <a:r>
              <a:rPr lang="ru-RU" sz="2000" dirty="0" err="1">
                <a:latin typeface="sans-serif"/>
              </a:rPr>
              <a:t>якої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політична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влада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належить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голові</a:t>
            </a:r>
            <a:r>
              <a:rPr lang="ru-RU" sz="2000" dirty="0">
                <a:latin typeface="sans-serif"/>
              </a:rPr>
              <a:t> церкви </a:t>
            </a:r>
            <a:r>
              <a:rPr lang="ru-RU" sz="2000" dirty="0" err="1">
                <a:latin typeface="sans-serif"/>
              </a:rPr>
              <a:t>або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релігійному</a:t>
            </a:r>
            <a:r>
              <a:rPr lang="ru-RU" sz="2000" dirty="0">
                <a:latin typeface="sans-serif"/>
              </a:rPr>
              <a:t> </a:t>
            </a:r>
            <a:r>
              <a:rPr lang="ru-RU" sz="2000" dirty="0" err="1">
                <a:latin typeface="sans-serif"/>
              </a:rPr>
              <a:t>лідерові</a:t>
            </a:r>
            <a:r>
              <a:rPr lang="ru-RU" sz="2000" dirty="0">
                <a:latin typeface="sans-serif"/>
              </a:rPr>
              <a:t>.</a:t>
            </a:r>
            <a:r>
              <a:rPr lang="ru-RU" sz="2000" dirty="0"/>
              <a:t> 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6149" name="Picture 5" descr="C:\Users\Sasha\Desktop\0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324035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asha\Desktop\04-22-5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298782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asha\Desktop\4c389ca56d09e2d45360d08387a536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1052736"/>
            <a:ext cx="2915817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255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2680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400" b="1" dirty="0" err="1" smtClean="0">
                <a:latin typeface="sans-serif"/>
              </a:rPr>
              <a:t>Дуалістична</a:t>
            </a:r>
            <a:r>
              <a:rPr lang="ru-RU" sz="1400" b="1" dirty="0" smtClean="0">
                <a:latin typeface="sans-serif"/>
              </a:rPr>
              <a:t> </a:t>
            </a:r>
            <a:r>
              <a:rPr lang="ru-RU" sz="1400" b="1" dirty="0" err="1">
                <a:latin typeface="sans-serif"/>
              </a:rPr>
              <a:t>монархія</a:t>
            </a:r>
            <a:endParaRPr lang="ru-RU" sz="1400" b="1" dirty="0"/>
          </a:p>
          <a:p>
            <a:pPr marL="137160" indent="0">
              <a:buNone/>
            </a:pPr>
            <a:r>
              <a:rPr lang="ru-RU" sz="1200" dirty="0" err="1">
                <a:latin typeface="sans-serif"/>
              </a:rPr>
              <a:t>Це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первинна</a:t>
            </a:r>
            <a:r>
              <a:rPr lang="ru-RU" sz="1200" dirty="0">
                <a:latin typeface="sans-serif"/>
              </a:rPr>
              <a:t> форма </a:t>
            </a:r>
            <a:r>
              <a:rPr lang="ru-RU" sz="1200" dirty="0" err="1">
                <a:latin typeface="sans-serif"/>
              </a:rPr>
              <a:t>обмеженої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або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конституційної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монархії</a:t>
            </a:r>
            <a:r>
              <a:rPr lang="ru-RU" sz="1200" dirty="0">
                <a:latin typeface="sans-serif"/>
              </a:rPr>
              <a:t>. Тут </a:t>
            </a:r>
            <a:r>
              <a:rPr lang="ru-RU" sz="1200" dirty="0" err="1">
                <a:latin typeface="sans-serif"/>
              </a:rPr>
              <a:t>вже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спостерігається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розділення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влади</a:t>
            </a:r>
            <a:r>
              <a:rPr lang="ru-RU" sz="1200" dirty="0">
                <a:latin typeface="sans-serif"/>
              </a:rPr>
              <a:t> у </a:t>
            </a:r>
            <a:r>
              <a:rPr lang="ru-RU" sz="1200" dirty="0" err="1">
                <a:latin typeface="sans-serif"/>
              </a:rPr>
              <a:t>зародковій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формі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або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досить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розвинуте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принаймні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відділення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законодавчої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влади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від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виконавчої</a:t>
            </a:r>
            <a:r>
              <a:rPr lang="ru-RU" sz="1200" dirty="0">
                <a:latin typeface="sans-serif"/>
              </a:rPr>
              <a:t>.</a:t>
            </a:r>
            <a:endParaRPr lang="ru-RU" sz="1200" dirty="0"/>
          </a:p>
          <a:p>
            <a:pPr marL="137160" indent="0">
              <a:buNone/>
            </a:pPr>
            <a:r>
              <a:rPr lang="ru-RU" sz="1200" dirty="0" err="1">
                <a:latin typeface="sans-serif"/>
              </a:rPr>
              <a:t>Законодавча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влада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належить</a:t>
            </a:r>
            <a:r>
              <a:rPr lang="ru-RU" sz="1200" dirty="0">
                <a:latin typeface="sans-serif"/>
              </a:rPr>
              <a:t> у </a:t>
            </a:r>
            <a:r>
              <a:rPr lang="ru-RU" sz="1200" dirty="0" err="1">
                <a:latin typeface="sans-serif"/>
              </a:rPr>
              <a:t>принципі</a:t>
            </a:r>
            <a:r>
              <a:rPr lang="ru-RU" sz="1200" dirty="0">
                <a:latin typeface="sans-serif"/>
              </a:rPr>
              <a:t> парламенту, </a:t>
            </a:r>
            <a:r>
              <a:rPr lang="ru-RU" sz="1200" dirty="0" err="1">
                <a:latin typeface="sans-serif"/>
              </a:rPr>
              <a:t>який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обирається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підданими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або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певною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частиною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їх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якщо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виборче</a:t>
            </a:r>
            <a:r>
              <a:rPr lang="ru-RU" sz="1200" dirty="0">
                <a:latin typeface="sans-serif"/>
              </a:rPr>
              <a:t> право </a:t>
            </a:r>
            <a:r>
              <a:rPr lang="ru-RU" sz="1200" dirty="0" err="1">
                <a:latin typeface="sans-serif"/>
              </a:rPr>
              <a:t>цензове</a:t>
            </a:r>
            <a:r>
              <a:rPr lang="ru-RU" sz="1200" dirty="0">
                <a:latin typeface="sans-serif"/>
              </a:rPr>
              <a:t>. </a:t>
            </a:r>
            <a:r>
              <a:rPr lang="ru-RU" sz="1200" dirty="0" err="1">
                <a:latin typeface="sans-serif"/>
              </a:rPr>
              <a:t>Виконавча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влада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належить</a:t>
            </a:r>
            <a:r>
              <a:rPr lang="ru-RU" sz="1200" dirty="0">
                <a:latin typeface="sans-serif"/>
              </a:rPr>
              <a:t> монарху, </a:t>
            </a:r>
            <a:r>
              <a:rPr lang="ru-RU" sz="1200" dirty="0" err="1">
                <a:latin typeface="sans-serif"/>
              </a:rPr>
              <a:t>який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може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здійснювати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її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безпосередньо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або</a:t>
            </a:r>
            <a:r>
              <a:rPr lang="ru-RU" sz="1200" dirty="0">
                <a:latin typeface="sans-serif"/>
              </a:rPr>
              <a:t> через </a:t>
            </a:r>
            <a:r>
              <a:rPr lang="ru-RU" sz="1200" dirty="0" err="1">
                <a:latin typeface="sans-serif"/>
              </a:rPr>
              <a:t>призначений</a:t>
            </a:r>
            <a:r>
              <a:rPr lang="ru-RU" sz="1200" dirty="0">
                <a:latin typeface="sans-serif"/>
              </a:rPr>
              <a:t> ним </a:t>
            </a:r>
            <a:r>
              <a:rPr lang="ru-RU" sz="1200" dirty="0" smtClean="0">
                <a:latin typeface="sans-serif"/>
              </a:rPr>
              <a:t>уряд.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Судова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 smtClean="0">
                <a:latin typeface="sans-serif"/>
              </a:rPr>
              <a:t>влада</a:t>
            </a:r>
            <a:r>
              <a:rPr lang="ru-RU" sz="1200" dirty="0" smtClean="0">
                <a:latin typeface="sans-serif"/>
              </a:rPr>
              <a:t> </a:t>
            </a:r>
            <a:r>
              <a:rPr lang="ru-RU" sz="1200" dirty="0" err="1" smtClean="0">
                <a:latin typeface="sans-serif"/>
              </a:rPr>
              <a:t>належить</a:t>
            </a:r>
            <a:r>
              <a:rPr lang="ru-RU" sz="1200" dirty="0" smtClean="0">
                <a:latin typeface="sans-serif"/>
              </a:rPr>
              <a:t> </a:t>
            </a:r>
            <a:r>
              <a:rPr lang="ru-RU" sz="1200" dirty="0">
                <a:latin typeface="sans-serif"/>
              </a:rPr>
              <a:t>монарху, але </a:t>
            </a:r>
            <a:r>
              <a:rPr lang="ru-RU" sz="1200" dirty="0" err="1">
                <a:latin typeface="sans-serif"/>
              </a:rPr>
              <a:t>може</a:t>
            </a:r>
            <a:r>
              <a:rPr lang="ru-RU" sz="1200" dirty="0">
                <a:latin typeface="sans-serif"/>
              </a:rPr>
              <a:t> бути </a:t>
            </a:r>
            <a:r>
              <a:rPr lang="ru-RU" sz="1200" dirty="0" err="1">
                <a:latin typeface="sans-serif"/>
              </a:rPr>
              <a:t>більш-менш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незалежною</a:t>
            </a:r>
            <a:r>
              <a:rPr lang="ru-RU" sz="1200" dirty="0">
                <a:latin typeface="sans-serif"/>
              </a:rPr>
              <a:t>.</a:t>
            </a:r>
            <a:endParaRPr lang="ru-RU" sz="1200" dirty="0"/>
          </a:p>
          <a:p>
            <a:pPr marL="137160" indent="0">
              <a:buNone/>
            </a:pPr>
            <a:r>
              <a:rPr lang="ru-RU" sz="1200" dirty="0" err="1">
                <a:latin typeface="sans-serif"/>
              </a:rPr>
              <a:t>Проте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розділення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влад</a:t>
            </a:r>
            <a:r>
              <a:rPr lang="ru-RU" sz="1200" dirty="0">
                <a:latin typeface="sans-serif"/>
              </a:rPr>
              <a:t> при </a:t>
            </a:r>
            <a:r>
              <a:rPr lang="ru-RU" sz="1200" dirty="0" err="1">
                <a:latin typeface="sans-serif"/>
              </a:rPr>
              <a:t>даній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формі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правління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звичайно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урізане</a:t>
            </a:r>
            <a:r>
              <a:rPr lang="ru-RU" sz="1200" dirty="0">
                <a:latin typeface="sans-serif"/>
              </a:rPr>
              <a:t>. </a:t>
            </a:r>
            <a:r>
              <a:rPr lang="ru-RU" sz="1200" dirty="0" err="1">
                <a:latin typeface="sans-serif"/>
              </a:rPr>
              <a:t>Хоча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закони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приймаються</a:t>
            </a:r>
            <a:r>
              <a:rPr lang="ru-RU" sz="1200" dirty="0">
                <a:latin typeface="sans-serif"/>
              </a:rPr>
              <a:t> парламентом, монарх </a:t>
            </a:r>
            <a:r>
              <a:rPr lang="ru-RU" sz="1200" dirty="0" err="1">
                <a:latin typeface="sans-serif"/>
              </a:rPr>
              <a:t>користується</a:t>
            </a:r>
            <a:r>
              <a:rPr lang="ru-RU" sz="1200" dirty="0">
                <a:latin typeface="sans-serif"/>
              </a:rPr>
              <a:t> правом абсолютного вето, </a:t>
            </a:r>
            <a:r>
              <a:rPr lang="ru-RU" sz="1200" dirty="0" err="1">
                <a:latin typeface="sans-serif"/>
              </a:rPr>
              <a:t>тобто</a:t>
            </a:r>
            <a:r>
              <a:rPr lang="ru-RU" sz="1200" dirty="0">
                <a:latin typeface="sans-serif"/>
              </a:rPr>
              <a:t> без </a:t>
            </a:r>
            <a:r>
              <a:rPr lang="ru-RU" sz="1200" dirty="0" err="1">
                <a:latin typeface="sans-serif"/>
              </a:rPr>
              <a:t>його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згоди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smtClean="0">
                <a:latin typeface="sans-serif"/>
              </a:rPr>
              <a:t>закон не </a:t>
            </a:r>
            <a:r>
              <a:rPr lang="ru-RU" sz="1200" dirty="0" err="1">
                <a:latin typeface="sans-serif"/>
              </a:rPr>
              <a:t>набере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сили</a:t>
            </a:r>
            <a:r>
              <a:rPr lang="ru-RU" sz="1200" dirty="0">
                <a:latin typeface="sans-serif"/>
              </a:rPr>
              <a:t>. </a:t>
            </a:r>
            <a:r>
              <a:rPr lang="ru-RU" sz="1200" dirty="0" err="1">
                <a:latin typeface="sans-serif"/>
              </a:rPr>
              <a:t>Крім</a:t>
            </a:r>
            <a:r>
              <a:rPr lang="ru-RU" sz="1200" dirty="0">
                <a:latin typeface="sans-serif"/>
              </a:rPr>
              <a:t> того, монарх </a:t>
            </a:r>
            <a:r>
              <a:rPr lang="ru-RU" sz="1200" dirty="0" err="1">
                <a:latin typeface="sans-serif"/>
              </a:rPr>
              <a:t>звичайно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може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видавати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надзвичайні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укази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що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мають</a:t>
            </a:r>
            <a:r>
              <a:rPr lang="ru-RU" sz="1200" dirty="0">
                <a:latin typeface="sans-serif"/>
              </a:rPr>
              <a:t> силу закону і </a:t>
            </a:r>
            <a:r>
              <a:rPr lang="ru-RU" sz="1200" dirty="0" err="1">
                <a:latin typeface="sans-serif"/>
              </a:rPr>
              <a:t>навіть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вищу</a:t>
            </a:r>
            <a:r>
              <a:rPr lang="ru-RU" sz="1200" dirty="0">
                <a:latin typeface="sans-serif"/>
              </a:rPr>
              <a:t>, а головне, </a:t>
            </a:r>
            <a:r>
              <a:rPr lang="ru-RU" sz="1200" dirty="0" err="1">
                <a:latin typeface="sans-serif"/>
              </a:rPr>
              <a:t>може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розпускати</a:t>
            </a:r>
            <a:r>
              <a:rPr lang="ru-RU" sz="1200" dirty="0">
                <a:latin typeface="sans-serif"/>
              </a:rPr>
              <a:t> парламент, </a:t>
            </a:r>
            <a:r>
              <a:rPr lang="ru-RU" sz="1200" dirty="0" err="1">
                <a:latin typeface="sans-serif"/>
              </a:rPr>
              <a:t>замінюючи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фактично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дуалістичну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монархію</a:t>
            </a:r>
            <a:r>
              <a:rPr lang="ru-RU" sz="1200" dirty="0">
                <a:latin typeface="sans-serif"/>
              </a:rPr>
              <a:t> абсолютною. </a:t>
            </a:r>
            <a:r>
              <a:rPr lang="ru-RU" sz="1200" dirty="0" err="1">
                <a:latin typeface="sans-serif"/>
              </a:rPr>
              <a:t>Наприклад</a:t>
            </a:r>
            <a:r>
              <a:rPr lang="ru-RU" sz="1200" dirty="0">
                <a:latin typeface="sans-serif"/>
              </a:rPr>
              <a:t>, в </a:t>
            </a:r>
            <a:r>
              <a:rPr lang="ru-RU" sz="1200" dirty="0" err="1" smtClean="0">
                <a:latin typeface="sans-serif"/>
              </a:rPr>
              <a:t>Йорданії</a:t>
            </a:r>
            <a:r>
              <a:rPr lang="ru-RU" sz="1200" dirty="0" smtClean="0">
                <a:latin typeface="sans-serif"/>
              </a:rPr>
              <a:t> </a:t>
            </a:r>
            <a:r>
              <a:rPr lang="ru-RU" sz="1200" dirty="0" err="1" smtClean="0">
                <a:latin typeface="sans-serif"/>
              </a:rPr>
              <a:t>після</a:t>
            </a:r>
            <a:r>
              <a:rPr lang="ru-RU" sz="1200" dirty="0" smtClean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розпуску</a:t>
            </a:r>
            <a:r>
              <a:rPr lang="ru-RU" sz="1200" dirty="0">
                <a:latin typeface="sans-serif"/>
              </a:rPr>
              <a:t> парламенту в 1974 </a:t>
            </a:r>
            <a:r>
              <a:rPr lang="ru-RU" sz="1200" dirty="0" err="1">
                <a:latin typeface="sans-serif"/>
              </a:rPr>
              <a:t>році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чергові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парламентські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вибори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відбулися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лише</a:t>
            </a:r>
            <a:r>
              <a:rPr lang="ru-RU" sz="1200" dirty="0">
                <a:latin typeface="sans-serif"/>
              </a:rPr>
              <a:t> в 1989 </a:t>
            </a:r>
            <a:r>
              <a:rPr lang="ru-RU" sz="1200" dirty="0" err="1">
                <a:latin typeface="sans-serif"/>
              </a:rPr>
              <a:t>році</a:t>
            </a:r>
            <a:r>
              <a:rPr lang="ru-RU" sz="1200" dirty="0">
                <a:latin typeface="sans-serif"/>
              </a:rPr>
              <a:t>.</a:t>
            </a:r>
            <a:endParaRPr lang="ru-RU" sz="1200" dirty="0"/>
          </a:p>
          <a:p>
            <a:pPr marL="137160" indent="0">
              <a:buNone/>
            </a:pPr>
            <a:r>
              <a:rPr lang="ru-RU" sz="1200" dirty="0">
                <a:latin typeface="sans-serif"/>
              </a:rPr>
              <a:t>Уряд, </a:t>
            </a:r>
            <a:r>
              <a:rPr lang="ru-RU" sz="1200" dirty="0" err="1">
                <a:latin typeface="sans-serif"/>
              </a:rPr>
              <a:t>якщо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він</a:t>
            </a:r>
            <a:r>
              <a:rPr lang="ru-RU" sz="1200" dirty="0">
                <a:latin typeface="sans-serif"/>
              </a:rPr>
              <a:t> є, за свою </a:t>
            </a:r>
            <a:r>
              <a:rPr lang="ru-RU" sz="1200" dirty="0" err="1">
                <a:latin typeface="sans-serif"/>
              </a:rPr>
              <a:t>діяльність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несе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відповідальність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лише</a:t>
            </a:r>
            <a:r>
              <a:rPr lang="ru-RU" sz="1200" dirty="0">
                <a:latin typeface="sans-serif"/>
              </a:rPr>
              <a:t> перед монархом, але </a:t>
            </a:r>
            <a:r>
              <a:rPr lang="ru-RU" sz="1200" dirty="0" err="1">
                <a:latin typeface="sans-serif"/>
              </a:rPr>
              <a:t>зовсім</a:t>
            </a:r>
            <a:r>
              <a:rPr lang="ru-RU" sz="1200" dirty="0">
                <a:latin typeface="sans-serif"/>
              </a:rPr>
              <a:t> не перед парламентом. </a:t>
            </a:r>
            <a:r>
              <a:rPr lang="ru-RU" sz="1200" dirty="0" err="1">
                <a:latin typeface="sans-serif"/>
              </a:rPr>
              <a:t>Останній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може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впливати</a:t>
            </a:r>
            <a:r>
              <a:rPr lang="ru-RU" sz="1200" dirty="0">
                <a:latin typeface="sans-serif"/>
              </a:rPr>
              <a:t> на уряд </a:t>
            </a:r>
            <a:r>
              <a:rPr lang="ru-RU" sz="1200" dirty="0" err="1">
                <a:latin typeface="sans-serif"/>
              </a:rPr>
              <a:t>тільки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використовуючи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своє</a:t>
            </a:r>
            <a:r>
              <a:rPr lang="ru-RU" sz="1200" dirty="0">
                <a:latin typeface="sans-serif"/>
              </a:rPr>
              <a:t> право </a:t>
            </a:r>
            <a:r>
              <a:rPr lang="ru-RU" sz="1200" dirty="0" err="1">
                <a:latin typeface="sans-serif"/>
              </a:rPr>
              <a:t>встановлювати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smtClean="0">
                <a:latin typeface="sans-serif"/>
              </a:rPr>
              <a:t>бюджет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 smtClean="0">
                <a:latin typeface="sans-serif"/>
              </a:rPr>
              <a:t>держави</a:t>
            </a:r>
            <a:r>
              <a:rPr lang="ru-RU" sz="1200" dirty="0">
                <a:latin typeface="sans-serif"/>
              </a:rPr>
              <a:t>. </a:t>
            </a:r>
            <a:r>
              <a:rPr lang="ru-RU" sz="1200" dirty="0" err="1">
                <a:latin typeface="sans-serif"/>
              </a:rPr>
              <a:t>Важіль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цей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хоча</a:t>
            </a:r>
            <a:r>
              <a:rPr lang="ru-RU" sz="1200" dirty="0">
                <a:latin typeface="sans-serif"/>
              </a:rPr>
              <a:t> і </a:t>
            </a:r>
            <a:r>
              <a:rPr lang="ru-RU" sz="1200" dirty="0" err="1">
                <a:latin typeface="sans-serif"/>
              </a:rPr>
              <a:t>достатньо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могутній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може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використовуватися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лише</a:t>
            </a:r>
            <a:r>
              <a:rPr lang="ru-RU" sz="1200" dirty="0">
                <a:latin typeface="sans-serif"/>
              </a:rPr>
              <a:t> раз на </a:t>
            </a:r>
            <a:r>
              <a:rPr lang="ru-RU" sz="1200" dirty="0" err="1">
                <a:latin typeface="sans-serif"/>
              </a:rPr>
              <a:t>рік</a:t>
            </a:r>
            <a:r>
              <a:rPr lang="ru-RU" sz="1200" dirty="0">
                <a:latin typeface="sans-serif"/>
              </a:rPr>
              <a:t>, а </a:t>
            </a:r>
            <a:r>
              <a:rPr lang="ru-RU" sz="1200" dirty="0" err="1">
                <a:latin typeface="sans-serif"/>
              </a:rPr>
              <a:t>крім</a:t>
            </a:r>
            <a:r>
              <a:rPr lang="ru-RU" sz="1200" dirty="0">
                <a:latin typeface="sans-serif"/>
              </a:rPr>
              <a:t> того, </a:t>
            </a:r>
            <a:r>
              <a:rPr lang="ru-RU" sz="1200" dirty="0" err="1">
                <a:latin typeface="sans-serif"/>
              </a:rPr>
              <a:t>депутати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вступаючи</a:t>
            </a:r>
            <a:r>
              <a:rPr lang="ru-RU" sz="1200" dirty="0">
                <a:latin typeface="sans-serif"/>
              </a:rPr>
              <a:t> в </a:t>
            </a:r>
            <a:r>
              <a:rPr lang="ru-RU" sz="1200" dirty="0" err="1">
                <a:latin typeface="sans-serif"/>
              </a:rPr>
              <a:t>конфлікт</a:t>
            </a:r>
            <a:r>
              <a:rPr lang="ru-RU" sz="1200" dirty="0">
                <a:latin typeface="sans-serif"/>
              </a:rPr>
              <a:t> з урядом </a:t>
            </a:r>
            <a:r>
              <a:rPr lang="ru-RU" sz="1200" dirty="0" err="1">
                <a:latin typeface="sans-serif"/>
              </a:rPr>
              <a:t>або</a:t>
            </a:r>
            <a:r>
              <a:rPr lang="ru-RU" sz="1200" dirty="0">
                <a:latin typeface="sans-serif"/>
              </a:rPr>
              <a:t> через </a:t>
            </a:r>
            <a:r>
              <a:rPr lang="ru-RU" sz="1200" dirty="0" err="1">
                <a:latin typeface="sans-serif"/>
              </a:rPr>
              <a:t>нього</a:t>
            </a:r>
            <a:r>
              <a:rPr lang="ru-RU" sz="1200" dirty="0">
                <a:latin typeface="sans-serif"/>
              </a:rPr>
              <a:t> — з монархом не </a:t>
            </a:r>
            <a:r>
              <a:rPr lang="ru-RU" sz="1200" dirty="0" err="1">
                <a:latin typeface="sans-serif"/>
              </a:rPr>
              <a:t>можуть</a:t>
            </a:r>
            <a:r>
              <a:rPr lang="ru-RU" sz="1200" dirty="0">
                <a:latin typeface="sans-serif"/>
              </a:rPr>
              <a:t> не </a:t>
            </a:r>
            <a:r>
              <a:rPr lang="ru-RU" sz="1200" dirty="0" err="1">
                <a:latin typeface="sans-serif"/>
              </a:rPr>
              <a:t>відчувати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постійної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загрози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розпуску</a:t>
            </a:r>
            <a:r>
              <a:rPr lang="ru-RU" sz="1200" dirty="0">
                <a:latin typeface="sans-serif"/>
              </a:rPr>
              <a:t> парламенту.</a:t>
            </a:r>
            <a:endParaRPr lang="ru-RU" sz="1200" dirty="0"/>
          </a:p>
          <a:p>
            <a:pPr marL="137160" indent="0">
              <a:buNone/>
            </a:pPr>
            <a:r>
              <a:rPr lang="ru-RU" sz="1200" dirty="0">
                <a:latin typeface="sans-serif"/>
              </a:rPr>
              <a:t>Як і для </a:t>
            </a:r>
            <a:r>
              <a:rPr lang="ru-RU" sz="1200" dirty="0" err="1">
                <a:latin typeface="sans-serif"/>
              </a:rPr>
              <a:t>абсолютної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монархії</a:t>
            </a:r>
            <a:r>
              <a:rPr lang="ru-RU" sz="1200" dirty="0">
                <a:latin typeface="sans-serif"/>
              </a:rPr>
              <a:t>, для </a:t>
            </a:r>
            <a:r>
              <a:rPr lang="ru-RU" sz="1200" dirty="0" err="1">
                <a:latin typeface="sans-serif"/>
              </a:rPr>
              <a:t>монархії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дуалістичної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типовий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авторитарний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політичний</a:t>
            </a:r>
            <a:r>
              <a:rPr lang="ru-RU" sz="1200" dirty="0">
                <a:latin typeface="sans-serif"/>
              </a:rPr>
              <a:t> режим. </a:t>
            </a:r>
            <a:r>
              <a:rPr lang="ru-RU" sz="1200" dirty="0" err="1">
                <a:latin typeface="sans-serif"/>
              </a:rPr>
              <a:t>Державний</a:t>
            </a:r>
            <a:r>
              <a:rPr lang="ru-RU" sz="1200" dirty="0">
                <a:latin typeface="sans-serif"/>
              </a:rPr>
              <a:t> режим </a:t>
            </a:r>
            <a:r>
              <a:rPr lang="ru-RU" sz="1200" dirty="0" err="1">
                <a:latin typeface="sans-serif"/>
              </a:rPr>
              <a:t>може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характеризуватися</a:t>
            </a:r>
            <a:r>
              <a:rPr lang="ru-RU" sz="1200" dirty="0">
                <a:latin typeface="sans-serif"/>
              </a:rPr>
              <a:t> як </a:t>
            </a:r>
            <a:r>
              <a:rPr lang="ru-RU" sz="1200" dirty="0" err="1">
                <a:latin typeface="sans-serif"/>
              </a:rPr>
              <a:t>обмежений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дуалізм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влади</a:t>
            </a:r>
            <a:r>
              <a:rPr lang="ru-RU" sz="1200" dirty="0">
                <a:latin typeface="sans-serif"/>
              </a:rPr>
              <a:t>. </a:t>
            </a:r>
            <a:r>
              <a:rPr lang="ru-RU" sz="1200" dirty="0" err="1">
                <a:latin typeface="sans-serif"/>
              </a:rPr>
              <a:t>Дуалістична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монархія</a:t>
            </a:r>
            <a:r>
              <a:rPr lang="ru-RU" sz="1200" dirty="0">
                <a:latin typeface="sans-serif"/>
              </a:rPr>
              <a:t> є </a:t>
            </a:r>
            <a:r>
              <a:rPr lang="ru-RU" sz="1200" dirty="0" err="1">
                <a:latin typeface="sans-serif"/>
              </a:rPr>
              <a:t>зразком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 smtClean="0">
                <a:latin typeface="sans-serif"/>
              </a:rPr>
              <a:t>компромісу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 smtClean="0">
                <a:latin typeface="sans-serif"/>
              </a:rPr>
              <a:t>між</a:t>
            </a:r>
            <a:r>
              <a:rPr lang="ru-RU" sz="1200" dirty="0" smtClean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панівною</a:t>
            </a:r>
            <a:r>
              <a:rPr lang="ru-RU" sz="1200" dirty="0">
                <a:latin typeface="sans-serif"/>
              </a:rPr>
              <a:t> феодальною </a:t>
            </a:r>
            <a:r>
              <a:rPr lang="ru-RU" sz="1200" dirty="0" err="1">
                <a:latin typeface="sans-serif"/>
              </a:rPr>
              <a:t>верхівкою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суспільства</a:t>
            </a:r>
            <a:r>
              <a:rPr lang="ru-RU" sz="1200" dirty="0">
                <a:latin typeface="sans-serif"/>
              </a:rPr>
              <a:t> та </a:t>
            </a:r>
            <a:r>
              <a:rPr lang="ru-RU" sz="1200" dirty="0" err="1">
                <a:latin typeface="sans-serif"/>
              </a:rPr>
              <a:t>рештою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громадян</a:t>
            </a:r>
            <a:r>
              <a:rPr lang="ru-RU" sz="1200" dirty="0">
                <a:latin typeface="sans-serif"/>
              </a:rPr>
              <a:t>, в </a:t>
            </a:r>
            <a:r>
              <a:rPr lang="ru-RU" sz="1200" dirty="0" err="1">
                <a:latin typeface="sans-serif"/>
              </a:rPr>
              <a:t>якому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перевага</a:t>
            </a:r>
            <a:r>
              <a:rPr lang="ru-RU" sz="1200" dirty="0">
                <a:latin typeface="sans-serif"/>
              </a:rPr>
              <a:t> все ж таки </a:t>
            </a:r>
            <a:r>
              <a:rPr lang="ru-RU" sz="1200" dirty="0" err="1">
                <a:latin typeface="sans-serif"/>
              </a:rPr>
              <a:t>залишається</a:t>
            </a:r>
            <a:r>
              <a:rPr lang="ru-RU" sz="1200" dirty="0">
                <a:latin typeface="sans-serif"/>
              </a:rPr>
              <a:t> за монархом і </a:t>
            </a:r>
            <a:r>
              <a:rPr lang="ru-RU" sz="1200" dirty="0" err="1">
                <a:latin typeface="sans-serif"/>
              </a:rPr>
              <a:t>його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оточенням</a:t>
            </a:r>
            <a:r>
              <a:rPr lang="ru-RU" sz="1200" dirty="0">
                <a:latin typeface="sans-serif"/>
              </a:rPr>
              <a:t>.</a:t>
            </a:r>
            <a:endParaRPr lang="ru-RU" sz="1200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7170" name="Picture 2" descr="C:\Users\Sasha\Desktop\1260118013_monarchy_pop_crow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" y="3717032"/>
            <a:ext cx="297081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sha\Desktop\784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284380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asha\Desktop\1253900363_koroni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20278"/>
            <a:ext cx="3312368" cy="31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99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8664" y="40466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400" b="1" dirty="0" err="1" smtClean="0">
                <a:latin typeface="sans-serif"/>
              </a:rPr>
              <a:t>Парламентська</a:t>
            </a:r>
            <a:r>
              <a:rPr lang="ru-RU" sz="1400" b="1" dirty="0" smtClean="0">
                <a:latin typeface="sans-serif"/>
              </a:rPr>
              <a:t> </a:t>
            </a:r>
            <a:r>
              <a:rPr lang="ru-RU" sz="1400" b="1" dirty="0" err="1">
                <a:latin typeface="sans-serif"/>
              </a:rPr>
              <a:t>монархія</a:t>
            </a:r>
            <a:endParaRPr lang="ru-RU" sz="1400" b="1" dirty="0"/>
          </a:p>
          <a:p>
            <a:pPr marL="137160" indent="0">
              <a:buNone/>
            </a:pPr>
            <a:r>
              <a:rPr lang="ru-RU" sz="1200" dirty="0" err="1">
                <a:latin typeface="sans-serif"/>
              </a:rPr>
              <a:t>Ця</a:t>
            </a:r>
            <a:r>
              <a:rPr lang="ru-RU" sz="1200" dirty="0">
                <a:latin typeface="sans-serif"/>
              </a:rPr>
              <a:t> форма </a:t>
            </a:r>
            <a:r>
              <a:rPr lang="ru-RU" sz="1200" dirty="0" err="1">
                <a:latin typeface="sans-serif"/>
              </a:rPr>
              <a:t>правління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існує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звичайно</a:t>
            </a:r>
            <a:r>
              <a:rPr lang="ru-RU" sz="1200" dirty="0">
                <a:latin typeface="sans-serif"/>
              </a:rPr>
              <a:t> у </a:t>
            </a:r>
            <a:r>
              <a:rPr lang="ru-RU" sz="1200" dirty="0" err="1">
                <a:latin typeface="sans-serif"/>
              </a:rPr>
              <a:t>високорозвинутих</a:t>
            </a:r>
            <a:r>
              <a:rPr lang="ru-RU" sz="1200" dirty="0">
                <a:latin typeface="sans-serif"/>
              </a:rPr>
              <a:t> державах, де </a:t>
            </a:r>
            <a:r>
              <a:rPr lang="ru-RU" sz="1200" dirty="0" err="1">
                <a:latin typeface="sans-serif"/>
              </a:rPr>
              <a:t>перехід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від</a:t>
            </a:r>
            <a:r>
              <a:rPr lang="ru-RU" sz="1200" dirty="0">
                <a:latin typeface="sans-serif"/>
              </a:rPr>
              <a:t> аграрного ладу до </a:t>
            </a:r>
            <a:r>
              <a:rPr lang="ru-RU" sz="1200" dirty="0" err="1">
                <a:latin typeface="sans-serif"/>
              </a:rPr>
              <a:t>індустріального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супроводився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переважно</a:t>
            </a:r>
            <a:r>
              <a:rPr lang="ru-RU" sz="1200" dirty="0">
                <a:latin typeface="sans-serif"/>
              </a:rPr>
              <a:t> не </a:t>
            </a:r>
            <a:r>
              <a:rPr lang="ru-RU" sz="1200" dirty="0" err="1">
                <a:latin typeface="sans-serif"/>
              </a:rPr>
              <a:t>докорінним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знищенням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колишніх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інститутів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влади</a:t>
            </a:r>
            <a:r>
              <a:rPr lang="ru-RU" sz="1200" dirty="0">
                <a:latin typeface="sans-serif"/>
              </a:rPr>
              <a:t>, а </a:t>
            </a:r>
            <a:r>
              <a:rPr lang="ru-RU" sz="1200" dirty="0" err="1">
                <a:latin typeface="sans-serif"/>
              </a:rPr>
              <a:t>поступовим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їхнім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перетворенням</a:t>
            </a:r>
            <a:r>
              <a:rPr lang="ru-RU" sz="1200" dirty="0">
                <a:latin typeface="sans-serif"/>
              </a:rPr>
              <a:t> і </a:t>
            </a:r>
            <a:r>
              <a:rPr lang="ru-RU" sz="1200" dirty="0" err="1">
                <a:latin typeface="sans-serif"/>
              </a:rPr>
              <a:t>пристосуванням</a:t>
            </a:r>
            <a:r>
              <a:rPr lang="ru-RU" sz="1200" dirty="0">
                <a:latin typeface="sans-serif"/>
              </a:rPr>
              <a:t> до </a:t>
            </a:r>
            <a:r>
              <a:rPr lang="ru-RU" sz="1200" dirty="0" err="1">
                <a:latin typeface="sans-serif"/>
              </a:rPr>
              <a:t>нових</a:t>
            </a:r>
            <a:r>
              <a:rPr lang="ru-RU" sz="1200" dirty="0">
                <a:latin typeface="sans-serif"/>
              </a:rPr>
              <a:t> умов (</a:t>
            </a:r>
            <a:r>
              <a:rPr lang="ru-RU" sz="1200" dirty="0" err="1">
                <a:latin typeface="sans-serif"/>
              </a:rPr>
              <a:t>Великобританія</a:t>
            </a:r>
            <a:r>
              <a:rPr lang="ru-RU" sz="1200" dirty="0">
                <a:latin typeface="sans-serif"/>
              </a:rPr>
              <a:t>, </a:t>
            </a:r>
            <a:r>
              <a:rPr lang="ru-RU" sz="1200" dirty="0" err="1">
                <a:latin typeface="sans-serif"/>
              </a:rPr>
              <a:t>Японія</a:t>
            </a:r>
            <a:r>
              <a:rPr lang="ru-RU" sz="1200" dirty="0">
                <a:latin typeface="sans-serif"/>
              </a:rPr>
              <a:t>, </a:t>
            </a:r>
            <a:r>
              <a:rPr lang="ru-RU" sz="1200" dirty="0" err="1">
                <a:latin typeface="sans-serif"/>
              </a:rPr>
              <a:t>Нідерланди</a:t>
            </a:r>
            <a:r>
              <a:rPr lang="ru-RU" sz="1200" dirty="0">
                <a:latin typeface="sans-serif"/>
              </a:rPr>
              <a:t>, </a:t>
            </a:r>
            <a:r>
              <a:rPr lang="ru-RU" sz="1200" dirty="0" err="1">
                <a:latin typeface="sans-serif"/>
              </a:rPr>
              <a:t>Бельгія,Швеція</a:t>
            </a:r>
            <a:r>
              <a:rPr lang="ru-RU" sz="1200" dirty="0">
                <a:latin typeface="sans-serif"/>
              </a:rPr>
              <a:t>, Канада, </a:t>
            </a:r>
            <a:r>
              <a:rPr lang="ru-RU" sz="1200" dirty="0" err="1">
                <a:latin typeface="sans-serif"/>
              </a:rPr>
              <a:t>Австралія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тощо</a:t>
            </a:r>
            <a:r>
              <a:rPr lang="ru-RU" sz="1200" dirty="0">
                <a:latin typeface="sans-serif"/>
              </a:rPr>
              <a:t>.).</a:t>
            </a:r>
            <a:endParaRPr lang="ru-RU" sz="1200" dirty="0"/>
          </a:p>
          <a:p>
            <a:pPr marL="137160" indent="0">
              <a:buNone/>
            </a:pPr>
            <a:r>
              <a:rPr lang="ru-RU" sz="1200" dirty="0">
                <a:latin typeface="sans-serif"/>
              </a:rPr>
              <a:t>Тут </a:t>
            </a:r>
            <a:r>
              <a:rPr lang="ru-RU" sz="1200" dirty="0" err="1">
                <a:latin typeface="sans-serif"/>
              </a:rPr>
              <a:t>спостерігається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розвинуте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розділення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влади</a:t>
            </a:r>
            <a:r>
              <a:rPr lang="ru-RU" sz="1200" dirty="0">
                <a:latin typeface="sans-serif"/>
              </a:rPr>
              <a:t> при </a:t>
            </a:r>
            <a:r>
              <a:rPr lang="ru-RU" sz="1200" dirty="0" err="1">
                <a:latin typeface="sans-serif"/>
              </a:rPr>
              <a:t>дотриманні</a:t>
            </a:r>
            <a:r>
              <a:rPr lang="ru-RU" sz="1200" dirty="0">
                <a:latin typeface="sans-serif"/>
              </a:rPr>
              <a:t> принципу верховенства парламенту над </a:t>
            </a:r>
            <a:r>
              <a:rPr lang="ru-RU" sz="1200" dirty="0" err="1">
                <a:latin typeface="sans-serif"/>
              </a:rPr>
              <a:t>виконавчою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владою</a:t>
            </a:r>
            <a:r>
              <a:rPr lang="ru-RU" sz="1200" dirty="0">
                <a:latin typeface="sans-serif"/>
              </a:rPr>
              <a:t>, </a:t>
            </a:r>
            <a:r>
              <a:rPr lang="ru-RU" sz="1200" dirty="0" err="1">
                <a:latin typeface="sans-serif"/>
              </a:rPr>
              <a:t>демократичний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або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принаймні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ліберальний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політичний</a:t>
            </a:r>
            <a:r>
              <a:rPr lang="ru-RU" sz="1200" dirty="0">
                <a:latin typeface="sans-serif"/>
              </a:rPr>
              <a:t> режим.</a:t>
            </a:r>
            <a:endParaRPr lang="ru-RU" sz="1200" dirty="0"/>
          </a:p>
          <a:p>
            <a:pPr marL="137160" indent="0">
              <a:buNone/>
            </a:pPr>
            <a:r>
              <a:rPr lang="ru-RU" sz="1200" dirty="0">
                <a:latin typeface="sans-serif"/>
              </a:rPr>
              <a:t>Верховенство парламенту </a:t>
            </a:r>
            <a:r>
              <a:rPr lang="ru-RU" sz="1200" dirty="0" err="1">
                <a:latin typeface="sans-serif"/>
              </a:rPr>
              <a:t>виражається</a:t>
            </a:r>
            <a:r>
              <a:rPr lang="ru-RU" sz="1200" dirty="0">
                <a:latin typeface="sans-serif"/>
              </a:rPr>
              <a:t> в тому, </a:t>
            </a:r>
            <a:r>
              <a:rPr lang="ru-RU" sz="1200" dirty="0" err="1">
                <a:latin typeface="sans-serif"/>
              </a:rPr>
              <a:t>що</a:t>
            </a:r>
            <a:r>
              <a:rPr lang="ru-RU" sz="1200" dirty="0">
                <a:latin typeface="sans-serif"/>
              </a:rPr>
              <a:t> уряд, </a:t>
            </a:r>
            <a:r>
              <a:rPr lang="ru-RU" sz="1200" dirty="0" err="1">
                <a:latin typeface="sans-serif"/>
              </a:rPr>
              <a:t>який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звичайно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призначається</a:t>
            </a:r>
            <a:r>
              <a:rPr lang="ru-RU" sz="1200" dirty="0">
                <a:latin typeface="sans-serif"/>
              </a:rPr>
              <a:t> монархом, </a:t>
            </a:r>
            <a:r>
              <a:rPr lang="ru-RU" sz="1200" dirty="0" err="1">
                <a:latin typeface="sans-serif"/>
              </a:rPr>
              <a:t>повинний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коритсуватися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довірою</a:t>
            </a:r>
            <a:r>
              <a:rPr lang="ru-RU" sz="1200" dirty="0">
                <a:latin typeface="sans-serif"/>
              </a:rPr>
              <a:t> парламенту (</a:t>
            </a:r>
            <a:r>
              <a:rPr lang="ru-RU" sz="1200" dirty="0" err="1">
                <a:latin typeface="sans-serif"/>
              </a:rPr>
              <a:t>або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його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нижньої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палати</a:t>
            </a:r>
            <a:r>
              <a:rPr lang="ru-RU" sz="1200" dirty="0">
                <a:latin typeface="sans-serif"/>
              </a:rPr>
              <a:t>), а монарх </a:t>
            </a:r>
            <a:r>
              <a:rPr lang="ru-RU" sz="1200" dirty="0" err="1">
                <a:latin typeface="sans-serif"/>
              </a:rPr>
              <a:t>вимушений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призначати</a:t>
            </a:r>
            <a:r>
              <a:rPr lang="ru-RU" sz="1200" dirty="0">
                <a:latin typeface="sans-serif"/>
              </a:rPr>
              <a:t> главою уряду </a:t>
            </a:r>
            <a:r>
              <a:rPr lang="ru-RU" sz="1200" dirty="0" err="1">
                <a:latin typeface="sans-serif"/>
              </a:rPr>
              <a:t>лідера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партії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що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має</a:t>
            </a:r>
            <a:r>
              <a:rPr lang="ru-RU" sz="1200" dirty="0">
                <a:latin typeface="sans-serif"/>
              </a:rPr>
              <a:t> в </a:t>
            </a:r>
            <a:r>
              <a:rPr lang="ru-RU" sz="1200" dirty="0" err="1">
                <a:latin typeface="sans-serif"/>
              </a:rPr>
              <a:t>парламенті</a:t>
            </a:r>
            <a:r>
              <a:rPr lang="ru-RU" sz="1200" dirty="0">
                <a:latin typeface="sans-serif"/>
              </a:rPr>
              <a:t> (</a:t>
            </a:r>
            <a:r>
              <a:rPr lang="ru-RU" sz="1200" dirty="0" err="1">
                <a:latin typeface="sans-serif"/>
              </a:rPr>
              <a:t>нижній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палаті</a:t>
            </a:r>
            <a:r>
              <a:rPr lang="ru-RU" sz="1200" dirty="0">
                <a:latin typeface="sans-serif"/>
              </a:rPr>
              <a:t>) </a:t>
            </a:r>
            <a:r>
              <a:rPr lang="ru-RU" sz="1200" dirty="0" err="1">
                <a:latin typeface="sans-serif"/>
              </a:rPr>
              <a:t>більшість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місць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або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лідера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коаліції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партій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який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має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таку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більшість</a:t>
            </a:r>
            <a:r>
              <a:rPr lang="ru-RU" sz="1200" dirty="0">
                <a:latin typeface="sans-serif"/>
              </a:rPr>
              <a:t>. Чим </a:t>
            </a:r>
            <a:r>
              <a:rPr lang="ru-RU" sz="1200" dirty="0" err="1">
                <a:latin typeface="sans-serif"/>
              </a:rPr>
              <a:t>ширша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партійна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коаліція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сформувала</a:t>
            </a:r>
            <a:r>
              <a:rPr lang="ru-RU" sz="1200" dirty="0">
                <a:latin typeface="sans-serif"/>
              </a:rPr>
              <a:t> уряд, </a:t>
            </a:r>
            <a:r>
              <a:rPr lang="ru-RU" sz="1200" dirty="0" err="1">
                <a:latin typeface="sans-serif"/>
              </a:rPr>
              <a:t>тим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цей</a:t>
            </a:r>
            <a:r>
              <a:rPr lang="ru-RU" sz="1200" dirty="0">
                <a:latin typeface="sans-serif"/>
              </a:rPr>
              <a:t> уряд </a:t>
            </a:r>
            <a:r>
              <a:rPr lang="ru-RU" sz="1200" dirty="0" err="1">
                <a:latin typeface="sans-serif"/>
              </a:rPr>
              <a:t>менш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стійкий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бо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тим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важче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досягати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згоди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між</a:t>
            </a:r>
            <a:r>
              <a:rPr lang="ru-RU" sz="1200" dirty="0">
                <a:latin typeface="sans-serif"/>
              </a:rPr>
              <a:t> партнерами у </a:t>
            </a:r>
            <a:r>
              <a:rPr lang="ru-RU" sz="1200" dirty="0" err="1">
                <a:latin typeface="sans-serif"/>
              </a:rPr>
              <a:t>складних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питаннях</a:t>
            </a:r>
            <a:r>
              <a:rPr lang="ru-RU" sz="1200" dirty="0">
                <a:latin typeface="sans-serif"/>
              </a:rPr>
              <a:t>. Часом </a:t>
            </a:r>
            <a:r>
              <a:rPr lang="ru-RU" sz="1200" dirty="0" err="1">
                <a:latin typeface="sans-serif"/>
              </a:rPr>
              <a:t>варто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якійсь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партії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відкликати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своїх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представників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із</a:t>
            </a:r>
            <a:r>
              <a:rPr lang="ru-RU" sz="1200" dirty="0">
                <a:latin typeface="sans-serif"/>
              </a:rPr>
              <a:t> уряду, як </a:t>
            </a:r>
            <a:r>
              <a:rPr lang="ru-RU" sz="1200" dirty="0" err="1">
                <a:latin typeface="sans-serif"/>
              </a:rPr>
              <a:t>він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втрачає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необхідну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більшість</a:t>
            </a:r>
            <a:r>
              <a:rPr lang="ru-RU" sz="1200" dirty="0">
                <a:latin typeface="sans-serif"/>
              </a:rPr>
              <a:t> у </a:t>
            </a:r>
            <a:r>
              <a:rPr lang="ru-RU" sz="1200" dirty="0" err="1">
                <a:latin typeface="sans-serif"/>
              </a:rPr>
              <a:t>парламенті</a:t>
            </a:r>
            <a:r>
              <a:rPr lang="ru-RU" sz="1200" dirty="0">
                <a:latin typeface="sans-serif"/>
              </a:rPr>
              <a:t> (</a:t>
            </a:r>
            <a:r>
              <a:rPr lang="ru-RU" sz="1200" dirty="0" err="1">
                <a:latin typeface="sans-serif"/>
              </a:rPr>
              <a:t>нижній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палаті</a:t>
            </a:r>
            <a:r>
              <a:rPr lang="ru-RU" sz="1200" dirty="0">
                <a:latin typeface="sans-serif"/>
              </a:rPr>
              <a:t>) і часто </a:t>
            </a:r>
            <a:r>
              <a:rPr lang="ru-RU" sz="1200" dirty="0" err="1">
                <a:latin typeface="sans-serif"/>
              </a:rPr>
              <a:t>вимушений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піти</a:t>
            </a:r>
            <a:r>
              <a:rPr lang="ru-RU" sz="1200" dirty="0">
                <a:latin typeface="sans-serif"/>
              </a:rPr>
              <a:t> у </a:t>
            </a:r>
            <a:r>
              <a:rPr lang="ru-RU" sz="1200" dirty="0" err="1">
                <a:latin typeface="sans-serif"/>
              </a:rPr>
              <a:t>відставку</a:t>
            </a:r>
            <a:r>
              <a:rPr lang="ru-RU" sz="1200" dirty="0">
                <a:latin typeface="sans-serif"/>
              </a:rPr>
              <a:t>.</a:t>
            </a:r>
            <a:endParaRPr lang="ru-RU" sz="1200" dirty="0"/>
          </a:p>
          <a:p>
            <a:pPr marL="137160" indent="0">
              <a:buNone/>
            </a:pPr>
            <a:r>
              <a:rPr lang="ru-RU" sz="1200" dirty="0" err="1">
                <a:latin typeface="sans-serif"/>
              </a:rPr>
              <a:t>Навпаки</a:t>
            </a:r>
            <a:r>
              <a:rPr lang="ru-RU" sz="1200" dirty="0">
                <a:latin typeface="sans-serif"/>
              </a:rPr>
              <a:t>, в </a:t>
            </a:r>
            <a:r>
              <a:rPr lang="ru-RU" sz="1200" dirty="0" err="1">
                <a:latin typeface="sans-serif"/>
              </a:rPr>
              <a:t>країнах</a:t>
            </a:r>
            <a:r>
              <a:rPr lang="ru-RU" sz="1200" dirty="0">
                <a:latin typeface="sans-serif"/>
              </a:rPr>
              <a:t>, де </a:t>
            </a:r>
            <a:r>
              <a:rPr lang="ru-RU" sz="1200" dirty="0" err="1">
                <a:latin typeface="sans-serif"/>
              </a:rPr>
              <a:t>існує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двопартійна</a:t>
            </a:r>
            <a:r>
              <a:rPr lang="ru-RU" sz="1200" dirty="0">
                <a:latin typeface="sans-serif"/>
              </a:rPr>
              <a:t> система (</a:t>
            </a:r>
            <a:r>
              <a:rPr lang="ru-RU" sz="1200" dirty="0" err="1">
                <a:latin typeface="sans-serif"/>
              </a:rPr>
              <a:t>Великобританія</a:t>
            </a:r>
            <a:r>
              <a:rPr lang="ru-RU" sz="1200" dirty="0">
                <a:latin typeface="sans-serif"/>
              </a:rPr>
              <a:t>, Канада, </a:t>
            </a:r>
            <a:r>
              <a:rPr lang="ru-RU" sz="1200" dirty="0" err="1">
                <a:latin typeface="sans-serif"/>
              </a:rPr>
              <a:t>Австралія</a:t>
            </a:r>
            <a:r>
              <a:rPr lang="ru-RU" sz="1200" dirty="0">
                <a:latin typeface="sans-serif"/>
              </a:rPr>
              <a:t> й </a:t>
            </a:r>
            <a:r>
              <a:rPr lang="ru-RU" sz="1200" dirty="0" err="1">
                <a:latin typeface="sans-serif"/>
              </a:rPr>
              <a:t>ін</a:t>
            </a:r>
            <a:r>
              <a:rPr lang="ru-RU" sz="1200" dirty="0">
                <a:latin typeface="sans-serif"/>
              </a:rPr>
              <a:t>.) </a:t>
            </a:r>
            <a:r>
              <a:rPr lang="ru-RU" sz="1200" dirty="0" err="1">
                <a:latin typeface="sans-serif"/>
              </a:rPr>
              <a:t>або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багатопартійна</a:t>
            </a:r>
            <a:r>
              <a:rPr lang="ru-RU" sz="1200" dirty="0">
                <a:latin typeface="sans-serif"/>
              </a:rPr>
              <a:t> система з </a:t>
            </a:r>
            <a:r>
              <a:rPr lang="ru-RU" sz="1200" dirty="0" err="1">
                <a:latin typeface="sans-serif"/>
              </a:rPr>
              <a:t>однією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домінуючою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партією</a:t>
            </a:r>
            <a:r>
              <a:rPr lang="ru-RU" sz="1200" dirty="0">
                <a:latin typeface="sans-serif"/>
              </a:rPr>
              <a:t> (</a:t>
            </a:r>
            <a:r>
              <a:rPr lang="ru-RU" sz="1200" dirty="0" err="1">
                <a:latin typeface="sans-serif"/>
              </a:rPr>
              <a:t>Японія</a:t>
            </a:r>
            <a:r>
              <a:rPr lang="ru-RU" sz="1200" dirty="0">
                <a:latin typeface="sans-serif"/>
              </a:rPr>
              <a:t> 1955–1993 </a:t>
            </a:r>
            <a:r>
              <a:rPr lang="ru-RU" sz="1200" dirty="0" err="1">
                <a:latin typeface="sans-serif"/>
              </a:rPr>
              <a:t>років</a:t>
            </a:r>
            <a:r>
              <a:rPr lang="ru-RU" sz="1200" dirty="0">
                <a:latin typeface="sans-serif"/>
              </a:rPr>
              <a:t>) й уряди в </a:t>
            </a:r>
            <a:r>
              <a:rPr lang="ru-RU" sz="1200" dirty="0" err="1">
                <a:latin typeface="sans-serif"/>
              </a:rPr>
              <a:t>принципі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однопартійні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парламентарна</a:t>
            </a:r>
            <a:r>
              <a:rPr lang="ru-RU" sz="1200" dirty="0">
                <a:latin typeface="sans-serif"/>
              </a:rPr>
              <a:t> модель </a:t>
            </a:r>
            <a:r>
              <a:rPr lang="ru-RU" sz="1200" dirty="0" err="1">
                <a:latin typeface="sans-serif"/>
              </a:rPr>
              <a:t>відносин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між</a:t>
            </a:r>
            <a:r>
              <a:rPr lang="ru-RU" sz="1200" dirty="0">
                <a:latin typeface="sans-serif"/>
              </a:rPr>
              <a:t> парламентом і урядом практично </a:t>
            </a:r>
            <a:r>
              <a:rPr lang="ru-RU" sz="1200" dirty="0" err="1">
                <a:latin typeface="sans-serif"/>
              </a:rPr>
              <a:t>перетворюється</a:t>
            </a:r>
            <a:r>
              <a:rPr lang="ru-RU" sz="1200" dirty="0">
                <a:latin typeface="sans-serif"/>
              </a:rPr>
              <a:t> на свою </a:t>
            </a:r>
            <a:r>
              <a:rPr lang="ru-RU" sz="1200" dirty="0" err="1">
                <a:latin typeface="sans-serif"/>
              </a:rPr>
              <a:t>протилежність</a:t>
            </a:r>
            <a:r>
              <a:rPr lang="ru-RU" sz="1200" dirty="0">
                <a:latin typeface="sans-serif"/>
              </a:rPr>
              <a:t>. </a:t>
            </a:r>
            <a:r>
              <a:rPr lang="ru-RU" sz="1200" dirty="0" err="1">
                <a:latin typeface="sans-serif"/>
              </a:rPr>
              <a:t>Юридично</a:t>
            </a:r>
            <a:r>
              <a:rPr lang="ru-RU" sz="1200" dirty="0">
                <a:latin typeface="sans-serif"/>
              </a:rPr>
              <a:t> парламент </a:t>
            </a:r>
            <a:r>
              <a:rPr lang="ru-RU" sz="1200" dirty="0" err="1">
                <a:latin typeface="sans-serif"/>
              </a:rPr>
              <a:t>здійснює</a:t>
            </a:r>
            <a:r>
              <a:rPr lang="ru-RU" sz="1200" dirty="0">
                <a:latin typeface="sans-serif"/>
              </a:rPr>
              <a:t> контроль за урядом, </a:t>
            </a:r>
            <a:r>
              <a:rPr lang="ru-RU" sz="1200" dirty="0" err="1">
                <a:latin typeface="sans-serif"/>
              </a:rPr>
              <a:t>проте</a:t>
            </a:r>
            <a:r>
              <a:rPr lang="ru-RU" sz="1200" dirty="0">
                <a:latin typeface="sans-serif"/>
              </a:rPr>
              <a:t> уряд, </a:t>
            </a:r>
            <a:r>
              <a:rPr lang="ru-RU" sz="1200" dirty="0" err="1">
                <a:latin typeface="sans-serif"/>
              </a:rPr>
              <a:t>який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складається</a:t>
            </a:r>
            <a:r>
              <a:rPr lang="ru-RU" sz="1200" dirty="0">
                <a:latin typeface="sans-serif"/>
              </a:rPr>
              <a:t> з </a:t>
            </a:r>
            <a:r>
              <a:rPr lang="ru-RU" sz="1200" dirty="0" err="1">
                <a:latin typeface="sans-serif"/>
              </a:rPr>
              <a:t>лідерів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партії</a:t>
            </a:r>
            <a:r>
              <a:rPr lang="ru-RU" sz="1200" dirty="0">
                <a:latin typeface="sans-serif"/>
              </a:rPr>
              <a:t> і </a:t>
            </a:r>
            <a:r>
              <a:rPr lang="ru-RU" sz="1200" dirty="0" err="1">
                <a:latin typeface="sans-serif"/>
              </a:rPr>
              <a:t>володіє</a:t>
            </a:r>
            <a:r>
              <a:rPr lang="ru-RU" sz="1200" dirty="0">
                <a:latin typeface="sans-serif"/>
              </a:rPr>
              <a:t> в </a:t>
            </a:r>
            <a:r>
              <a:rPr lang="ru-RU" sz="1200" dirty="0" err="1">
                <a:latin typeface="sans-serif"/>
              </a:rPr>
              <a:t>парламенті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більшістю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повністю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контролює</a:t>
            </a:r>
            <a:r>
              <a:rPr lang="ru-RU" sz="1200" dirty="0">
                <a:latin typeface="sans-serif"/>
              </a:rPr>
              <a:t> роботу парламенту. </a:t>
            </a:r>
            <a:r>
              <a:rPr lang="ru-RU" sz="1200" dirty="0" err="1">
                <a:latin typeface="sans-serif"/>
              </a:rPr>
              <a:t>Такий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державний</a:t>
            </a:r>
            <a:r>
              <a:rPr lang="ru-RU" sz="1200" dirty="0">
                <a:latin typeface="sans-serif"/>
              </a:rPr>
              <a:t> режим </a:t>
            </a:r>
            <a:r>
              <a:rPr lang="ru-RU" sz="1200" dirty="0" err="1">
                <a:latin typeface="sans-serif"/>
              </a:rPr>
              <a:t>отримав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назву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системи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кабінету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або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 smtClean="0">
                <a:latin typeface="sans-serif"/>
              </a:rPr>
              <a:t>міністеріалізму</a:t>
            </a:r>
            <a:r>
              <a:rPr lang="ru-RU" sz="1200" dirty="0" smtClean="0">
                <a:latin typeface="sans-serif"/>
              </a:rPr>
              <a:t>.</a:t>
            </a:r>
            <a:endParaRPr lang="ru-RU" sz="1200" dirty="0"/>
          </a:p>
          <a:p>
            <a:pPr marL="137160" indent="0">
              <a:buNone/>
            </a:pPr>
            <a:r>
              <a:rPr lang="ru-RU" sz="1200" dirty="0" err="1">
                <a:latin typeface="sans-serif"/>
              </a:rPr>
              <a:t>Отже</a:t>
            </a:r>
            <a:r>
              <a:rPr lang="ru-RU" sz="1200" dirty="0">
                <a:latin typeface="sans-serif"/>
              </a:rPr>
              <a:t>, при </a:t>
            </a:r>
            <a:r>
              <a:rPr lang="ru-RU" sz="1200" dirty="0" err="1">
                <a:latin typeface="sans-serif"/>
              </a:rPr>
              <a:t>одній</a:t>
            </a:r>
            <a:r>
              <a:rPr lang="ru-RU" sz="1200" dirty="0">
                <a:latin typeface="sans-serif"/>
              </a:rPr>
              <a:t> і </a:t>
            </a:r>
            <a:r>
              <a:rPr lang="ru-RU" sz="1200" dirty="0" err="1">
                <a:latin typeface="sans-serif"/>
              </a:rPr>
              <a:t>тій</a:t>
            </a:r>
            <a:r>
              <a:rPr lang="ru-RU" sz="1200" dirty="0">
                <a:latin typeface="sans-serif"/>
              </a:rPr>
              <a:t> же </a:t>
            </a:r>
            <a:r>
              <a:rPr lang="ru-RU" sz="1200" dirty="0" err="1">
                <a:latin typeface="sans-serif"/>
              </a:rPr>
              <a:t>формі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правління</a:t>
            </a:r>
            <a:r>
              <a:rPr lang="ru-RU" sz="1200" dirty="0">
                <a:latin typeface="sans-serif"/>
              </a:rPr>
              <a:t> — </a:t>
            </a:r>
            <a:r>
              <a:rPr lang="ru-RU" sz="1200" dirty="0" err="1">
                <a:latin typeface="sans-serif"/>
              </a:rPr>
              <a:t>парламентській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монархії</a:t>
            </a:r>
            <a:r>
              <a:rPr lang="ru-RU" sz="1200" dirty="0">
                <a:latin typeface="sans-serif"/>
              </a:rPr>
              <a:t> — </a:t>
            </a:r>
            <a:r>
              <a:rPr lang="ru-RU" sz="1200" dirty="0" err="1">
                <a:latin typeface="sans-serif"/>
              </a:rPr>
              <a:t>можливі</a:t>
            </a:r>
            <a:r>
              <a:rPr lang="ru-RU" sz="1200" dirty="0">
                <a:latin typeface="sans-serif"/>
              </a:rPr>
              <a:t> два </a:t>
            </a:r>
            <a:r>
              <a:rPr lang="ru-RU" sz="1200" dirty="0" err="1">
                <a:latin typeface="sans-serif"/>
              </a:rPr>
              <a:t>державні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режими</a:t>
            </a:r>
            <a:r>
              <a:rPr lang="ru-RU" sz="1200" dirty="0">
                <a:latin typeface="sans-serif"/>
              </a:rPr>
              <a:t>: парламентаризм і </a:t>
            </a:r>
            <a:r>
              <a:rPr lang="ru-RU" sz="1200" dirty="0" err="1">
                <a:latin typeface="sans-serif"/>
              </a:rPr>
              <a:t>міністеріалізм</a:t>
            </a:r>
            <a:r>
              <a:rPr lang="ru-RU" sz="1200" dirty="0">
                <a:latin typeface="sans-serif"/>
              </a:rPr>
              <a:t>. </a:t>
            </a:r>
            <a:r>
              <a:rPr lang="ru-RU" sz="1200" dirty="0" err="1">
                <a:latin typeface="sans-serif"/>
              </a:rPr>
              <a:t>Це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залежить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від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існуючої</a:t>
            </a:r>
            <a:r>
              <a:rPr lang="ru-RU" sz="1200" dirty="0">
                <a:latin typeface="sans-serif"/>
              </a:rPr>
              <a:t> в </a:t>
            </a:r>
            <a:r>
              <a:rPr lang="ru-RU" sz="1200" dirty="0" err="1">
                <a:latin typeface="sans-serif"/>
              </a:rPr>
              <a:t>країні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партійної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системи</a:t>
            </a:r>
            <a:r>
              <a:rPr lang="ru-RU" sz="1200" dirty="0">
                <a:latin typeface="sans-serif"/>
              </a:rPr>
              <a:t>.</a:t>
            </a:r>
            <a:endParaRPr lang="ru-RU" sz="1200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8194" name="Picture 2" descr="C:\Users\Sasha\Desktop\Austr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38778"/>
            <a:ext cx="2724151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sha\Desktop\cr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131840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asha\Desktop\Monarxiya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91" y="3861048"/>
            <a:ext cx="3288009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898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8664" y="11663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400" b="1" dirty="0" smtClean="0">
                <a:latin typeface="sans-serif"/>
              </a:rPr>
              <a:t>Царство</a:t>
            </a:r>
            <a:endParaRPr lang="ru-RU" sz="1400" b="1" dirty="0"/>
          </a:p>
          <a:p>
            <a:pPr marL="137160" indent="0">
              <a:buNone/>
            </a:pPr>
            <a:r>
              <a:rPr lang="ru-RU" sz="1200" dirty="0" err="1" smtClean="0">
                <a:latin typeface="sans-serif"/>
              </a:rPr>
              <a:t>Староруське</a:t>
            </a:r>
            <a:r>
              <a:rPr lang="ru-RU" sz="1200" dirty="0" smtClean="0">
                <a:latin typeface="sans-serif"/>
              </a:rPr>
              <a:t> </a:t>
            </a:r>
            <a:r>
              <a:rPr lang="ru-RU" sz="1200" dirty="0" err="1" smtClean="0">
                <a:latin typeface="sans-serif"/>
              </a:rPr>
              <a:t>поняття</a:t>
            </a:r>
            <a:r>
              <a:rPr lang="ru-RU" sz="1200" dirty="0" smtClean="0">
                <a:latin typeface="sans-serif"/>
              </a:rPr>
              <a:t> </a:t>
            </a:r>
            <a:r>
              <a:rPr lang="ru-RU" sz="1200" dirty="0">
                <a:latin typeface="sans-serif"/>
              </a:rPr>
              <a:t>для </a:t>
            </a:r>
            <a:r>
              <a:rPr lang="ru-RU" sz="1200" dirty="0" err="1">
                <a:latin typeface="sans-serif"/>
              </a:rPr>
              <a:t>опису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життя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суспільства</a:t>
            </a:r>
            <a:r>
              <a:rPr lang="ru-RU" sz="1200" dirty="0">
                <a:latin typeface="sans-serif"/>
              </a:rPr>
              <a:t> і державного устрою, </a:t>
            </a:r>
            <a:r>
              <a:rPr lang="ru-RU" sz="1200" dirty="0" err="1">
                <a:latin typeface="sans-serif"/>
              </a:rPr>
              <a:t>відоме</a:t>
            </a:r>
            <a:r>
              <a:rPr lang="ru-RU" sz="1200" dirty="0">
                <a:latin typeface="sans-serif"/>
              </a:rPr>
              <a:t> в </a:t>
            </a:r>
            <a:r>
              <a:rPr lang="ru-RU" sz="1200" dirty="0" err="1">
                <a:latin typeface="sans-serif"/>
              </a:rPr>
              <a:t>слов'янських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мовах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ще</a:t>
            </a:r>
            <a:r>
              <a:rPr lang="ru-RU" sz="1200" dirty="0">
                <a:latin typeface="sans-serif"/>
              </a:rPr>
              <a:t> в </a:t>
            </a:r>
            <a:r>
              <a:rPr lang="ru-RU" sz="1200" dirty="0" err="1">
                <a:latin typeface="sans-serif"/>
              </a:rPr>
              <a:t>часи</a:t>
            </a:r>
            <a:r>
              <a:rPr lang="ru-RU" sz="1200" dirty="0">
                <a:latin typeface="sans-serif"/>
              </a:rPr>
              <a:t> перших </a:t>
            </a:r>
            <a:r>
              <a:rPr lang="ru-RU" sz="1200" dirty="0" err="1">
                <a:latin typeface="sans-serif"/>
              </a:rPr>
              <a:t>перекладів</a:t>
            </a:r>
            <a:r>
              <a:rPr lang="ru-RU" sz="1200" dirty="0">
                <a:latin typeface="sans-serif"/>
              </a:rPr>
              <a:t> св. </a:t>
            </a:r>
            <a:r>
              <a:rPr lang="ru-RU" sz="1200" dirty="0" err="1">
                <a:latin typeface="sans-serif"/>
              </a:rPr>
              <a:t>Писання</a:t>
            </a:r>
            <a:r>
              <a:rPr lang="ru-RU" sz="1200" dirty="0">
                <a:latin typeface="sans-serif"/>
              </a:rPr>
              <a:t> у VIII–IX ст. Широко </a:t>
            </a:r>
            <a:r>
              <a:rPr lang="ru-RU" sz="1200" dirty="0" err="1">
                <a:latin typeface="sans-serif"/>
              </a:rPr>
              <a:t>вживалося</a:t>
            </a:r>
            <a:r>
              <a:rPr lang="ru-RU" sz="1200" dirty="0">
                <a:latin typeface="sans-serif"/>
              </a:rPr>
              <a:t> в документах практично до XVIII, а в </a:t>
            </a:r>
            <a:r>
              <a:rPr lang="ru-RU" sz="1200" dirty="0" err="1">
                <a:latin typeface="sans-serif"/>
              </a:rPr>
              <a:t>деяких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випадках</a:t>
            </a:r>
            <a:r>
              <a:rPr lang="ru-RU" sz="1200" dirty="0">
                <a:latin typeface="sans-serif"/>
              </a:rPr>
              <a:t> і до XX ст.</a:t>
            </a:r>
            <a:endParaRPr lang="ru-RU" sz="1200" dirty="0"/>
          </a:p>
          <a:p>
            <a:pPr marL="137160" indent="0">
              <a:buNone/>
            </a:pPr>
            <a:r>
              <a:rPr lang="ru-RU" sz="1200" i="1" dirty="0">
                <a:latin typeface="sans-serif"/>
              </a:rPr>
              <a:t>Царство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позначає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державний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устрій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відомий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також</a:t>
            </a:r>
            <a:r>
              <a:rPr lang="ru-RU" sz="1200" dirty="0">
                <a:latin typeface="sans-serif"/>
              </a:rPr>
              <a:t> як </a:t>
            </a:r>
            <a:r>
              <a:rPr lang="ru-RU" sz="1200" dirty="0" err="1">
                <a:latin typeface="sans-serif"/>
              </a:rPr>
              <a:t>монархія</a:t>
            </a:r>
            <a:r>
              <a:rPr lang="ru-RU" sz="1200" dirty="0">
                <a:latin typeface="sans-serif"/>
              </a:rPr>
              <a:t> (</a:t>
            </a:r>
            <a:r>
              <a:rPr lang="ru-RU" sz="1200" dirty="0" err="1">
                <a:latin typeface="sans-serif"/>
              </a:rPr>
              <a:t>єдиновладдя</a:t>
            </a:r>
            <a:r>
              <a:rPr lang="ru-RU" sz="1200" dirty="0">
                <a:latin typeface="sans-serif"/>
              </a:rPr>
              <a:t>) </a:t>
            </a:r>
            <a:r>
              <a:rPr lang="ru-RU" sz="1200" dirty="0" err="1">
                <a:latin typeface="sans-serif"/>
              </a:rPr>
              <a:t>або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самодержавіє</a:t>
            </a:r>
            <a:r>
              <a:rPr lang="ru-RU" sz="1200" dirty="0">
                <a:latin typeface="sans-serif"/>
              </a:rPr>
              <a:t> (</a:t>
            </a:r>
            <a:r>
              <a:rPr lang="ru-RU" sz="1200" dirty="0" err="1">
                <a:latin typeface="sans-serif"/>
              </a:rPr>
              <a:t>самодержавство</a:t>
            </a:r>
            <a:r>
              <a:rPr lang="ru-RU" sz="1200" dirty="0">
                <a:latin typeface="sans-serif"/>
              </a:rPr>
              <a:t>), </a:t>
            </a:r>
            <a:r>
              <a:rPr lang="ru-RU" sz="1200" dirty="0" err="1">
                <a:latin typeface="sans-serif"/>
              </a:rPr>
              <a:t>заснований</a:t>
            </a:r>
            <a:r>
              <a:rPr lang="ru-RU" sz="1200" dirty="0">
                <a:latin typeface="sans-serif"/>
              </a:rPr>
              <a:t> на </a:t>
            </a:r>
            <a:r>
              <a:rPr lang="ru-RU" sz="1200" dirty="0" err="1">
                <a:latin typeface="sans-serif"/>
              </a:rPr>
              <a:t>владі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однієї</a:t>
            </a:r>
            <a:r>
              <a:rPr lang="ru-RU" sz="1200" dirty="0">
                <a:latin typeface="sans-serif"/>
              </a:rPr>
              <a:t> особи — </a:t>
            </a:r>
            <a:r>
              <a:rPr lang="ru-RU" sz="1200" dirty="0" err="1">
                <a:latin typeface="sans-serif"/>
              </a:rPr>
              <a:t>самодержця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або</a:t>
            </a:r>
            <a:r>
              <a:rPr lang="ru-RU" sz="1200" dirty="0">
                <a:latin typeface="sans-serif"/>
              </a:rPr>
              <a:t> царя. </a:t>
            </a:r>
            <a:r>
              <a:rPr lang="ru-RU" sz="1200" dirty="0" err="1">
                <a:latin typeface="sans-serif"/>
              </a:rPr>
              <a:t>Однак</a:t>
            </a:r>
            <a:r>
              <a:rPr lang="ru-RU" sz="1200" dirty="0">
                <a:latin typeface="sans-serif"/>
              </a:rPr>
              <a:t> на </a:t>
            </a:r>
            <a:r>
              <a:rPr lang="ru-RU" sz="1200" dirty="0" err="1">
                <a:latin typeface="sans-serif"/>
              </a:rPr>
              <a:t>старій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Русі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поняття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i="1" dirty="0">
                <a:latin typeface="sans-serif"/>
              </a:rPr>
              <a:t>царство</a:t>
            </a:r>
            <a:r>
              <a:rPr lang="ru-RU" sz="1200" dirty="0">
                <a:latin typeface="sans-serif"/>
              </a:rPr>
              <a:t> мало </a:t>
            </a:r>
            <a:r>
              <a:rPr lang="ru-RU" sz="1200" dirty="0" err="1">
                <a:latin typeface="sans-serif"/>
              </a:rPr>
              <a:t>дещо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інший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сенс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ніж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сучасне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поняття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монархія</a:t>
            </a:r>
            <a:r>
              <a:rPr lang="ru-RU" sz="1200" dirty="0">
                <a:latin typeface="sans-serif"/>
              </a:rPr>
              <a:t>. </a:t>
            </a:r>
            <a:r>
              <a:rPr lang="ru-RU" sz="1200" dirty="0" err="1">
                <a:latin typeface="sans-serif"/>
              </a:rPr>
              <a:t>Подібно</a:t>
            </a:r>
            <a:r>
              <a:rPr lang="ru-RU" sz="1200" dirty="0">
                <a:latin typeface="sans-serif"/>
              </a:rPr>
              <a:t> до </a:t>
            </a:r>
            <a:r>
              <a:rPr lang="ru-RU" sz="1200" dirty="0" err="1">
                <a:latin typeface="sans-serif"/>
              </a:rPr>
              <a:t>випадків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згаданих</a:t>
            </a:r>
            <a:r>
              <a:rPr lang="ru-RU" sz="1200" dirty="0">
                <a:latin typeface="sans-serif"/>
              </a:rPr>
              <a:t> у легендах Риму і </a:t>
            </a:r>
            <a:r>
              <a:rPr lang="ru-RU" sz="1200" dirty="0" err="1">
                <a:latin typeface="sans-serif"/>
              </a:rPr>
              <a:t>Греції</a:t>
            </a:r>
            <a:r>
              <a:rPr lang="ru-RU" sz="1200" dirty="0">
                <a:latin typeface="sans-serif"/>
              </a:rPr>
              <a:t>, а </a:t>
            </a:r>
            <a:r>
              <a:rPr lang="ru-RU" sz="1200" dirty="0" err="1">
                <a:latin typeface="sans-serif"/>
              </a:rPr>
              <a:t>також</a:t>
            </a:r>
            <a:r>
              <a:rPr lang="ru-RU" sz="1200" dirty="0">
                <a:latin typeface="sans-serif"/>
              </a:rPr>
              <a:t> текстах святого </a:t>
            </a:r>
            <a:r>
              <a:rPr lang="ru-RU" sz="1200" dirty="0" err="1">
                <a:latin typeface="sans-serif"/>
              </a:rPr>
              <a:t>Писання</a:t>
            </a:r>
            <a:r>
              <a:rPr lang="ru-RU" sz="1200" dirty="0">
                <a:latin typeface="sans-serif"/>
              </a:rPr>
              <a:t>, допускалось, </a:t>
            </a:r>
            <a:r>
              <a:rPr lang="ru-RU" sz="1200" dirty="0" err="1">
                <a:latin typeface="sans-serif"/>
              </a:rPr>
              <a:t>що</a:t>
            </a:r>
            <a:r>
              <a:rPr lang="ru-RU" sz="1200" dirty="0">
                <a:latin typeface="sans-serif"/>
              </a:rPr>
              <a:t> в </a:t>
            </a:r>
            <a:r>
              <a:rPr lang="ru-RU" sz="1200" dirty="0" err="1">
                <a:latin typeface="sans-serif"/>
              </a:rPr>
              <a:t>деяких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випадках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i="1" dirty="0" err="1">
                <a:latin typeface="sans-serif"/>
              </a:rPr>
              <a:t>цар</a:t>
            </a:r>
            <a:r>
              <a:rPr lang="ru-RU" sz="1200" dirty="0">
                <a:latin typeface="sans-serif"/>
              </a:rPr>
              <a:t> на царство </a:t>
            </a:r>
            <a:r>
              <a:rPr lang="ru-RU" sz="1200" dirty="0" err="1">
                <a:latin typeface="sans-serif"/>
              </a:rPr>
              <a:t>може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обиратися</a:t>
            </a:r>
            <a:r>
              <a:rPr lang="ru-RU" sz="1200" dirty="0">
                <a:latin typeface="sans-serif"/>
              </a:rPr>
              <a:t>.</a:t>
            </a:r>
            <a:endParaRPr lang="ru-RU" sz="1200" dirty="0"/>
          </a:p>
          <a:p>
            <a:pPr marL="137160" indent="0">
              <a:buNone/>
            </a:pPr>
            <a:r>
              <a:rPr lang="ru-RU" sz="1200" dirty="0">
                <a:latin typeface="sans-serif"/>
              </a:rPr>
              <a:t>На </a:t>
            </a:r>
            <a:r>
              <a:rPr lang="ru-RU" sz="1200" dirty="0" err="1">
                <a:latin typeface="sans-serif"/>
              </a:rPr>
              <a:t>старій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Русі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відповідно</a:t>
            </a:r>
            <a:r>
              <a:rPr lang="ru-RU" sz="1200" dirty="0">
                <a:latin typeface="sans-serif"/>
              </a:rPr>
              <a:t> до </a:t>
            </a:r>
            <a:r>
              <a:rPr lang="ru-RU" sz="1200" dirty="0" err="1">
                <a:latin typeface="sans-serif"/>
              </a:rPr>
              <a:t>прийнятих</a:t>
            </a:r>
            <a:r>
              <a:rPr lang="ru-RU" sz="1200" dirty="0">
                <a:latin typeface="sans-serif"/>
              </a:rPr>
              <a:t> в </a:t>
            </a:r>
            <a:r>
              <a:rPr lang="ru-RU" sz="1200" dirty="0" err="1">
                <a:latin typeface="sans-serif"/>
              </a:rPr>
              <a:t>середньовічному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світі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уявлень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виділяли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кілька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найважливіших</a:t>
            </a:r>
            <a:r>
              <a:rPr lang="ru-RU" sz="1200" dirty="0">
                <a:latin typeface="sans-serif"/>
              </a:rPr>
              <a:t> царств за всю </a:t>
            </a:r>
            <a:r>
              <a:rPr lang="ru-RU" sz="1200" dirty="0" err="1">
                <a:latin typeface="sans-serif"/>
              </a:rPr>
              <a:t>історію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людства</a:t>
            </a:r>
            <a:r>
              <a:rPr lang="ru-RU" sz="1200" dirty="0">
                <a:latin typeface="sans-serif"/>
              </a:rPr>
              <a:t>. До них </a:t>
            </a:r>
            <a:r>
              <a:rPr lang="ru-RU" sz="1200" dirty="0" err="1">
                <a:latin typeface="sans-serif"/>
              </a:rPr>
              <a:t>відносили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зокрема</a:t>
            </a:r>
            <a:r>
              <a:rPr lang="ru-RU" sz="1200" dirty="0">
                <a:latin typeface="sans-serif"/>
              </a:rPr>
              <a:t> царство </a:t>
            </a:r>
            <a:r>
              <a:rPr lang="ru-RU" sz="1200" dirty="0" err="1">
                <a:latin typeface="sans-serif"/>
              </a:rPr>
              <a:t>Єгипетське</a:t>
            </a:r>
            <a:r>
              <a:rPr lang="ru-RU" sz="1200" dirty="0">
                <a:latin typeface="sans-serif"/>
              </a:rPr>
              <a:t>, царство </a:t>
            </a:r>
            <a:r>
              <a:rPr lang="ru-RU" sz="1200" dirty="0" err="1">
                <a:latin typeface="sans-serif"/>
              </a:rPr>
              <a:t>Вавилонське</a:t>
            </a:r>
            <a:r>
              <a:rPr lang="ru-RU" sz="1200" dirty="0">
                <a:latin typeface="sans-serif"/>
              </a:rPr>
              <a:t>, царство </a:t>
            </a:r>
            <a:r>
              <a:rPr lang="ru-RU" sz="1200" dirty="0" err="1">
                <a:latin typeface="sans-serif"/>
              </a:rPr>
              <a:t>Ізраїльське</a:t>
            </a:r>
            <a:r>
              <a:rPr lang="ru-RU" sz="1200" dirty="0">
                <a:latin typeface="sans-serif"/>
              </a:rPr>
              <a:t>, царство </a:t>
            </a:r>
            <a:r>
              <a:rPr lang="ru-RU" sz="1200" dirty="0" err="1">
                <a:latin typeface="sans-serif"/>
              </a:rPr>
              <a:t>Римське</a:t>
            </a:r>
            <a:r>
              <a:rPr lang="ru-RU" sz="1200" dirty="0">
                <a:latin typeface="sans-serif"/>
              </a:rPr>
              <a:t> (</a:t>
            </a:r>
            <a:r>
              <a:rPr lang="ru-RU" sz="1200" dirty="0" err="1">
                <a:latin typeface="sans-serif"/>
              </a:rPr>
              <a:t>Римську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імперію</a:t>
            </a:r>
            <a:r>
              <a:rPr lang="ru-RU" sz="1200" dirty="0">
                <a:latin typeface="sans-serif"/>
              </a:rPr>
              <a:t>), царство </a:t>
            </a:r>
            <a:r>
              <a:rPr lang="ru-RU" sz="1200" dirty="0" err="1">
                <a:latin typeface="sans-serif"/>
              </a:rPr>
              <a:t>Грецьке</a:t>
            </a:r>
            <a:r>
              <a:rPr lang="ru-RU" sz="1200" dirty="0">
                <a:latin typeface="sans-serif"/>
              </a:rPr>
              <a:t> (</a:t>
            </a:r>
            <a:r>
              <a:rPr lang="ru-RU" sz="1200" dirty="0" err="1">
                <a:latin typeface="sans-serif"/>
              </a:rPr>
              <a:t>Візантійську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Східну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Римську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Імперію</a:t>
            </a:r>
            <a:r>
              <a:rPr lang="ru-RU" sz="1200" dirty="0">
                <a:latin typeface="sans-serif"/>
              </a:rPr>
              <a:t>) </a:t>
            </a:r>
            <a:r>
              <a:rPr lang="ru-RU" sz="1200" dirty="0" err="1">
                <a:latin typeface="sans-serif"/>
              </a:rPr>
              <a:t>тощо</a:t>
            </a:r>
            <a:r>
              <a:rPr lang="ru-RU" sz="1200" dirty="0">
                <a:latin typeface="sans-serif"/>
              </a:rPr>
              <a:t>. </a:t>
            </a:r>
            <a:r>
              <a:rPr lang="ru-RU" sz="1200" dirty="0" err="1">
                <a:latin typeface="sans-serif"/>
              </a:rPr>
              <a:t>Київська</a:t>
            </a:r>
            <a:r>
              <a:rPr lang="ru-RU" sz="1200" dirty="0">
                <a:latin typeface="sans-serif"/>
              </a:rPr>
              <a:t> Русь, </a:t>
            </a:r>
            <a:r>
              <a:rPr lang="ru-RU" sz="1200" dirty="0" err="1">
                <a:latin typeface="sans-serif"/>
              </a:rPr>
              <a:t>Велике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Руське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князівство</a:t>
            </a:r>
            <a:r>
              <a:rPr lang="ru-RU" sz="1200" dirty="0">
                <a:latin typeface="sans-serif"/>
              </a:rPr>
              <a:t> за </a:t>
            </a:r>
            <a:r>
              <a:rPr lang="ru-RU" sz="1200" dirty="0" err="1">
                <a:latin typeface="sans-serif"/>
              </a:rPr>
              <a:t>поняттями</a:t>
            </a:r>
            <a:r>
              <a:rPr lang="ru-RU" sz="1200" dirty="0">
                <a:latin typeface="sans-serif"/>
              </a:rPr>
              <a:t> тих </a:t>
            </a:r>
            <a:r>
              <a:rPr lang="ru-RU" sz="1200" dirty="0" err="1">
                <a:latin typeface="sans-serif"/>
              </a:rPr>
              <a:t>часів</a:t>
            </a:r>
            <a:r>
              <a:rPr lang="ru-RU" sz="1200" dirty="0">
                <a:latin typeface="sans-serif"/>
              </a:rPr>
              <a:t> царством не </a:t>
            </a:r>
            <a:r>
              <a:rPr lang="ru-RU" sz="1200" dirty="0" err="1">
                <a:latin typeface="sans-serif"/>
              </a:rPr>
              <a:t>вважалось</a:t>
            </a:r>
            <a:r>
              <a:rPr lang="ru-RU" sz="1200" dirty="0">
                <a:latin typeface="sans-serif"/>
              </a:rPr>
              <a:t>. </a:t>
            </a:r>
            <a:r>
              <a:rPr lang="ru-RU" sz="1200" dirty="0" err="1">
                <a:latin typeface="sans-serif"/>
              </a:rPr>
              <a:t>Руське</a:t>
            </a:r>
            <a:r>
              <a:rPr lang="ru-RU" sz="1200" dirty="0">
                <a:latin typeface="sans-serif"/>
              </a:rPr>
              <a:t> царство </a:t>
            </a:r>
            <a:r>
              <a:rPr lang="ru-RU" sz="1200" dirty="0" err="1">
                <a:latin typeface="sans-serif"/>
              </a:rPr>
              <a:t>виникає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лише</a:t>
            </a:r>
            <a:r>
              <a:rPr lang="ru-RU" sz="1200" dirty="0">
                <a:latin typeface="sans-serif"/>
              </a:rPr>
              <a:t> у XV ст. — </a:t>
            </a:r>
            <a:r>
              <a:rPr lang="ru-RU" sz="1200" dirty="0" err="1">
                <a:latin typeface="sans-serif"/>
              </a:rPr>
              <a:t>саме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така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самоназва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використовується</a:t>
            </a:r>
            <a:r>
              <a:rPr lang="ru-RU" sz="1200" dirty="0">
                <a:latin typeface="sans-serif"/>
              </a:rPr>
              <a:t> в державному </a:t>
            </a:r>
            <a:r>
              <a:rPr lang="ru-RU" sz="1200" dirty="0" err="1">
                <a:latin typeface="sans-serif"/>
              </a:rPr>
              <a:t>утворенні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відомому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також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під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назвою</a:t>
            </a:r>
            <a:r>
              <a:rPr lang="ru-RU" sz="1200" i="1" dirty="0" err="1">
                <a:latin typeface="sans-serif"/>
              </a:rPr>
              <a:t>царство</a:t>
            </a:r>
            <a:r>
              <a:rPr lang="ru-RU" sz="1200" i="1" dirty="0">
                <a:latin typeface="sans-serif"/>
              </a:rPr>
              <a:t> </a:t>
            </a:r>
            <a:r>
              <a:rPr lang="ru-RU" sz="1200" i="1" dirty="0" err="1">
                <a:latin typeface="sans-serif"/>
              </a:rPr>
              <a:t>Московське</a:t>
            </a:r>
            <a:r>
              <a:rPr lang="ru-RU" sz="1200" dirty="0">
                <a:latin typeface="sans-serif"/>
              </a:rPr>
              <a:t>.</a:t>
            </a:r>
            <a:endParaRPr lang="ru-RU" sz="1200" dirty="0"/>
          </a:p>
          <a:p>
            <a:pPr marL="137160" indent="0">
              <a:buNone/>
            </a:pPr>
            <a:endParaRPr lang="uk-UA" dirty="0" smtClean="0"/>
          </a:p>
        </p:txBody>
      </p:sp>
      <p:pic>
        <p:nvPicPr>
          <p:cNvPr id="9218" name="Picture 2" descr="C:\Users\Sasha\Desktop\Austrian_imperial_crown_dsc027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298782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sha\Desktop\ббб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3203847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asha\Desktop\3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53" y="2492896"/>
            <a:ext cx="309634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774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107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Sasha</cp:lastModifiedBy>
  <cp:revision>21</cp:revision>
  <dcterms:created xsi:type="dcterms:W3CDTF">2013-04-06T09:28:33Z</dcterms:created>
  <dcterms:modified xsi:type="dcterms:W3CDTF">2013-04-06T10:25:02Z</dcterms:modified>
</cp:coreProperties>
</file>