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8" r:id="rId9"/>
    <p:sldId id="260" r:id="rId10"/>
    <p:sldId id="261" r:id="rId11"/>
    <p:sldId id="264" r:id="rId12"/>
    <p:sldId id="263" r:id="rId13"/>
    <p:sldId id="275" r:id="rId14"/>
    <p:sldId id="273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CE7D4"/>
    <a:srgbClr val="68676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>
      <p:cViewPr varScale="1">
        <p:scale>
          <a:sx n="68" d="100"/>
          <a:sy n="68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85774-3311-43B1-8CC3-C122990C1D0E}" type="datetimeFigureOut">
              <a:rPr lang="ru-RU" smtClean="0"/>
              <a:pPr/>
              <a:t>18.03.2014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2D89A-D098-4A13-B40A-C1A649A904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09723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2D89A-D098-4A13-B40A-C1A649A904FF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1928802"/>
            <a:ext cx="7772400" cy="1470025"/>
          </a:xfrm>
          <a:prstGeom prst="roundRect">
            <a:avLst/>
          </a:prstGeom>
          <a:solidFill>
            <a:srgbClr val="FFFFFF">
              <a:alpha val="80000"/>
            </a:srgbClr>
          </a:solidFill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710" y="3571876"/>
            <a:ext cx="6400800" cy="1752600"/>
          </a:xfrm>
          <a:solidFill>
            <a:srgbClr val="FFFFFF">
              <a:alpha val="78824"/>
            </a:srgb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786" y="378619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68676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228599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prstGeom prst="rect">
            <a:avLst/>
          </a:prstGeom>
          <a:solidFill>
            <a:srgbClr val="ECE7D4">
              <a:alpha val="69804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450B1-3107-4C54-8CE7-C9171495428D}" type="datetimeFigureOut">
              <a:rPr lang="en-US" smtClean="0"/>
              <a:pPr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E1F65-84BC-41E0-8679-CDE510EE03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686762"/>
          </a:solidFill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mbr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mbr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mbr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mbr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314" y="214290"/>
            <a:ext cx="4357686" cy="1571636"/>
          </a:xfrm>
          <a:solidFill>
            <a:srgbClr val="FFFFFF">
              <a:alpha val="39000"/>
            </a:srgbClr>
          </a:solidFill>
        </p:spPr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</a:rPr>
              <a:t>Микола Вінграновський </a:t>
            </a:r>
            <a:endParaRPr lang="uk-UA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2787792" cy="4170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16___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98580"/>
            <a:ext cx="9144000" cy="5486400"/>
          </a:xfr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14290"/>
            <a:ext cx="65008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uk-UA" sz="2000" dirty="0" smtClean="0">
                <a:latin typeface="Comic Sans MS" pitchFamily="66" charset="0"/>
              </a:rPr>
              <a:t>Відомий Микола Вінграновський і як актор, режисер і сценарист. Він зіграв головну роль у художньому фільмі «Повість полум'яних літ», автором якого був Олександр Довженко. Він постановник низки художніх і документальних фільмів таких як: «Ескадра повертає на Захід», «Берег надії», «Тихі береги», а також він режисер документальних фільмів: «Голубі сестри людей», «Слово про Андрія Малишка», «Щоденник            О. Довженка», «Чигирин - столиця гетьмана Богдана Хмельницького», «Гетьман Сагайдачний» та багато інших</a:t>
            </a:r>
            <a:r>
              <a:rPr lang="uk-UA" sz="2000" dirty="0" smtClean="0"/>
              <a:t>.</a:t>
            </a:r>
            <a:endParaRPr lang="uk-UA" sz="2000" dirty="0"/>
          </a:p>
        </p:txBody>
      </p:sp>
      <p:pic>
        <p:nvPicPr>
          <p:cNvPr id="28674" name="Picture 2" descr="D:\АЛЁНА\Новая папка\Вінграновський\11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8915" y="1052736"/>
            <a:ext cx="2205085" cy="165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5" name="Picture 3" descr="D:\АЛЁНА\Новая папка\Вінграновський\111223154309171418_f0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077072"/>
            <a:ext cx="3354504" cy="247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http://www.day.kiev.ua/sites/default/files/main/articles/10042013/10poves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789040"/>
            <a:ext cx="4762500" cy="26574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60032" y="2060848"/>
            <a:ext cx="37113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Микола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err="1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Вінграновський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400" dirty="0" smtClean="0">
                <a:latin typeface="Comic Sans MS" pitchFamily="66" charset="0"/>
              </a:rPr>
              <a:t>помер 26 </a:t>
            </a:r>
            <a:r>
              <a:rPr lang="ru-RU" sz="2400" dirty="0" err="1" smtClean="0">
                <a:latin typeface="Comic Sans MS" pitchFamily="66" charset="0"/>
              </a:rPr>
              <a:t>травня</a:t>
            </a:r>
            <a:r>
              <a:rPr lang="ru-RU" sz="2400" dirty="0" smtClean="0">
                <a:latin typeface="Comic Sans MS" pitchFamily="66" charset="0"/>
              </a:rPr>
              <a:t> 2004 року </a:t>
            </a:r>
            <a:r>
              <a:rPr lang="ru-RU" sz="2400" dirty="0" smtClean="0">
                <a:latin typeface="Comic Sans MS" pitchFamily="66" charset="0"/>
              </a:rPr>
              <a:t>в </a:t>
            </a:r>
            <a:r>
              <a:rPr lang="ru-RU" sz="2400" dirty="0" err="1" smtClean="0">
                <a:latin typeface="Comic Sans MS" pitchFamily="66" charset="0"/>
              </a:rPr>
              <a:t>Києві</a:t>
            </a:r>
            <a:r>
              <a:rPr lang="ru-RU" sz="2400" dirty="0" smtClean="0">
                <a:latin typeface="Comic Sans MS" pitchFamily="66" charset="0"/>
              </a:rPr>
              <a:t> на </a:t>
            </a:r>
            <a:r>
              <a:rPr lang="ru-RU" sz="2400" dirty="0" smtClean="0">
                <a:latin typeface="Comic Sans MS" pitchFamily="66" charset="0"/>
              </a:rPr>
              <a:t>68 </a:t>
            </a:r>
            <a:r>
              <a:rPr lang="ru-RU" sz="2400" dirty="0" err="1" smtClean="0">
                <a:latin typeface="Comic Sans MS" pitchFamily="66" charset="0"/>
              </a:rPr>
              <a:t>році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життя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після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тяжкої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хвороби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9698" name="Picture 2" descr="D:\АЛЁНА\Новая папка\Вінграновський\s320x2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249042" cy="566539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89648" y="692696"/>
            <a:ext cx="5454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err="1" smtClean="0">
                <a:solidFill>
                  <a:srgbClr val="FF0000"/>
                </a:solidFill>
              </a:rPr>
              <a:t>Микола</a:t>
            </a:r>
            <a:r>
              <a:rPr lang="ru-RU" sz="3200" dirty="0" smtClean="0">
                <a:solidFill>
                  <a:srgbClr val="FF0000"/>
                </a:solidFill>
              </a:rPr>
              <a:t> Степанович </a:t>
            </a:r>
            <a:r>
              <a:rPr lang="ru-RU" sz="3200" dirty="0" err="1" smtClean="0">
                <a:solidFill>
                  <a:srgbClr val="FF0000"/>
                </a:solidFill>
              </a:rPr>
              <a:t>Вінграновський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dirty="0" err="1" smtClean="0"/>
              <a:t>класик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української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літератури</a:t>
            </a:r>
            <a:r>
              <a:rPr lang="ru-RU" sz="3200" dirty="0" smtClean="0"/>
              <a:t>, </a:t>
            </a:r>
            <a:r>
              <a:rPr lang="ru-RU" sz="3200" dirty="0" err="1" smtClean="0"/>
              <a:t>видатний</a:t>
            </a:r>
            <a:r>
              <a:rPr lang="ru-RU" sz="3200" dirty="0" smtClean="0"/>
              <a:t> </a:t>
            </a:r>
            <a:r>
              <a:rPr lang="ru-RU" sz="3200" dirty="0" err="1" smtClean="0"/>
              <a:t>український</a:t>
            </a:r>
            <a:r>
              <a:rPr lang="ru-RU" sz="3200" dirty="0" smtClean="0"/>
              <a:t> поет, </a:t>
            </a:r>
            <a:r>
              <a:rPr lang="ru-RU" sz="3200" dirty="0" err="1" smtClean="0"/>
              <a:t>письменник</a:t>
            </a:r>
            <a:r>
              <a:rPr lang="ru-RU" sz="3200" dirty="0" smtClean="0"/>
              <a:t>- </a:t>
            </a:r>
            <a:r>
              <a:rPr lang="ru-RU" sz="3200" dirty="0" err="1" smtClean="0"/>
              <a:t>шістдесятник</a:t>
            </a:r>
            <a:r>
              <a:rPr lang="ru-RU" sz="3200" dirty="0" smtClean="0"/>
              <a:t>, </a:t>
            </a:r>
            <a:r>
              <a:rPr lang="ru-RU" sz="3200" dirty="0" err="1" smtClean="0"/>
              <a:t>кінорежисер</a:t>
            </a:r>
            <a:r>
              <a:rPr lang="ru-RU" sz="3200" dirty="0" smtClean="0"/>
              <a:t>, сценарист, </a:t>
            </a:r>
            <a:r>
              <a:rPr lang="ru-RU" sz="3200" dirty="0" err="1" smtClean="0"/>
              <a:t>кіноактор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6" name="Picture 2" descr="http://ababahalamaha.com.ua/images/8/85/Vigra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20688"/>
            <a:ext cx="3277604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143736" cy="1143000"/>
          </a:xfrm>
        </p:spPr>
        <p:txBody>
          <a:bodyPr>
            <a:normAutofit fontScale="90000"/>
          </a:bodyPr>
          <a:lstStyle/>
          <a:p>
            <a: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Основні відомості  з  життя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E:\Disk D\АЛЁНА\11 клас\мова\Вінграновський\lilioasphodelus.jpg"/>
          <p:cNvPicPr>
            <a:picLocks noChangeAspect="1" noChangeArrowheads="1"/>
          </p:cNvPicPr>
          <p:nvPr/>
        </p:nvPicPr>
        <p:blipFill>
          <a:blip r:embed="rId3" cstate="print">
            <a:lum contrast="25000"/>
          </a:blip>
          <a:srcRect/>
          <a:stretch>
            <a:fillRect/>
          </a:stretch>
        </p:blipFill>
        <p:spPr bwMode="auto">
          <a:xfrm>
            <a:off x="5143504" y="4071942"/>
            <a:ext cx="3748307" cy="2550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571536" y="500042"/>
            <a:ext cx="9715536" cy="4525963"/>
          </a:xfrm>
          <a:solidFill>
            <a:srgbClr val="FFFFFF">
              <a:alpha val="0"/>
            </a:srgb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	</a:t>
            </a:r>
            <a:r>
              <a:rPr lang="uk-UA" dirty="0" smtClean="0"/>
              <a:t>	</a:t>
            </a:r>
            <a:r>
              <a:rPr lang="uk-UA" sz="2200" dirty="0" smtClean="0">
                <a:latin typeface="Comic Sans MS" pitchFamily="66" charset="0"/>
              </a:rPr>
              <a:t>Микола Вінграновський народився 7 листопада 1936 року в селі </a:t>
            </a:r>
            <a:r>
              <a:rPr lang="uk-UA" sz="2200" dirty="0" err="1" smtClean="0">
                <a:latin typeface="Comic Sans MS" pitchFamily="66" charset="0"/>
              </a:rPr>
              <a:t>Богопіль</a:t>
            </a:r>
            <a:r>
              <a:rPr lang="uk-UA" sz="2200" dirty="0" smtClean="0">
                <a:latin typeface="Comic Sans MS" pitchFamily="66" charset="0"/>
              </a:rPr>
              <a:t> (нині Первомайськ) Миколаївської області. Його батько – </a:t>
            </a:r>
            <a:r>
              <a:rPr lang="uk-UA" sz="2200" dirty="0" smtClean="0">
                <a:latin typeface="Comic Sans MS" pitchFamily="66" charset="0"/>
              </a:rPr>
              <a:t>працьовитий </a:t>
            </a:r>
            <a:r>
              <a:rPr lang="uk-UA" sz="2200" dirty="0" smtClean="0">
                <a:latin typeface="Comic Sans MS" pitchFamily="66" charset="0"/>
              </a:rPr>
              <a:t>заможний  селянин, мати походила з давнього запорізького роду. Батьки й  сонячний степовий край наділили хлопця бунтівною козацькою вдачею. </a:t>
            </a:r>
          </a:p>
          <a:p>
            <a:pPr algn="just">
              <a:buNone/>
            </a:pPr>
            <a:r>
              <a:rPr lang="uk-UA" sz="2200" dirty="0" smtClean="0">
                <a:latin typeface="Comic Sans MS" pitchFamily="66" charset="0"/>
              </a:rPr>
              <a:t>		Згадуючи своє дитинство, письменник стверджує, що змалечку пам'ятав лише степ: «скрізь, куди не глянь степ, </a:t>
            </a:r>
            <a:r>
              <a:rPr lang="uk-UA" sz="2200" dirty="0" err="1" smtClean="0">
                <a:latin typeface="Comic Sans MS" pitchFamily="66" charset="0"/>
              </a:rPr>
              <a:t>степ</a:t>
            </a:r>
            <a:r>
              <a:rPr lang="uk-UA" sz="2200" dirty="0" smtClean="0">
                <a:latin typeface="Comic Sans MS" pitchFamily="66" charset="0"/>
              </a:rPr>
              <a:t> і степ». Не знав він тоді ще ні Дніпра, ні Довженка. А потім була війна, тяжкі повоєнні роки…</a:t>
            </a:r>
            <a:endParaRPr lang="uk-UA" sz="2200" dirty="0">
              <a:latin typeface="Comic Sans MS" pitchFamily="66" charset="0"/>
            </a:endParaRPr>
          </a:p>
        </p:txBody>
      </p:sp>
      <p:pic>
        <p:nvPicPr>
          <p:cNvPr id="3075" name="Picture 3" descr="E:\Disk D\АЛЁНА\11 клас\мова\Вінграновський\006q9st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4143380"/>
            <a:ext cx="3429024" cy="25248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96552" y="0"/>
            <a:ext cx="6643734" cy="7101408"/>
          </a:xfrm>
          <a:solidFill>
            <a:srgbClr val="FFFFFF">
              <a:alpha val="0"/>
            </a:srgbClr>
          </a:solidFill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uk-UA" dirty="0" smtClean="0">
                <a:latin typeface="Comic Sans MS" pitchFamily="66" charset="0"/>
              </a:rPr>
              <a:t>	Не сліпий випадок, а велика потреба нашого народу в духовному відродженні, в припливі нових творчих сил стояла за долею кожного з отих «дітей війни» і вела їх життєвими дорогами... Так і Миколу Вінграновського привела вона з </a:t>
            </a:r>
            <a:r>
              <a:rPr lang="uk-UA" dirty="0" err="1" smtClean="0">
                <a:latin typeface="Comic Sans MS" pitchFamily="66" charset="0"/>
              </a:rPr>
              <a:t>Богопільської</a:t>
            </a:r>
            <a:r>
              <a:rPr lang="uk-UA" dirty="0" smtClean="0">
                <a:latin typeface="Comic Sans MS" pitchFamily="66" charset="0"/>
              </a:rPr>
              <a:t> </a:t>
            </a:r>
            <a:r>
              <a:rPr lang="uk-UA" dirty="0" smtClean="0">
                <a:latin typeface="Comic Sans MS" pitchFamily="66" charset="0"/>
              </a:rPr>
              <a:t>школи </a:t>
            </a:r>
            <a:r>
              <a:rPr lang="uk-UA" dirty="0" smtClean="0">
                <a:latin typeface="Comic Sans MS" pitchFamily="66" charset="0"/>
              </a:rPr>
              <a:t>на Миколаївщині — через захоплення Шевченком, Пушкіним, Лермонтовим — до Київського театрального інституту, «вивела» на Олександра Петровича Довженка, непомильне око якого зразу ж вирізнило обдарованого юнака, а щаслива рука «коронувала» на долю артиста, кінорежисера й поета, на болісну й щасливу причетність до вічного творення духовності свого народу... </a:t>
            </a:r>
          </a:p>
          <a:p>
            <a:pPr algn="just">
              <a:lnSpc>
                <a:spcPct val="120000"/>
              </a:lnSpc>
              <a:buNone/>
            </a:pPr>
            <a:r>
              <a:rPr lang="uk-UA" dirty="0" smtClean="0">
                <a:latin typeface="Comic Sans MS" pitchFamily="66" charset="0"/>
              </a:rPr>
              <a:t>		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D:\АЛЁНА\Новая папка\Вінграновський\Vingranovskij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634" y="476672"/>
            <a:ext cx="2476708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6" name="Picture 2" descr="http://litakcent.com/wp-content/uploads/2013/03/%D0%92%D1%96%D0%BD%D0%B3%D1%80%D0%B0%D0%BD%D0%BE%D0%B2%D1%81%D1%8C%D0%BA%D0%B8%D0%B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81128"/>
            <a:ext cx="2857500" cy="200025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7422" y="0"/>
            <a:ext cx="6786578" cy="6072230"/>
          </a:xfrm>
          <a:solidFill>
            <a:srgbClr val="FFFFFF">
              <a:alpha val="0"/>
            </a:srgbClr>
          </a:solidFill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uk-UA" dirty="0" smtClean="0">
                <a:latin typeface="Comic Sans MS" pitchFamily="66" charset="0"/>
              </a:rPr>
              <a:t>	</a:t>
            </a:r>
            <a:r>
              <a:rPr lang="ru-RU" sz="2400" dirty="0" smtClean="0">
                <a:latin typeface="Comic Sans MS" pitchFamily="66" charset="0"/>
              </a:rPr>
              <a:t>Довженко </a:t>
            </a:r>
            <a:r>
              <a:rPr lang="ru-RU" sz="2400" dirty="0" smtClean="0">
                <a:latin typeface="Comic Sans MS" pitchFamily="66" charset="0"/>
              </a:rPr>
              <a:t>запросив </a:t>
            </a:r>
            <a:r>
              <a:rPr lang="ru-RU" sz="2400" dirty="0" err="1" smtClean="0">
                <a:latin typeface="Comic Sans MS" pitchFamily="66" charset="0"/>
              </a:rPr>
              <a:t>здібного</a:t>
            </a:r>
            <a:r>
              <a:rPr lang="ru-RU" sz="2400" dirty="0" smtClean="0">
                <a:latin typeface="Comic Sans MS" pitchFamily="66" charset="0"/>
              </a:rPr>
              <a:t> юнака </a:t>
            </a:r>
            <a:r>
              <a:rPr lang="ru-RU" sz="2400" dirty="0" err="1" smtClean="0">
                <a:latin typeface="Comic Sans MS" pitchFamily="66" charset="0"/>
              </a:rPr>
              <a:t>навчатися</a:t>
            </a:r>
            <a:r>
              <a:rPr lang="ru-RU" sz="2400" dirty="0" smtClean="0">
                <a:latin typeface="Comic Sans MS" pitchFamily="66" charset="0"/>
              </a:rPr>
              <a:t> у Всесоюзному державному </a:t>
            </a:r>
            <a:r>
              <a:rPr lang="ru-RU" sz="2400" dirty="0" err="1" smtClean="0">
                <a:latin typeface="Comic Sans MS" pitchFamily="66" charset="0"/>
              </a:rPr>
              <a:t>інституті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кінематографії</a:t>
            </a:r>
            <a:r>
              <a:rPr lang="ru-RU" sz="2400" dirty="0" smtClean="0">
                <a:latin typeface="Comic Sans MS" pitchFamily="66" charset="0"/>
              </a:rPr>
              <a:t> в </a:t>
            </a:r>
            <a:r>
              <a:rPr lang="ru-RU" sz="2400" dirty="0" err="1" smtClean="0">
                <a:latin typeface="Comic Sans MS" pitchFamily="66" charset="0"/>
              </a:rPr>
              <a:t>Москві</a:t>
            </a:r>
            <a:r>
              <a:rPr lang="ru-RU" sz="2400" dirty="0" smtClean="0">
                <a:latin typeface="Comic Sans MS" pitchFamily="66" charset="0"/>
              </a:rPr>
              <a:t>. В 1960 </a:t>
            </a:r>
            <a:r>
              <a:rPr lang="ru-RU" sz="2400" dirty="0" err="1" smtClean="0">
                <a:latin typeface="Comic Sans MS" pitchFamily="66" charset="0"/>
              </a:rPr>
              <a:t>році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М.Вінграновський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закінчив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цей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інститут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Згодом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він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знявся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кількох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фільмах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потім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були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режисерські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роботи</a:t>
            </a:r>
            <a:r>
              <a:rPr lang="ru-RU" sz="2400" dirty="0" smtClean="0">
                <a:latin typeface="Comic Sans MS" pitchFamily="66" charset="0"/>
              </a:rPr>
              <a:t> та </a:t>
            </a:r>
            <a:r>
              <a:rPr lang="ru-RU" sz="2400" dirty="0" err="1" smtClean="0">
                <a:latin typeface="Comic Sans MS" pitchFamily="66" charset="0"/>
              </a:rPr>
              <a:t>плідна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літературна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праця</a:t>
            </a:r>
            <a:r>
              <a:rPr lang="ru-RU" sz="2400" dirty="0" smtClean="0">
                <a:latin typeface="Comic Sans MS" pitchFamily="66" charset="0"/>
              </a:rPr>
              <a:t> …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" name="Picture 1" descr="E:\Disk D\АЛЁНА\11 клас\мова\Вінграновський\BogolyubovMM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2449465" cy="32385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uk-UA" sz="3600" i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Творчість</a:t>
            </a:r>
            <a:endParaRPr lang="ru-RU" sz="3600" i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857232"/>
            <a:ext cx="8501122" cy="3929090"/>
          </a:xfrm>
          <a:solidFill>
            <a:srgbClr val="FFFFFF">
              <a:alpha val="29000"/>
            </a:srgb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uk-UA" sz="2400" dirty="0" smtClean="0"/>
              <a:t>	</a:t>
            </a:r>
            <a:r>
              <a:rPr lang="uk-UA" sz="2400" dirty="0" smtClean="0">
                <a:latin typeface="Comic Sans MS" pitchFamily="66" charset="0"/>
              </a:rPr>
              <a:t>	Перші поетичні публікації письменника з’явилися ще в 1957-58 рр. Проте  справжнім дебютом стала велика добірка віршів у    </a:t>
            </a:r>
            <a:r>
              <a:rPr lang="uk-UA" sz="2400" i="1" dirty="0" smtClean="0">
                <a:latin typeface="Comic Sans MS" pitchFamily="66" charset="0"/>
              </a:rPr>
              <a:t>«</a:t>
            </a:r>
            <a:r>
              <a:rPr lang="uk-UA" sz="2400" dirty="0" smtClean="0">
                <a:latin typeface="Comic Sans MS" pitchFamily="66" charset="0"/>
              </a:rPr>
              <a:t>Літературній газеті » 7 квітня  1961р.</a:t>
            </a:r>
          </a:p>
          <a:p>
            <a:pPr algn="just">
              <a:buNone/>
            </a:pPr>
            <a:r>
              <a:rPr lang="uk-UA" sz="2400" dirty="0" smtClean="0">
                <a:latin typeface="Comic Sans MS" pitchFamily="66" charset="0"/>
              </a:rPr>
              <a:t>		 Вагомим актом поетичного самоствердження Миколи Вінграновського стала його перша поетична збірка «Атомні прелюди», що вийшла 1962 року. </a:t>
            </a:r>
          </a:p>
          <a:p>
            <a:pPr algn="just">
              <a:buNone/>
            </a:pPr>
            <a:r>
              <a:rPr lang="uk-UA" sz="2400" dirty="0" smtClean="0">
                <a:latin typeface="Comic Sans MS" pitchFamily="66" charset="0"/>
              </a:rPr>
              <a:t>		</a:t>
            </a:r>
          </a:p>
          <a:p>
            <a:pPr algn="just">
              <a:buNone/>
            </a:pPr>
            <a:r>
              <a:rPr lang="uk-UA" sz="2400" dirty="0" smtClean="0">
                <a:latin typeface="Comic Sans MS" pitchFamily="66" charset="0"/>
              </a:rPr>
              <a:t>		</a:t>
            </a:r>
            <a:endParaRPr lang="ru-RU" sz="2400" dirty="0" smtClean="0">
              <a:latin typeface="Comic Sans MS" pitchFamily="66" charset="0"/>
            </a:endParaRPr>
          </a:p>
          <a:p>
            <a:pPr>
              <a:buNone/>
            </a:pPr>
            <a:endParaRPr lang="ru-RU" sz="2400" dirty="0"/>
          </a:p>
        </p:txBody>
      </p:sp>
      <p:pic>
        <p:nvPicPr>
          <p:cNvPr id="4" name="Picture 2" descr="E:\Disk D\АЛЁНА\11 клас\мова\Вінграновський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3929066"/>
            <a:ext cx="2143140" cy="27713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214282" y="4286256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Comic Sans MS" pitchFamily="66" charset="0"/>
              </a:rPr>
              <a:t>	</a:t>
            </a:r>
            <a:r>
              <a:rPr lang="uk-UA" sz="2400" dirty="0" smtClean="0">
                <a:latin typeface="Comic Sans MS" pitchFamily="66" charset="0"/>
              </a:rPr>
              <a:t>Наступна поетична збірка поета вийшла через п'ять років. Звалася вона «Сто поезій», але насправді в ній їх було... дев'яносто дев'ять. </a:t>
            </a:r>
            <a:endParaRPr lang="ru-RU" sz="2400" dirty="0"/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28860" y="0"/>
            <a:ext cx="6858048" cy="6143668"/>
          </a:xfrm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dirty="0" smtClean="0">
                <a:latin typeface="Comic Sans MS" pitchFamily="66" charset="0"/>
              </a:rPr>
              <a:t>		</a:t>
            </a:r>
            <a:r>
              <a:rPr lang="uk-UA" sz="2200" dirty="0" smtClean="0">
                <a:latin typeface="Comic Sans MS" pitchFamily="66" charset="0"/>
              </a:rPr>
              <a:t>Виразним свідченням подальшого творчого розвитку Вінграновського стала збірка «На срібнім березі» (1978). А 1984 року вийшла просто дивовижна невеличка книжечка — «Губами теплими і оком золотим». </a:t>
            </a:r>
          </a:p>
          <a:p>
            <a:pPr algn="just">
              <a:buNone/>
            </a:pPr>
            <a:r>
              <a:rPr lang="uk-UA" sz="2200" dirty="0" smtClean="0">
                <a:latin typeface="Comic Sans MS" pitchFamily="66" charset="0"/>
              </a:rPr>
              <a:t>		 Потім були ще поетичні збірки, була велика книжка «Вибраного» (1986)... Остання ж збірка — «Цю жінку я люблю» (1990) — містить, крім інтимної лірики, ще й раніше не публіковані вірші з 1960-1970-х років та нові поезії. </a:t>
            </a:r>
          </a:p>
          <a:p>
            <a:endParaRPr lang="ru-RU" dirty="0"/>
          </a:p>
        </p:txBody>
      </p:sp>
      <p:pic>
        <p:nvPicPr>
          <p:cNvPr id="4099" name="Picture 3" descr="E:\Disk D\АЛЁНА\11 клас\мова\Вінграновський\vingran-vybra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928670"/>
            <a:ext cx="2357454" cy="360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428660" y="285728"/>
            <a:ext cx="6072230" cy="6143668"/>
          </a:xfrm>
          <a:solidFill>
            <a:srgbClr val="FFFFFF">
              <a:alpha val="0"/>
            </a:srgbClr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uk-UA" dirty="0" smtClean="0">
                <a:latin typeface="Comic Sans MS" pitchFamily="66" charset="0"/>
              </a:rPr>
              <a:t>		</a:t>
            </a:r>
            <a:r>
              <a:rPr lang="uk-UA" sz="2200" dirty="0" smtClean="0">
                <a:latin typeface="Comic Sans MS" pitchFamily="66" charset="0"/>
              </a:rPr>
              <a:t>Чимала й прозова спадщина митця. У повістях «</a:t>
            </a:r>
            <a:r>
              <a:rPr lang="uk-UA" sz="2200" dirty="0" err="1" smtClean="0">
                <a:latin typeface="Comic Sans MS" pitchFamily="66" charset="0"/>
              </a:rPr>
              <a:t>Первінка</a:t>
            </a:r>
            <a:r>
              <a:rPr lang="uk-UA" sz="2200" dirty="0" smtClean="0">
                <a:latin typeface="Comic Sans MS" pitchFamily="66" charset="0"/>
              </a:rPr>
              <a:t>» розкривається моральне становлення особистості, «Сіроманець» — трагічний конфлікт цивілізації природи, «Літо на Десні» — безпричинність справжньої доброти. Остання повість майстра «Манюня» — про звичайну сучасну людину, про подорож головного героя разом із кобилкою </a:t>
            </a:r>
            <a:r>
              <a:rPr lang="uk-UA" sz="2200" dirty="0" err="1" smtClean="0">
                <a:latin typeface="Comic Sans MS" pitchFamily="66" charset="0"/>
              </a:rPr>
              <a:t>Манюнею</a:t>
            </a:r>
            <a:r>
              <a:rPr lang="uk-UA" sz="2200" dirty="0" smtClean="0">
                <a:latin typeface="Comic Sans MS" pitchFamily="66" charset="0"/>
              </a:rPr>
              <a:t>, лошатком Орликом і цуциком Султанчиком на возі понад річкою </a:t>
            </a:r>
            <a:r>
              <a:rPr lang="uk-UA" sz="2200" dirty="0" err="1" smtClean="0">
                <a:latin typeface="Comic Sans MS" pitchFamily="66" charset="0"/>
              </a:rPr>
              <a:t>Кодимою</a:t>
            </a:r>
            <a:r>
              <a:rPr lang="uk-UA" sz="2200" dirty="0" smtClean="0">
                <a:latin typeface="Comic Sans MS" pitchFamily="66" charset="0"/>
              </a:rPr>
              <a:t>. </a:t>
            </a:r>
          </a:p>
          <a:p>
            <a:pPr algn="just">
              <a:buNone/>
            </a:pPr>
            <a:r>
              <a:rPr lang="uk-UA" sz="2200" dirty="0" smtClean="0">
                <a:latin typeface="Comic Sans MS" pitchFamily="66" charset="0"/>
              </a:rPr>
              <a:t> 		У романі «Северин Наливайко» (1933) автор розкриває своє бачення трагічної української історії, простежує її перегук із сьогоденням, із вічністю. </a:t>
            </a:r>
            <a:endParaRPr lang="ru-RU" dirty="0"/>
          </a:p>
        </p:txBody>
      </p:sp>
      <p:pic>
        <p:nvPicPr>
          <p:cNvPr id="6146" name="Picture 2" descr="E:\Disk D\АЛЁНА\11 клас\мова\Вінграновський\ving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7891">
            <a:off x="5857884" y="571480"/>
            <a:ext cx="2214578" cy="314327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2786058"/>
          </a:xfrm>
          <a:solidFill>
            <a:srgbClr val="FFFFFF">
              <a:alpha val="20000"/>
            </a:srgb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uk-UA" sz="3300" dirty="0" smtClean="0">
                <a:latin typeface="Comic Sans MS" pitchFamily="66" charset="0"/>
              </a:rPr>
              <a:t>		</a:t>
            </a:r>
            <a:r>
              <a:rPr lang="uk-UA" sz="2400" dirty="0" smtClean="0">
                <a:latin typeface="Comic Sans MS" pitchFamily="66" charset="0"/>
              </a:rPr>
              <a:t>Багато книжок М. Вінграновський написав для дітей. Це «Літній ранок», </a:t>
            </a:r>
            <a:r>
              <a:rPr lang="uk-UA" sz="2400" dirty="0" smtClean="0">
                <a:latin typeface="Comic Sans MS" pitchFamily="66" charset="0"/>
              </a:rPr>
              <a:t>«Літній </a:t>
            </a:r>
            <a:r>
              <a:rPr lang="uk-UA" sz="2400" dirty="0" smtClean="0">
                <a:latin typeface="Comic Sans MS" pitchFamily="66" charset="0"/>
              </a:rPr>
              <a:t>вечір», «Ластівка біля вікна», «На добраніч» та </a:t>
            </a:r>
            <a:r>
              <a:rPr lang="uk-UA" sz="2400" dirty="0" smtClean="0">
                <a:latin typeface="Comic Sans MS" pitchFamily="66" charset="0"/>
              </a:rPr>
              <a:t>інші. </a:t>
            </a:r>
            <a:r>
              <a:rPr lang="uk-UA" sz="2400" dirty="0" smtClean="0">
                <a:latin typeface="Comic Sans MS" pitchFamily="66" charset="0"/>
              </a:rPr>
              <a:t>Саме за ці збірки присуджено Державну премію УРСР імені Т. Г. Шевченка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5123" name="Picture 3" descr="E:\Disk D\АЛЁНА\11 клас\мова\Вінграновський\F2686A23-2D63-4800-8877-50DE26843F31_mw800_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4479912" cy="3354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2852936"/>
            <a:ext cx="3812856" cy="2855962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90869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F9A08A2-D39D-4CD0-8015-3C09F85C272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53D5A6B1-AFF6-4D9E-8DD8-4D5EFE862A1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CF86430-D2B7-4646-B588-53BED6C92F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TS101908698</Template>
  <TotalTime>502</TotalTime>
  <Words>42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TS101908698</vt:lpstr>
      <vt:lpstr>Микола Вінграновський </vt:lpstr>
      <vt:lpstr>Слайд 2</vt:lpstr>
      <vt:lpstr> Основні відомості  з  життя </vt:lpstr>
      <vt:lpstr>Слайд 4</vt:lpstr>
      <vt:lpstr>Слайд 5</vt:lpstr>
      <vt:lpstr>Творчість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Микола Вінграновський</dc:title>
  <dc:creator>Work</dc:creator>
  <cp:lastModifiedBy>user</cp:lastModifiedBy>
  <cp:revision>38</cp:revision>
  <dcterms:created xsi:type="dcterms:W3CDTF">2012-03-18T13:03:44Z</dcterms:created>
  <dcterms:modified xsi:type="dcterms:W3CDTF">2014-03-18T17:53:30Z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TC019086989991</vt:lpwstr>
  </property>
</Properties>
</file>