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0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664" y="5229200"/>
            <a:ext cx="8458200" cy="1222375"/>
          </a:xfrm>
        </p:spPr>
        <p:txBody>
          <a:bodyPr/>
          <a:lstStyle/>
          <a:p>
            <a:r>
              <a:rPr lang="uk-UA" dirty="0" smtClean="0"/>
              <a:t>Ермітаж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015"/>
            <a:ext cx="837043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07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918"/>
            <a:ext cx="4896544" cy="444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82" y="313464"/>
            <a:ext cx="4247454" cy="441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55776" y="5301208"/>
            <a:ext cx="4212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Вінсент</a:t>
            </a:r>
            <a:r>
              <a:rPr lang="uk-UA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</a:t>
            </a:r>
            <a:r>
              <a:rPr lang="uk-UA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Гог</a:t>
            </a:r>
            <a:endParaRPr lang="uk-UA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8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Колекція скульптур</a:t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36457"/>
            <a:ext cx="3960584" cy="492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59953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Лоренцо </a:t>
            </a:r>
            <a:r>
              <a:rPr lang="ru-RU" dirty="0" err="1"/>
              <a:t>Берніні</a:t>
            </a:r>
            <a:r>
              <a:rPr lang="ru-RU" dirty="0"/>
              <a:t>. </a:t>
            </a:r>
            <a:r>
              <a:rPr lang="ru-RU" dirty="0" err="1"/>
              <a:t>Екстаз</a:t>
            </a:r>
            <a:r>
              <a:rPr lang="ru-RU" dirty="0"/>
              <a:t>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/>
              <a:t>Терези</a:t>
            </a:r>
            <a:r>
              <a:rPr lang="ru-RU" dirty="0"/>
              <a:t> (</a:t>
            </a:r>
            <a:r>
              <a:rPr lang="ru-RU" dirty="0" err="1"/>
              <a:t>боцетто</a:t>
            </a:r>
            <a:r>
              <a:rPr lang="ru-RU" dirty="0"/>
              <a:t>)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31410"/>
            <a:ext cx="3844446" cy="4798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0271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Ск</a:t>
            </a:r>
            <a:r>
              <a:rPr lang="ru-RU" dirty="0"/>
              <a:t>. </a:t>
            </a:r>
            <a:r>
              <a:rPr lang="ru-RU" dirty="0" err="1"/>
              <a:t>Камілло</a:t>
            </a:r>
            <a:r>
              <a:rPr lang="ru-RU" dirty="0"/>
              <a:t> </a:t>
            </a:r>
            <a:r>
              <a:rPr lang="ru-RU" dirty="0" err="1"/>
              <a:t>Русконі</a:t>
            </a:r>
            <a:r>
              <a:rPr lang="ru-RU" dirty="0"/>
              <a:t>. Папа </a:t>
            </a:r>
            <a:r>
              <a:rPr lang="ru-RU" dirty="0" err="1"/>
              <a:t>римський</a:t>
            </a:r>
            <a:r>
              <a:rPr lang="ru-RU" dirty="0"/>
              <a:t> </a:t>
            </a:r>
            <a:r>
              <a:rPr lang="ru-RU" dirty="0" err="1"/>
              <a:t>Григорій</a:t>
            </a:r>
            <a:r>
              <a:rPr lang="ru-RU" dirty="0"/>
              <a:t> XIII</a:t>
            </a:r>
          </a:p>
          <a:p>
            <a:r>
              <a:rPr lang="ru-RU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40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Теракоти в Ермітажі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89796"/>
            <a:ext cx="3520859" cy="471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3742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Скульптор </a:t>
            </a:r>
            <a:r>
              <a:rPr lang="ru-RU" i="1" dirty="0" err="1"/>
              <a:t>Алессандро</a:t>
            </a:r>
            <a:r>
              <a:rPr lang="ru-RU" i="1" dirty="0"/>
              <a:t> </a:t>
            </a:r>
            <a:r>
              <a:rPr lang="ru-RU" i="1" dirty="0" err="1"/>
              <a:t>Альгарді</a:t>
            </a:r>
            <a:r>
              <a:rPr lang="ru-RU" i="1" dirty="0"/>
              <a:t>, </a:t>
            </a:r>
            <a:r>
              <a:rPr lang="ru-RU" i="1" dirty="0" err="1"/>
              <a:t>погруддя</a:t>
            </a:r>
            <a:r>
              <a:rPr lang="ru-RU" i="1" dirty="0"/>
              <a:t> </a:t>
            </a:r>
            <a:r>
              <a:rPr lang="ru-RU" i="1" dirty="0" err="1"/>
              <a:t>ювеліра</a:t>
            </a:r>
            <a:r>
              <a:rPr lang="ru-RU" i="1" dirty="0"/>
              <a:t> і </a:t>
            </a:r>
            <a:r>
              <a:rPr lang="ru-RU" i="1" dirty="0" err="1"/>
              <a:t>медальєра</a:t>
            </a:r>
            <a:r>
              <a:rPr lang="ru-RU" i="1" dirty="0"/>
              <a:t> </a:t>
            </a:r>
            <a:r>
              <a:rPr lang="ru-RU" i="1" dirty="0" err="1"/>
              <a:t>Гаспаро</a:t>
            </a:r>
            <a:r>
              <a:rPr lang="ru-RU" i="1" dirty="0"/>
              <a:t> </a:t>
            </a:r>
            <a:r>
              <a:rPr lang="ru-RU" i="1" dirty="0" err="1"/>
              <a:t>Моло,теракота</a:t>
            </a:r>
            <a:r>
              <a:rPr lang="ru-RU" i="1" dirty="0"/>
              <a:t>, 1635 р.</a:t>
            </a:r>
            <a:endParaRPr lang="uk-UA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60" y="1388481"/>
            <a:ext cx="3740760" cy="4625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5972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Ск</a:t>
            </a:r>
            <a:r>
              <a:rPr lang="ru-RU" dirty="0"/>
              <a:t>. </a:t>
            </a:r>
            <a:r>
              <a:rPr lang="ru-RU" dirty="0" err="1"/>
              <a:t>Алессандро</a:t>
            </a:r>
            <a:r>
              <a:rPr lang="ru-RU" dirty="0"/>
              <a:t> </a:t>
            </a:r>
            <a:r>
              <a:rPr lang="ru-RU" dirty="0" err="1"/>
              <a:t>Альґарді</a:t>
            </a:r>
            <a:r>
              <a:rPr lang="ru-RU" dirty="0"/>
              <a:t>, </a:t>
            </a:r>
            <a:r>
              <a:rPr lang="ru-RU" dirty="0" err="1"/>
              <a:t>погруддя</a:t>
            </a:r>
            <a:r>
              <a:rPr lang="ru-RU" dirty="0"/>
              <a:t> </a:t>
            </a:r>
            <a:r>
              <a:rPr lang="ru-RU" dirty="0" err="1"/>
              <a:t>Камілло</a:t>
            </a:r>
            <a:r>
              <a:rPr lang="ru-RU" dirty="0"/>
              <a:t> </a:t>
            </a:r>
            <a:r>
              <a:rPr lang="ru-RU" dirty="0" err="1"/>
              <a:t>Памфілі</a:t>
            </a:r>
            <a:r>
              <a:rPr lang="ru-RU" dirty="0"/>
              <a:t>, 1647, </a:t>
            </a:r>
            <a:r>
              <a:rPr lang="ru-RU" dirty="0" err="1"/>
              <a:t>теракота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7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16632"/>
            <a:ext cx="545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Колекція західноєвропейської та російської зброї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31889"/>
            <a:ext cx="4788023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3" y="1297486"/>
            <a:ext cx="3770799" cy="5027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48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741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460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4855418" cy="5994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24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582413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6632"/>
            <a:ext cx="8262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</a:rPr>
              <a:t>Державний Ермітаж в Санкт-Петербурзі (від </a:t>
            </a:r>
            <a:r>
              <a:rPr lang="uk-UA" sz="2000" b="1" i="1" dirty="0" err="1">
                <a:solidFill>
                  <a:schemeClr val="bg2">
                    <a:lumMod val="10000"/>
                  </a:schemeClr>
                </a:solidFill>
              </a:rPr>
              <a:t>фр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</a:rPr>
              <a:t>ermitage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</a:rPr>
              <a:t> — 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</a:rPr>
              <a:t>місце </a:t>
            </a:r>
            <a:r>
              <a:rPr lang="uk-UA" sz="2000" b="1" i="1" dirty="0" err="1">
                <a:solidFill>
                  <a:schemeClr val="bg2">
                    <a:lumMod val="10000"/>
                  </a:schemeClr>
                </a:solidFill>
              </a:rPr>
              <a:t>всамітнення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</a:rPr>
              <a:t>) — один із найбільших у світі художніх і культурно-історичних музеїв.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8007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</a:rPr>
              <a:t>Виник в 1764 як приватне зібрання Катерини 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</a:rPr>
              <a:t>II, 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</a:rPr>
              <a:t>відкритий для публіки в 1852. Містить колекції пам'ятників культур Давнього Сходу, Давнього Єгипту,Античності та Середньовіччя, мистецтва Західної і Східної Європи, археологічних та мистецьких пам'яток Азії, слов'янської культури 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</a:rPr>
              <a:t>VIII — XIX 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</a:rPr>
              <a:t>століть.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3"/>
            <a:ext cx="6401147" cy="346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3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4"/>
          <p:cNvSpPr>
            <a:spLocks noGrp="1"/>
          </p:cNvSpPr>
          <p:nvPr>
            <p:ph sz="quarter" idx="2"/>
          </p:nvPr>
        </p:nvSpPr>
        <p:spPr>
          <a:xfrm>
            <a:off x="395536" y="0"/>
            <a:ext cx="4586972" cy="4166171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Будинки Ермітажу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xfrm>
            <a:off x="34679" y="908720"/>
            <a:ext cx="6984776" cy="3941763"/>
          </a:xfrm>
        </p:spPr>
        <p:txBody>
          <a:bodyPr>
            <a:normAutofit/>
          </a:bodyPr>
          <a:lstStyle/>
          <a:p>
            <a:r>
              <a:rPr lang="uk-UA" sz="2000" b="1" i="1" dirty="0"/>
              <a:t>Зимовий палац (1754 — 1762, архітектор Б.Ф. </a:t>
            </a:r>
            <a:r>
              <a:rPr lang="uk-UA" sz="2000" b="1" i="1" dirty="0" err="1"/>
              <a:t>Расстреллі</a:t>
            </a:r>
            <a:r>
              <a:rPr lang="uk-UA" sz="2000" b="1" i="1" dirty="0"/>
              <a:t>)</a:t>
            </a:r>
          </a:p>
          <a:p>
            <a:r>
              <a:rPr lang="uk-UA" sz="2000" b="1" i="1" dirty="0"/>
              <a:t>Малий Ермітаж (1764 — 1767, архітектор Ж.Б. </a:t>
            </a:r>
            <a:r>
              <a:rPr lang="uk-UA" sz="2000" b="1" i="1" dirty="0" err="1"/>
              <a:t>Валлен-Деламот</a:t>
            </a:r>
            <a:r>
              <a:rPr lang="uk-UA" sz="2000" b="1" i="1" dirty="0"/>
              <a:t>)</a:t>
            </a:r>
          </a:p>
          <a:p>
            <a:r>
              <a:rPr lang="uk-UA" sz="2000" b="1" i="1" dirty="0"/>
              <a:t>Старий Ермітаж (1771 — 1787, архітектор Ю.М. </a:t>
            </a:r>
            <a:r>
              <a:rPr lang="uk-UA" sz="2000" b="1" i="1" dirty="0" err="1"/>
              <a:t>Фельтен</a:t>
            </a:r>
            <a:r>
              <a:rPr lang="uk-UA" sz="2000" b="1" i="1" dirty="0"/>
              <a:t>) *Новий Ермітаж (1839 — 1852, архітектор </a:t>
            </a:r>
            <a:r>
              <a:rPr lang="uk-UA" sz="2000" b="1" i="1" dirty="0" err="1"/>
              <a:t>Лео</a:t>
            </a:r>
            <a:r>
              <a:rPr lang="uk-UA" sz="2000" b="1" i="1" dirty="0"/>
              <a:t> </a:t>
            </a:r>
            <a:r>
              <a:rPr lang="uk-UA" sz="2000" b="1" i="1" dirty="0" err="1"/>
              <a:t>Кленце</a:t>
            </a:r>
            <a:r>
              <a:rPr lang="uk-UA" sz="2000" b="1" i="1" dirty="0"/>
              <a:t>)</a:t>
            </a:r>
          </a:p>
          <a:p>
            <a:r>
              <a:rPr lang="uk-UA" sz="2000" b="1" i="1" dirty="0" err="1"/>
              <a:t>Ермітажний</a:t>
            </a:r>
            <a:r>
              <a:rPr lang="uk-UA" sz="2000" b="1" i="1" dirty="0"/>
              <a:t> театр (1783 — 1787, архітектор Джакомо </a:t>
            </a:r>
            <a:r>
              <a:rPr lang="uk-UA" sz="2000" b="1" i="1" dirty="0" err="1"/>
              <a:t>Кваренгі</a:t>
            </a:r>
            <a:r>
              <a:rPr lang="uk-UA" sz="2000" b="1" i="1" dirty="0"/>
              <a:t>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0" b="87500" l="3630" r="100000">
                        <a14:foregroundMark x1="519" y1="29500" x2="95407" y2="2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9" y="3933056"/>
            <a:ext cx="9500369" cy="337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29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3613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Зимовий палац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896526"/>
            <a:ext cx="8280920" cy="574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5" y="313002"/>
            <a:ext cx="7524328" cy="633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352928" cy="6264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34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053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Малий Ермітаж</a:t>
            </a:r>
            <a:endParaRPr lang="uk-UA" sz="36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51727"/>
            <a:ext cx="5607174" cy="594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1728"/>
            <a:ext cx="9143999" cy="5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54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260647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Старий Ермітаж</a:t>
            </a:r>
            <a:endParaRPr lang="uk-UA" sz="36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18" y="-21978"/>
            <a:ext cx="45605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03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Ермітажний</a:t>
            </a:r>
            <a:r>
              <a:rPr lang="uk-UA" dirty="0"/>
              <a:t> театр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7112"/>
            <a:ext cx="4896544" cy="6517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" y="908720"/>
            <a:ext cx="385192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21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5730716" cy="639762"/>
          </a:xfrm>
        </p:spPr>
        <p:txBody>
          <a:bodyPr>
            <a:normAutofit lnSpcReduction="10000"/>
          </a:bodyPr>
          <a:lstStyle/>
          <a:p>
            <a:r>
              <a:rPr lang="ru-RU" b="1" i="1" dirty="0" err="1"/>
              <a:t>Нині</a:t>
            </a:r>
            <a:r>
              <a:rPr lang="ru-RU" b="1" i="1" dirty="0"/>
              <a:t> до складу Державного </a:t>
            </a:r>
            <a:r>
              <a:rPr lang="ru-RU" b="1" i="1" dirty="0" err="1"/>
              <a:t>Ермітажу</a:t>
            </a:r>
            <a:r>
              <a:rPr lang="ru-RU" b="1" i="1" dirty="0"/>
              <a:t> </a:t>
            </a:r>
            <a:r>
              <a:rPr lang="ru-RU" b="1" i="1" dirty="0" err="1"/>
              <a:t>також</a:t>
            </a:r>
            <a:r>
              <a:rPr lang="ru-RU" b="1" i="1" dirty="0"/>
              <a:t> </a:t>
            </a:r>
            <a:r>
              <a:rPr lang="ru-RU" b="1" i="1" dirty="0" err="1"/>
              <a:t>входять</a:t>
            </a:r>
            <a:r>
              <a:rPr lang="ru-RU" b="1" i="1" dirty="0"/>
              <a:t>:</a:t>
            </a:r>
            <a:endParaRPr lang="uk-UA" b="1" i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8034972" cy="3941763"/>
          </a:xfrm>
        </p:spPr>
        <p:txBody>
          <a:bodyPr>
            <a:normAutofit/>
          </a:bodyPr>
          <a:lstStyle/>
          <a:p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</a:rPr>
              <a:t>Меншиковський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 палац (1710 — 1720,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</a:rPr>
              <a:t>архітектори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</a:rPr>
              <a:t>Дж.М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. Фонтана, Й.Г.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</a:rPr>
              <a:t>Шедель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</a:rPr>
              <a:t>Будинок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 Головного штабу (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</a:rPr>
              <a:t>архітектор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</a:rPr>
              <a:t>К.І.Россі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uk-UA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15099"/>
            <a:ext cx="7632848" cy="4226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15099"/>
            <a:ext cx="6815180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86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1156"/>
            <a:ext cx="462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Картинна </a:t>
            </a: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галерея</a:t>
            </a:r>
            <a:endParaRPr lang="uk-UA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475" y="688535"/>
            <a:ext cx="50943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Особливо великою популярністю користується найстаріша і найбільш значна частина </a:t>
            </a:r>
            <a:r>
              <a:rPr lang="uk-UA" dirty="0" smtClean="0"/>
              <a:t>колекцій </a:t>
            </a:r>
            <a:r>
              <a:rPr lang="uk-UA" dirty="0" err="1" smtClean="0"/>
              <a:t>Ермітажу-</a:t>
            </a:r>
            <a:r>
              <a:rPr lang="uk-UA" dirty="0" smtClean="0"/>
              <a:t> </a:t>
            </a:r>
            <a:r>
              <a:rPr lang="uk-UA" dirty="0"/>
              <a:t>картинна галерея . Зосереджені тут художні скарби відбивають основні етапи розвитку мистецтва від пізнього середньовіччя до нашого часу. У ній налічується понад чотири тисячі творів, що належать тисяча шістсот художникам. </a:t>
            </a:r>
            <a:r>
              <a:rPr lang="uk-UA" dirty="0" smtClean="0"/>
              <a:t>Цифри </a:t>
            </a:r>
            <a:r>
              <a:rPr lang="uk-UA" dirty="0"/>
              <a:t>самі по собі досить значні, але особливу значимість зборам надає якісний його склад.</a:t>
            </a:r>
          </a:p>
          <a:p>
            <a:endParaRPr lang="uk-UA" dirty="0"/>
          </a:p>
          <a:p>
            <a:r>
              <a:rPr lang="uk-UA" dirty="0"/>
              <a:t>В Ермітажі є картини майже всіх найбільших майстрів Західної Європи. Тут можна детально вивчати живопис Голландії і Фландрії, творчість французьких імпресіоністів, познайомитися з мистецтвом Іспанії та Англії. </a:t>
            </a:r>
            <a:r>
              <a:rPr lang="uk-UA" dirty="0" smtClean="0"/>
              <a:t>Нечисленні </a:t>
            </a:r>
            <a:r>
              <a:rPr lang="uk-UA" dirty="0"/>
              <a:t>художні пам'ятники раннього італійського </a:t>
            </a:r>
            <a:r>
              <a:rPr lang="uk-UA" dirty="0" smtClean="0"/>
              <a:t>Відродження,Високого Відродження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8780"/>
            <a:ext cx="3419872" cy="49489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28932" y="5586561"/>
            <a:ext cx="359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Хосе де </a:t>
            </a:r>
            <a:r>
              <a:rPr lang="uk-UA" b="1" dirty="0" err="1"/>
              <a:t>Рібера</a:t>
            </a:r>
            <a:r>
              <a:rPr lang="uk-UA" b="1" dirty="0"/>
              <a:t>, «Муза історії </a:t>
            </a:r>
            <a:r>
              <a:rPr lang="uk-UA" b="1" dirty="0" err="1"/>
              <a:t>Кліо</a:t>
            </a:r>
            <a:r>
              <a:rPr lang="uk-UA" b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0785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340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Ермітаж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Ермітажний театр </vt:lpstr>
      <vt:lpstr>Презентация PowerPoint</vt:lpstr>
      <vt:lpstr>Презентация PowerPoint</vt:lpstr>
      <vt:lpstr>Презентация PowerPoint</vt:lpstr>
      <vt:lpstr>Колекція скульптур </vt:lpstr>
      <vt:lpstr>Теракоти в Ермітажі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Ермітаж</dc:title>
  <dc:creator>фокстрот</dc:creator>
  <cp:lastModifiedBy>admin</cp:lastModifiedBy>
  <cp:revision>11</cp:revision>
  <dcterms:created xsi:type="dcterms:W3CDTF">2013-04-11T15:39:46Z</dcterms:created>
  <dcterms:modified xsi:type="dcterms:W3CDTF">2015-02-09T16:26:43Z</dcterms:modified>
</cp:coreProperties>
</file>