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4" r:id="rId6"/>
    <p:sldId id="271" r:id="rId7"/>
    <p:sldId id="262" r:id="rId8"/>
    <p:sldId id="261" r:id="rId9"/>
    <p:sldId id="263" r:id="rId10"/>
    <p:sldId id="273" r:id="rId11"/>
    <p:sldId id="272" r:id="rId12"/>
    <p:sldId id="265" r:id="rId13"/>
    <p:sldId id="266" r:id="rId14"/>
    <p:sldId id="274" r:id="rId15"/>
    <p:sldId id="267" r:id="rId16"/>
    <p:sldId id="268" r:id="rId17"/>
    <p:sldId id="269" r:id="rId18"/>
    <p:sldId id="270" r:id="rId19"/>
    <p:sldId id="275" r:id="rId20"/>
    <p:sldId id="276" r:id="rId21"/>
    <p:sldId id="280" r:id="rId22"/>
    <p:sldId id="278" r:id="rId23"/>
    <p:sldId id="279" r:id="rId24"/>
    <p:sldId id="277"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42" autoAdjust="0"/>
    <p:restoredTop sz="94640" autoAdjust="0"/>
  </p:normalViewPr>
  <p:slideViewPr>
    <p:cSldViewPr>
      <p:cViewPr varScale="1">
        <p:scale>
          <a:sx n="87" d="100"/>
          <a:sy n="87" d="100"/>
        </p:scale>
        <p:origin x="18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0940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1151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01232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56408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44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96538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29835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11228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7517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437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4885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562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0971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8960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8698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0816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65017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106E36-FD25-4E2D-B0AA-010F637433A0}" type="datetimeFigureOut">
              <a:rPr lang="ru-RU" smtClean="0"/>
              <a:pPr/>
              <a:t>17.12.2014</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44310775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s://encrypted-tbn1.gstatic.com/images?q=tbn:ANd9GcQPJ06569cS2guDeCJWTxsZgcvhAd5zxrNa_VGgmohEie7-6rbJV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3228620" cy="2160240"/>
          </a:xfrm>
          <a:prstGeom prst="rect">
            <a:avLst/>
          </a:prstGeom>
          <a:noFill/>
          <a:effectLst>
            <a:softEdge rad="6223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27584" y="1258767"/>
            <a:ext cx="8496944" cy="1440160"/>
          </a:xfrm>
          <a:scene3d>
            <a:camera prst="perspectiveRight"/>
            <a:lightRig rig="threePt" dir="t"/>
          </a:scene3d>
          <a:sp3d>
            <a:bevelT/>
          </a:sp3d>
        </p:spPr>
        <p:txBody>
          <a:bodyPr>
            <a:noAutofit/>
          </a:bodyPr>
          <a:lstStyle/>
          <a:p>
            <a:r>
              <a:rPr lang="en-US" sz="19900" b="1" spc="-150" dirty="0" smtClean="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glow rad="228600">
                    <a:schemeClr val="accent5">
                      <a:satMod val="175000"/>
                      <a:alpha val="40000"/>
                    </a:schemeClr>
                  </a:glow>
                </a:effectLst>
                <a:latin typeface="GTA Russian" pitchFamily="2" charset="0"/>
              </a:rPr>
              <a:t>Las</a:t>
            </a:r>
            <a:r>
              <a:rPr lang="en-US" sz="19900" b="1" spc="-150" dirty="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glow rad="228600">
                    <a:schemeClr val="accent5">
                      <a:satMod val="175000"/>
                      <a:alpha val="40000"/>
                    </a:schemeClr>
                  </a:glow>
                </a:effectLst>
                <a:latin typeface="GTA Russian" pitchFamily="2" charset="0"/>
              </a:rPr>
              <a:t/>
            </a:r>
            <a:br>
              <a:rPr lang="en-US" sz="19900" b="1" spc="-150" dirty="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glow rad="228600">
                    <a:schemeClr val="accent5">
                      <a:satMod val="175000"/>
                      <a:alpha val="40000"/>
                    </a:schemeClr>
                  </a:glow>
                </a:effectLst>
                <a:latin typeface="GTA Russian" pitchFamily="2" charset="0"/>
              </a:rPr>
            </a:br>
            <a:r>
              <a:rPr lang="en-US" sz="19900" b="1" spc="-150" dirty="0" smtClean="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glow rad="228600">
                    <a:schemeClr val="accent5">
                      <a:satMod val="175000"/>
                      <a:alpha val="40000"/>
                    </a:schemeClr>
                  </a:glow>
                </a:effectLst>
                <a:latin typeface="GTA Russian" pitchFamily="2" charset="0"/>
              </a:rPr>
              <a:t> </a:t>
            </a:r>
            <a:r>
              <a:rPr lang="ru-RU" sz="11500" b="1" dirty="0" smtClean="0">
                <a:blipFill dpi="0" rotWithShape="1">
                  <a:blip r:embed="rId4">
                    <a:extLst>
                      <a:ext uri="{28A0092B-C50C-407E-A947-70E740481C1C}">
                        <a14:useLocalDpi xmlns:a14="http://schemas.microsoft.com/office/drawing/2010/main" val="0"/>
                      </a:ext>
                    </a:extLst>
                  </a:blip>
                  <a:srcRect/>
                  <a:stretch>
                    <a:fillRect/>
                  </a:stretch>
                </a:blipFill>
                <a:latin typeface="Frosty" panose="00000400000000000000" pitchFamily="2" charset="0"/>
              </a:rPr>
              <a:t/>
            </a:r>
            <a:br>
              <a:rPr lang="ru-RU" sz="11500" b="1" dirty="0" smtClean="0">
                <a:blipFill dpi="0" rotWithShape="1">
                  <a:blip r:embed="rId4">
                    <a:extLst>
                      <a:ext uri="{28A0092B-C50C-407E-A947-70E740481C1C}">
                        <a14:useLocalDpi xmlns:a14="http://schemas.microsoft.com/office/drawing/2010/main" val="0"/>
                      </a:ext>
                    </a:extLst>
                  </a:blip>
                  <a:srcRect/>
                  <a:stretch>
                    <a:fillRect/>
                  </a:stretch>
                </a:blipFill>
                <a:latin typeface="Frosty" panose="00000400000000000000" pitchFamily="2" charset="0"/>
              </a:rPr>
            </a:br>
            <a:r>
              <a:rPr lang="en-US" sz="11500" b="1" dirty="0" smtClean="0">
                <a:blipFill dpi="0" rotWithShape="1">
                  <a:blip r:embed="rId4">
                    <a:extLst>
                      <a:ext uri="{28A0092B-C50C-407E-A947-70E740481C1C}">
                        <a14:useLocalDpi xmlns:a14="http://schemas.microsoft.com/office/drawing/2010/main" val="0"/>
                      </a:ext>
                    </a:extLst>
                  </a:blip>
                  <a:srcRect/>
                  <a:stretch>
                    <a:fillRect/>
                  </a:stretch>
                </a:blipFill>
                <a:latin typeface="Frosty" panose="00000400000000000000" pitchFamily="2" charset="0"/>
              </a:rPr>
              <a:t> </a:t>
            </a:r>
            <a:endParaRPr lang="ru-RU" sz="11500" b="1" dirty="0">
              <a:blipFill dpi="0" rotWithShape="1">
                <a:blip r:embed="rId4">
                  <a:extLst>
                    <a:ext uri="{28A0092B-C50C-407E-A947-70E740481C1C}">
                      <a14:useLocalDpi xmlns:a14="http://schemas.microsoft.com/office/drawing/2010/main" val="0"/>
                    </a:ext>
                  </a:extLst>
                </a:blip>
                <a:srcRect/>
                <a:stretch>
                  <a:fillRect/>
                </a:stretch>
              </a:blipFill>
            </a:endParaRPr>
          </a:p>
        </p:txBody>
      </p:sp>
      <p:pic>
        <p:nvPicPr>
          <p:cNvPr id="6146" name="Picture 2" descr="http://qtlv.com/images/tours-of-las-vegas.jpg?141782400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715" y="-39152"/>
            <a:ext cx="5111552" cy="2017999"/>
          </a:xfrm>
          <a:prstGeom prst="rect">
            <a:avLst/>
          </a:prstGeom>
          <a:noFill/>
          <a:effectLst>
            <a:softEdge rad="774700"/>
          </a:effectLst>
          <a:extLst>
            <a:ext uri="{909E8E84-426E-40DD-AFC4-6F175D3DCCD1}">
              <a14:hiddenFill xmlns:a14="http://schemas.microsoft.com/office/drawing/2010/main">
                <a:solidFill>
                  <a:srgbClr val="FFFFFF"/>
                </a:solidFill>
              </a14:hiddenFill>
            </a:ext>
          </a:extLst>
        </p:spPr>
      </p:pic>
      <p:pic>
        <p:nvPicPr>
          <p:cNvPr id="6150" name="Picture 6" descr="https://c2.staticflickr.com/6/5015/5581165015_f417dddd67_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917" y="1258767"/>
            <a:ext cx="6096000" cy="4067176"/>
          </a:xfrm>
          <a:prstGeom prst="rect">
            <a:avLst/>
          </a:prstGeom>
          <a:noFill/>
          <a:effectLst>
            <a:softEdge rad="9779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7584" y="3356992"/>
            <a:ext cx="5383333" cy="3154710"/>
          </a:xfrm>
          <a:prstGeom prst="rect">
            <a:avLst/>
          </a:prstGeom>
        </p:spPr>
        <p:txBody>
          <a:bodyPr wrap="none">
            <a:spAutoFit/>
          </a:bodyPr>
          <a:lstStyle/>
          <a:p>
            <a:r>
              <a:rPr lang="en-US" sz="19900" b="1" spc="-150" dirty="0">
                <a:ln>
                  <a:solidFill>
                    <a:schemeClr val="tx1"/>
                  </a:solidFill>
                </a:ln>
                <a:blipFill dpi="0" rotWithShape="1">
                  <a:blip r:embed="rId3">
                    <a:extLst>
                      <a:ext uri="{28A0092B-C50C-407E-A947-70E740481C1C}">
                        <a14:useLocalDpi xmlns:a14="http://schemas.microsoft.com/office/drawing/2010/main" val="0"/>
                      </a:ext>
                    </a:extLst>
                  </a:blip>
                  <a:srcRect/>
                  <a:stretch>
                    <a:fillRect/>
                  </a:stretch>
                </a:blipFill>
                <a:effectLst>
                  <a:glow rad="228600">
                    <a:schemeClr val="accent5">
                      <a:satMod val="175000"/>
                      <a:alpha val="40000"/>
                    </a:schemeClr>
                  </a:glow>
                </a:effectLst>
                <a:latin typeface="GTA Russian" pitchFamily="2" charset="0"/>
              </a:rPr>
              <a:t>Vegas</a:t>
            </a:r>
            <a:endParaRPr lang="ru-RU" sz="3200" dirty="0"/>
          </a:p>
        </p:txBody>
      </p:sp>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346"/>
            <a:ext cx="9144000" cy="6843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243408"/>
            <a:ext cx="3820674" cy="1574808"/>
          </a:xfrm>
        </p:spPr>
        <p:txBody>
          <a:bodyPr>
            <a:noAutofit/>
          </a:bodyPr>
          <a:lstStyle/>
          <a:p>
            <a:r>
              <a:rPr lang="en-US" sz="4400" b="1" dirty="0" smtClean="0"/>
              <a:t>Glitter Gulch</a:t>
            </a:r>
            <a:endParaRPr lang="ru-RU" sz="4400" b="1" dirty="0"/>
          </a:p>
        </p:txBody>
      </p:sp>
      <p:sp>
        <p:nvSpPr>
          <p:cNvPr id="2" name="Текст 1"/>
          <p:cNvSpPr>
            <a:spLocks noGrp="1"/>
          </p:cNvSpPr>
          <p:nvPr>
            <p:ph type="body" sz="half" idx="2"/>
          </p:nvPr>
        </p:nvSpPr>
        <p:spPr>
          <a:xfrm>
            <a:off x="257466" y="2430809"/>
            <a:ext cx="3814728" cy="1371600"/>
          </a:xfrm>
        </p:spPr>
        <p:txBody>
          <a:bodyPr>
            <a:noAutofit/>
          </a:bodyPr>
          <a:lstStyle/>
          <a:p>
            <a:r>
              <a:rPr lang="en-US" sz="2800" dirty="0" smtClean="0"/>
              <a:t>Glitter Gulch is a world famous area of night clubs</a:t>
            </a:r>
            <a:endParaRPr lang="ru-RU" sz="2800" dirty="0"/>
          </a:p>
        </p:txBody>
      </p:sp>
      <p:pic>
        <p:nvPicPr>
          <p:cNvPr id="4098" name="Picture 2" descr="https://c1.staticflickr.com/9/8084/8260973855_568c3abf3e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169" y="980728"/>
            <a:ext cx="5688632" cy="4559795"/>
          </a:xfrm>
          <a:prstGeom prst="rect">
            <a:avLst/>
          </a:prstGeom>
          <a:noFill/>
          <a:effectLst>
            <a:softEdge rad="8382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891480"/>
            <a:ext cx="2551462" cy="1447800"/>
          </a:xfrm>
        </p:spPr>
        <p:txBody>
          <a:bodyPr/>
          <a:lstStyle/>
          <a:p>
            <a:r>
              <a:rPr lang="en-US" dirty="0" smtClean="0"/>
              <a:t>Fremont Street</a:t>
            </a:r>
            <a:endParaRPr lang="ru-RU" dirty="0"/>
          </a:p>
        </p:txBody>
      </p:sp>
      <p:pic>
        <p:nvPicPr>
          <p:cNvPr id="5" name="Содержимое 4" descr="1aff6_1298057733_1290697922_travel_by_re-actor.net_29.jpg"/>
          <p:cNvPicPr>
            <a:picLocks noGrp="1" noChangeAspect="1"/>
          </p:cNvPicPr>
          <p:nvPr>
            <p:ph idx="1"/>
          </p:nvPr>
        </p:nvPicPr>
        <p:blipFill>
          <a:blip r:embed="rId2" cstate="print"/>
          <a:stretch>
            <a:fillRect/>
          </a:stretch>
        </p:blipFill>
        <p:spPr>
          <a:xfrm>
            <a:off x="2267744" y="983432"/>
            <a:ext cx="6816757" cy="5112568"/>
          </a:xfrm>
          <a:effectLst>
            <a:softEdge rad="622300"/>
          </a:effectLst>
        </p:spPr>
      </p:pic>
      <p:sp>
        <p:nvSpPr>
          <p:cNvPr id="3" name="Текст 2"/>
          <p:cNvSpPr>
            <a:spLocks noGrp="1"/>
          </p:cNvSpPr>
          <p:nvPr>
            <p:ph type="body" sz="half" idx="2"/>
          </p:nvPr>
        </p:nvSpPr>
        <p:spPr>
          <a:xfrm>
            <a:off x="251520" y="1772816"/>
            <a:ext cx="2160240" cy="4323184"/>
          </a:xfrm>
        </p:spPr>
        <p:txBody>
          <a:bodyPr>
            <a:normAutofit/>
          </a:bodyPr>
          <a:lstStyle/>
          <a:p>
            <a:r>
              <a:rPr lang="en-US" sz="2800" dirty="0" smtClean="0"/>
              <a:t>Fremont Street is a heart of Las Vegas. Everything here has its initial experience</a:t>
            </a:r>
            <a:endParaRPr lang="ru-RU" sz="2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941168"/>
            <a:ext cx="3008313" cy="1162050"/>
          </a:xfrm>
        </p:spPr>
        <p:txBody>
          <a:bodyPr>
            <a:normAutofit/>
          </a:bodyPr>
          <a:lstStyle/>
          <a:p>
            <a:r>
              <a:rPr lang="en-US" b="1" dirty="0" smtClean="0"/>
              <a:t>Hotel Bellagio</a:t>
            </a:r>
            <a:endParaRPr lang="ru-RU" b="1" dirty="0"/>
          </a:p>
        </p:txBody>
      </p:sp>
      <p:pic>
        <p:nvPicPr>
          <p:cNvPr id="5" name="Содержимое 4" descr="Рисунок9.jpg"/>
          <p:cNvPicPr>
            <a:picLocks noGrp="1" noChangeAspect="1"/>
          </p:cNvPicPr>
          <p:nvPr>
            <p:ph idx="1"/>
          </p:nvPr>
        </p:nvPicPr>
        <p:blipFill>
          <a:blip r:embed="rId2" cstate="print"/>
          <a:stretch>
            <a:fillRect/>
          </a:stretch>
        </p:blipFill>
        <p:spPr>
          <a:xfrm>
            <a:off x="820250" y="1556792"/>
            <a:ext cx="7584176" cy="4680520"/>
          </a:xfrm>
          <a:effectLst>
            <a:softEdge rad="622300"/>
          </a:effectLst>
        </p:spPr>
      </p:pic>
      <p:sp>
        <p:nvSpPr>
          <p:cNvPr id="4" name="Текст 3"/>
          <p:cNvSpPr>
            <a:spLocks noGrp="1"/>
          </p:cNvSpPr>
          <p:nvPr>
            <p:ph type="body" sz="half" idx="2"/>
          </p:nvPr>
        </p:nvSpPr>
        <p:spPr>
          <a:xfrm>
            <a:off x="1612864" y="548680"/>
            <a:ext cx="6552728" cy="1152127"/>
          </a:xfrm>
        </p:spPr>
        <p:txBody>
          <a:bodyPr>
            <a:noAutofit/>
          </a:bodyPr>
          <a:lstStyle/>
          <a:p>
            <a:r>
              <a:rPr lang="en-US" sz="2800" dirty="0" smtClean="0"/>
              <a:t>Dancing Fountains Bellagio are estimated at $ 40 million</a:t>
            </a:r>
            <a:endParaRPr lang="ru-RU" sz="2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3820674" cy="1574808"/>
          </a:xfrm>
        </p:spPr>
        <p:txBody>
          <a:bodyPr>
            <a:noAutofit/>
          </a:bodyPr>
          <a:lstStyle/>
          <a:p>
            <a:r>
              <a:rPr lang="en-US" sz="6000" dirty="0" smtClean="0"/>
              <a:t>Volcano</a:t>
            </a:r>
            <a:endParaRPr lang="ru-RU" sz="6000" dirty="0"/>
          </a:p>
        </p:txBody>
      </p:sp>
      <p:sp>
        <p:nvSpPr>
          <p:cNvPr id="4" name="Текст 3"/>
          <p:cNvSpPr>
            <a:spLocks noGrp="1"/>
          </p:cNvSpPr>
          <p:nvPr>
            <p:ph type="body" sz="half" idx="2"/>
          </p:nvPr>
        </p:nvSpPr>
        <p:spPr>
          <a:xfrm>
            <a:off x="755576" y="2420888"/>
            <a:ext cx="3814728" cy="1371600"/>
          </a:xfrm>
        </p:spPr>
        <p:txBody>
          <a:bodyPr>
            <a:noAutofit/>
          </a:bodyPr>
          <a:lstStyle/>
          <a:p>
            <a:r>
              <a:rPr lang="en-US" sz="3600" b="1" dirty="0" smtClean="0"/>
              <a:t>Volcano erupts fire and lava flows every 15 minutes</a:t>
            </a:r>
            <a:endParaRPr lang="ru-RU" sz="3600" b="1" dirty="0"/>
          </a:p>
        </p:txBody>
      </p:sp>
      <p:sp>
        <p:nvSpPr>
          <p:cNvPr id="3" name="Рисунок 2"/>
          <p:cNvSpPr>
            <a:spLocks noGrp="1"/>
          </p:cNvSpPr>
          <p:nvPr>
            <p:ph type="pic" idx="1"/>
          </p:nvPr>
        </p:nvSpPr>
        <p:spPr/>
      </p:sp>
      <p:pic>
        <p:nvPicPr>
          <p:cNvPr id="5122" name="Picture 2" descr="http://www.roemers.org/lvmiragevolca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916832"/>
            <a:ext cx="5596795" cy="4197596"/>
          </a:xfrm>
          <a:prstGeom prst="rect">
            <a:avLst/>
          </a:prstGeom>
          <a:noFill/>
          <a:effectLst>
            <a:softEdge rad="762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556792"/>
            <a:ext cx="7200800" cy="288032"/>
          </a:xfrm>
        </p:spPr>
        <p:txBody>
          <a:bodyPr>
            <a:noAutofit/>
          </a:bodyPr>
          <a:lstStyle/>
          <a:p>
            <a:r>
              <a:rPr lang="en-US" sz="3600" b="1" dirty="0" smtClean="0"/>
              <a:t>You can also get married in L.V. The wedding ceremonies are fast and cheap</a:t>
            </a:r>
            <a:endParaRPr lang="ru-RU" sz="3600" b="1" dirty="0"/>
          </a:p>
        </p:txBody>
      </p:sp>
      <p:pic>
        <p:nvPicPr>
          <p:cNvPr id="5" name="Содержимое 4" descr="lasvegas-wedding-party-006-qk5s6233p-sw.jpg"/>
          <p:cNvPicPr>
            <a:picLocks noGrp="1" noChangeAspect="1"/>
          </p:cNvPicPr>
          <p:nvPr>
            <p:ph idx="1"/>
          </p:nvPr>
        </p:nvPicPr>
        <p:blipFill>
          <a:blip r:embed="rId2" cstate="print"/>
          <a:stretch>
            <a:fillRect/>
          </a:stretch>
        </p:blipFill>
        <p:spPr>
          <a:xfrm>
            <a:off x="971600" y="1844824"/>
            <a:ext cx="7135761" cy="4608512"/>
          </a:xfrm>
          <a:effectLst>
            <a:softEdge rad="8763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70" y="1081315"/>
            <a:ext cx="7055380" cy="1400530"/>
          </a:xfrm>
        </p:spPr>
        <p:txBody>
          <a:bodyPr/>
          <a:lstStyle/>
          <a:p>
            <a:r>
              <a:rPr lang="en-US" b="1" dirty="0" smtClean="0"/>
              <a:t>the Grand Canyon</a:t>
            </a:r>
            <a:endParaRPr lang="ru-RU" b="1" dirty="0"/>
          </a:p>
        </p:txBody>
      </p:sp>
      <p:pic>
        <p:nvPicPr>
          <p:cNvPr id="5" name="Содержимое 4" descr="Рисунок10.jpg"/>
          <p:cNvPicPr>
            <a:picLocks noGrp="1" noChangeAspect="1"/>
          </p:cNvPicPr>
          <p:nvPr>
            <p:ph sz="half" idx="1"/>
          </p:nvPr>
        </p:nvPicPr>
        <p:blipFill>
          <a:blip r:embed="rId2" cstate="print"/>
          <a:stretch>
            <a:fillRect/>
          </a:stretch>
        </p:blipFill>
        <p:spPr>
          <a:xfrm>
            <a:off x="0" y="2060847"/>
            <a:ext cx="5004048" cy="3757733"/>
          </a:xfrm>
          <a:effectLst>
            <a:softEdge rad="711200"/>
          </a:effectLst>
        </p:spPr>
      </p:pic>
      <p:pic>
        <p:nvPicPr>
          <p:cNvPr id="6" name="Содержимое 5" descr="Рисунок11.jpg"/>
          <p:cNvPicPr>
            <a:picLocks noGrp="1" noChangeAspect="1"/>
          </p:cNvPicPr>
          <p:nvPr>
            <p:ph sz="half" idx="2"/>
          </p:nvPr>
        </p:nvPicPr>
        <p:blipFill>
          <a:blip r:embed="rId3" cstate="print"/>
          <a:stretch>
            <a:fillRect/>
          </a:stretch>
        </p:blipFill>
        <p:spPr>
          <a:xfrm>
            <a:off x="4211960" y="1853248"/>
            <a:ext cx="5219039" cy="3914278"/>
          </a:xfrm>
          <a:effectLst>
            <a:softEdge rad="5461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400" b="1" dirty="0" smtClean="0"/>
              <a:t>The Death Valley</a:t>
            </a:r>
            <a:endParaRPr lang="ru-RU" sz="4400" b="1" dirty="0"/>
          </a:p>
        </p:txBody>
      </p:sp>
      <p:pic>
        <p:nvPicPr>
          <p:cNvPr id="5" name="Рисунок 4" descr="49689748_image054.jpg"/>
          <p:cNvPicPr>
            <a:picLocks noGrp="1" noChangeAspect="1"/>
          </p:cNvPicPr>
          <p:nvPr>
            <p:ph type="pic" idx="1"/>
          </p:nvPr>
        </p:nvPicPr>
        <p:blipFill>
          <a:blip r:embed="rId2" cstate="print"/>
          <a:srcRect l="30676" r="30676"/>
          <a:stretch>
            <a:fillRect/>
          </a:stretch>
        </p:blipFill>
        <p:spPr/>
      </p:pic>
      <p:sp>
        <p:nvSpPr>
          <p:cNvPr id="4" name="Текст 3"/>
          <p:cNvSpPr>
            <a:spLocks noGrp="1"/>
          </p:cNvSpPr>
          <p:nvPr>
            <p:ph type="body" sz="half" idx="2"/>
          </p:nvPr>
        </p:nvSpPr>
        <p:spPr/>
        <p:txBody>
          <a:bodyPr>
            <a:normAutofit fontScale="92500"/>
          </a:bodyPr>
          <a:lstStyle/>
          <a:p>
            <a:r>
              <a:rPr lang="en-US" sz="3600" dirty="0" smtClean="0"/>
              <a:t>… is famous for its moving stones</a:t>
            </a:r>
            <a:endParaRPr lang="ru-RU" sz="36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Zion National Park</a:t>
            </a:r>
            <a:endParaRPr lang="ru-RU" b="1" dirty="0"/>
          </a:p>
        </p:txBody>
      </p:sp>
      <p:pic>
        <p:nvPicPr>
          <p:cNvPr id="5" name="Содержимое 4" descr="1285644999_21-1h1u.jpg"/>
          <p:cNvPicPr>
            <a:picLocks noGrp="1" noChangeAspect="1"/>
          </p:cNvPicPr>
          <p:nvPr>
            <p:ph sz="half" idx="1"/>
          </p:nvPr>
        </p:nvPicPr>
        <p:blipFill>
          <a:blip r:embed="rId2" cstate="print"/>
          <a:stretch>
            <a:fillRect/>
          </a:stretch>
        </p:blipFill>
        <p:spPr>
          <a:xfrm>
            <a:off x="12163" y="2060848"/>
            <a:ext cx="5286944" cy="3971413"/>
          </a:xfrm>
          <a:effectLst>
            <a:softEdge rad="558800"/>
          </a:effectLst>
        </p:spPr>
      </p:pic>
      <p:pic>
        <p:nvPicPr>
          <p:cNvPr id="6" name="Содержимое 5" descr="zion_national_park_east_entrance_tourism-usa.jpg"/>
          <p:cNvPicPr>
            <a:picLocks noGrp="1" noChangeAspect="1"/>
          </p:cNvPicPr>
          <p:nvPr>
            <p:ph sz="half" idx="2"/>
          </p:nvPr>
        </p:nvPicPr>
        <p:blipFill>
          <a:blip r:embed="rId3" cstate="print"/>
          <a:stretch>
            <a:fillRect/>
          </a:stretch>
        </p:blipFill>
        <p:spPr>
          <a:xfrm>
            <a:off x="4098994" y="2060848"/>
            <a:ext cx="5045006" cy="3855381"/>
          </a:xfrm>
          <a:effectLst>
            <a:softEdge rad="3556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348880"/>
            <a:ext cx="8153400" cy="990600"/>
          </a:xfrm>
        </p:spPr>
        <p:txBody>
          <a:bodyPr>
            <a:noAutofit/>
          </a:bodyPr>
          <a:lstStyle/>
          <a:p>
            <a:pPr algn="ctr"/>
            <a:r>
              <a:rPr lang="en-US" sz="9600" dirty="0" smtClean="0">
                <a:solidFill>
                  <a:schemeClr val="bg1"/>
                </a:solidFill>
              </a:rPr>
              <a:t>The end</a:t>
            </a:r>
            <a:endParaRPr lang="ru-RU" sz="9600" dirty="0">
              <a:solidFill>
                <a:schemeClr val="bg1"/>
              </a:solidFill>
            </a:endParaRPr>
          </a:p>
        </p:txBody>
      </p:sp>
      <p:pic>
        <p:nvPicPr>
          <p:cNvPr id="4" name="Содержимое 3" descr="Рисунок12.jpg"/>
          <p:cNvPicPr>
            <a:picLocks noGrp="1" noChangeAspect="1"/>
          </p:cNvPicPr>
          <p:nvPr>
            <p:ph idx="1"/>
          </p:nvPr>
        </p:nvPicPr>
        <p:blipFill>
          <a:blip r:embed="rId2" cstate="print"/>
          <a:stretch>
            <a:fillRect/>
          </a:stretch>
        </p:blipFill>
        <p:spPr>
          <a:xfrm>
            <a:off x="0" y="-79949"/>
            <a:ext cx="9144000" cy="6838858"/>
          </a:xfrm>
          <a:effectLst>
            <a:softEdge rad="7493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http://dlyakota.ru/uploads/posts/2013-11/dlyakota.ru_fakty_10-interesnyh-faktov-o-las-vegase_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762088" cy="5826790"/>
          </a:xfrm>
          <a:prstGeom prst="rect">
            <a:avLst/>
          </a:prstGeom>
          <a:noFill/>
          <a:effectLst>
            <a:softEdge rad="558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62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29600" cy="1143000"/>
          </a:xfrm>
        </p:spPr>
        <p:txBody>
          <a:bodyPr>
            <a:normAutofit fontScale="90000"/>
          </a:bodyPr>
          <a:lstStyle/>
          <a:p>
            <a:r>
              <a:rPr lang="en-US" sz="2700" dirty="0" smtClean="0">
                <a:solidFill>
                  <a:schemeClr val="tx1">
                    <a:lumMod val="75000"/>
                  </a:schemeClr>
                </a:solidFill>
                <a:latin typeface="+mn-lt"/>
              </a:rPr>
              <a:t>Las Vegas (Nev.) - A city in the south-western part of the United States and the largest city in the state of Nevada (Nevada). Las Vegas is an internationally recognized center for entertainment and recreation, it is an unofficial capital of the world of gambling</a:t>
            </a:r>
            <a:r>
              <a:rPr lang="ru-RU" dirty="0" smtClean="0"/>
              <a:t/>
            </a:r>
            <a:br>
              <a:rPr lang="ru-RU" dirty="0" smtClean="0"/>
            </a:br>
            <a:endParaRPr lang="ru-RU" dirty="0"/>
          </a:p>
        </p:txBody>
      </p:sp>
      <p:sp>
        <p:nvSpPr>
          <p:cNvPr id="3" name="Текст 2"/>
          <p:cNvSpPr>
            <a:spLocks noGrp="1"/>
          </p:cNvSpPr>
          <p:nvPr>
            <p:ph type="body" idx="1"/>
          </p:nvPr>
        </p:nvSpPr>
        <p:spPr>
          <a:xfrm>
            <a:off x="0" y="5517232"/>
            <a:ext cx="4040188" cy="639762"/>
          </a:xfrm>
        </p:spPr>
        <p:txBody>
          <a:bodyPr>
            <a:normAutofit fontScale="85000" lnSpcReduction="10000"/>
          </a:bodyPr>
          <a:lstStyle/>
          <a:p>
            <a:r>
              <a:rPr lang="en-US"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panorama of the city</a:t>
            </a:r>
            <a:endParaRPr lang="ru-RU"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Содержимое 9" descr="Las Vegas Strip Panorama.jpg"/>
          <p:cNvPicPr>
            <a:picLocks noGrp="1" noChangeAspect="1"/>
          </p:cNvPicPr>
          <p:nvPr>
            <p:ph sz="half" idx="2"/>
          </p:nvPr>
        </p:nvPicPr>
        <p:blipFill>
          <a:blip r:embed="rId2" cstate="print"/>
          <a:stretch>
            <a:fillRect/>
          </a:stretch>
        </p:blipFill>
        <p:spPr>
          <a:xfrm>
            <a:off x="0" y="2420887"/>
            <a:ext cx="9144000" cy="3197515"/>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descr="http://img.csfd.cz/files/images/user/profile/159/095/159095868_dc7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54082"/>
            <a:ext cx="8941600" cy="6471484"/>
          </a:xfrm>
          <a:prstGeom prst="rect">
            <a:avLst/>
          </a:prstGeom>
          <a:noFill/>
          <a:effectLst>
            <a:softEdge rad="584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579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descr="http://www.magazineusa.com/images_st2/nv/lasvegas/Las-Vegas-Hotel-Casino-Bellagio_780-m1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8" y="1052736"/>
            <a:ext cx="8967058" cy="5483702"/>
          </a:xfrm>
          <a:prstGeom prst="rect">
            <a:avLst/>
          </a:prstGeom>
          <a:noFill/>
          <a:effectLst>
            <a:softEdge rad="584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286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descr="http://www.newsbeast.gr/files/1/2013/11/25/festival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52718"/>
            <a:ext cx="8721715" cy="5832648"/>
          </a:xfrm>
          <a:prstGeom prst="rect">
            <a:avLst/>
          </a:prstGeom>
          <a:noFill/>
          <a:effectLst>
            <a:softEdge rad="787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388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descr="http://upload.wikimedia.org/wikipedia/commons/4/4a/Chapel_of_the_Flower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578" y="541731"/>
            <a:ext cx="9475334" cy="6316889"/>
          </a:xfrm>
          <a:prstGeom prst="rect">
            <a:avLst/>
          </a:prstGeom>
          <a:noFill/>
          <a:effectLst>
            <a:softEdge rad="1028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902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11266" name="Picture 2" descr="http://www.focusinternetservices.com/wp-content/uploads/2014/02/las-veg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 y="1700808"/>
            <a:ext cx="9381628" cy="383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758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475656" y="4653136"/>
            <a:ext cx="7142584" cy="804862"/>
          </a:xfrm>
        </p:spPr>
        <p:txBody>
          <a:bodyPr>
            <a:noAutofit/>
          </a:bodyPr>
          <a:lstStyle/>
          <a:p>
            <a:r>
              <a:rPr lang="en-US" sz="4000" dirty="0" smtClean="0"/>
              <a:t>Gambling was </a:t>
            </a:r>
            <a:r>
              <a:rPr lang="en-US" sz="4000" dirty="0" err="1" smtClean="0"/>
              <a:t>offically</a:t>
            </a:r>
            <a:r>
              <a:rPr lang="en-US" sz="4000" dirty="0" smtClean="0"/>
              <a:t> allowed in May19, 1931</a:t>
            </a:r>
            <a:endParaRPr lang="ru-RU" sz="4000" dirty="0"/>
          </a:p>
        </p:txBody>
      </p:sp>
      <p:pic>
        <p:nvPicPr>
          <p:cNvPr id="1026" name="Picture 2" descr="http://fs201.jpe.ru/8287/2556922_6a1f5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3408"/>
            <a:ext cx="6828828" cy="5121621"/>
          </a:xfrm>
          <a:prstGeom prst="rect">
            <a:avLst/>
          </a:prstGeom>
          <a:noFill/>
          <a:effectLst>
            <a:softEdge rad="9906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smtClean="0"/>
              <a:t>Revenue from hotels (including most of the world's largest), gambling, entertainment, and other tourist-oriented industries forms the backbone of the economy.</a:t>
            </a:r>
            <a:endParaRPr lang="ru-RU" sz="2400" b="1" dirty="0"/>
          </a:p>
        </p:txBody>
      </p:sp>
      <p:pic>
        <p:nvPicPr>
          <p:cNvPr id="4" name="Содержимое 3" descr="Рисунок7.jpg"/>
          <p:cNvPicPr>
            <a:picLocks noGrp="1" noChangeAspect="1"/>
          </p:cNvPicPr>
          <p:nvPr>
            <p:ph idx="1"/>
          </p:nvPr>
        </p:nvPicPr>
        <p:blipFill>
          <a:blip r:embed="rId2" cstate="print"/>
          <a:stretch>
            <a:fillRect/>
          </a:stretch>
        </p:blipFill>
        <p:spPr>
          <a:xfrm>
            <a:off x="683568" y="1334544"/>
            <a:ext cx="7709441" cy="5523704"/>
          </a:xfrm>
          <a:effectLst>
            <a:softEdge rad="11938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t>The Strip</a:t>
            </a:r>
            <a:br>
              <a:rPr lang="en-US" b="1" dirty="0" smtClean="0"/>
            </a:br>
            <a:r>
              <a:rPr lang="en-US" sz="3200" b="1" dirty="0" smtClean="0"/>
              <a:t>is a main street in Las Vegas</a:t>
            </a:r>
            <a:endParaRPr lang="ru-RU" b="1" dirty="0"/>
          </a:p>
        </p:txBody>
      </p:sp>
      <p:pic>
        <p:nvPicPr>
          <p:cNvPr id="4" name="Содержимое 3" descr="las_vegas_ph15.jpg"/>
          <p:cNvPicPr>
            <a:picLocks noGrp="1" noChangeAspect="1"/>
          </p:cNvPicPr>
          <p:nvPr>
            <p:ph idx="1"/>
          </p:nvPr>
        </p:nvPicPr>
        <p:blipFill>
          <a:blip r:embed="rId2" cstate="print"/>
          <a:stretch>
            <a:fillRect/>
          </a:stretch>
        </p:blipFill>
        <p:spPr>
          <a:xfrm>
            <a:off x="251520" y="1817852"/>
            <a:ext cx="8640960" cy="5103855"/>
          </a:xfrm>
          <a:effectLst>
            <a:softEdge rad="8001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McCarron International Airport</a:t>
            </a:r>
            <a:endParaRPr lang="ru-RU" dirty="0"/>
          </a:p>
        </p:txBody>
      </p:sp>
      <p:pic>
        <p:nvPicPr>
          <p:cNvPr id="2050" name="Picture 2" descr="http://cbslasvegas.files.wordpress.com/2012/06/88469008.jpg?w=620&amp;h=349&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07" y="1700808"/>
            <a:ext cx="8767810" cy="4935430"/>
          </a:xfrm>
          <a:prstGeom prst="rect">
            <a:avLst/>
          </a:prstGeom>
          <a:noFill/>
          <a:effectLst>
            <a:softEdge rad="762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Luxor (Casino and Hotel)</a:t>
            </a:r>
            <a:endParaRPr lang="ru-RU" b="1" dirty="0"/>
          </a:p>
        </p:txBody>
      </p:sp>
      <p:pic>
        <p:nvPicPr>
          <p:cNvPr id="4" name="Содержимое 3" descr="luxor_ph5.jpg"/>
          <p:cNvPicPr>
            <a:picLocks noGrp="1" noChangeAspect="1"/>
          </p:cNvPicPr>
          <p:nvPr>
            <p:ph idx="1"/>
          </p:nvPr>
        </p:nvPicPr>
        <p:blipFill>
          <a:blip r:embed="rId2" cstate="print"/>
          <a:stretch>
            <a:fillRect/>
          </a:stretch>
        </p:blipFill>
        <p:spPr>
          <a:xfrm>
            <a:off x="462581" y="459319"/>
            <a:ext cx="8263754" cy="6197816"/>
          </a:xfrm>
          <a:effectLst>
            <a:softEdge rad="6858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Real silhouettes of the Statue of Liberty, the Eiffel Tower</a:t>
            </a:r>
            <a:endParaRPr lang="ru-RU" b="1" dirty="0"/>
          </a:p>
        </p:txBody>
      </p:sp>
      <p:pic>
        <p:nvPicPr>
          <p:cNvPr id="7" name="Содержимое 6" descr="Рисунок1.jpg"/>
          <p:cNvPicPr>
            <a:picLocks noGrp="1" noChangeAspect="1"/>
          </p:cNvPicPr>
          <p:nvPr>
            <p:ph sz="half" idx="2"/>
          </p:nvPr>
        </p:nvPicPr>
        <p:blipFill>
          <a:blip r:embed="rId2" cstate="print"/>
          <a:stretch>
            <a:fillRect/>
          </a:stretch>
        </p:blipFill>
        <p:spPr>
          <a:xfrm>
            <a:off x="-25436" y="2132856"/>
            <a:ext cx="5522861" cy="3456384"/>
          </a:xfrm>
          <a:effectLst>
            <a:softEdge rad="596900"/>
          </a:effectLst>
        </p:spPr>
      </p:pic>
      <p:pic>
        <p:nvPicPr>
          <p:cNvPr id="8" name="Содержимое 7" descr="Рисунок8.jpg"/>
          <p:cNvPicPr>
            <a:picLocks noGrp="1" noChangeAspect="1"/>
          </p:cNvPicPr>
          <p:nvPr>
            <p:ph sz="quarter" idx="4"/>
          </p:nvPr>
        </p:nvPicPr>
        <p:blipFill>
          <a:blip r:embed="rId3" cstate="print"/>
          <a:stretch>
            <a:fillRect/>
          </a:stretch>
        </p:blipFill>
        <p:spPr>
          <a:xfrm>
            <a:off x="4012400" y="1772816"/>
            <a:ext cx="5508104" cy="3684540"/>
          </a:xfrm>
          <a:effectLst>
            <a:softEdge rad="7493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6841" y="1268760"/>
            <a:ext cx="3820674" cy="1574808"/>
          </a:xfrm>
        </p:spPr>
        <p:txBody>
          <a:bodyPr>
            <a:noAutofit/>
          </a:bodyPr>
          <a:lstStyle/>
          <a:p>
            <a:r>
              <a:rPr lang="en-US" sz="4400" dirty="0" smtClean="0"/>
              <a:t>Fremont Street Experience</a:t>
            </a:r>
            <a:endParaRPr lang="ru-RU" sz="4400" dirty="0"/>
          </a:p>
        </p:txBody>
      </p:sp>
      <p:sp>
        <p:nvSpPr>
          <p:cNvPr id="4" name="Текст 3"/>
          <p:cNvSpPr>
            <a:spLocks noGrp="1"/>
          </p:cNvSpPr>
          <p:nvPr>
            <p:ph type="body" sz="half" idx="2"/>
          </p:nvPr>
        </p:nvSpPr>
        <p:spPr>
          <a:xfrm>
            <a:off x="832787" y="3269625"/>
            <a:ext cx="3814728" cy="1371600"/>
          </a:xfrm>
        </p:spPr>
        <p:txBody>
          <a:bodyPr>
            <a:noAutofit/>
          </a:bodyPr>
          <a:lstStyle/>
          <a:p>
            <a:r>
              <a:rPr lang="en-US" sz="2800" dirty="0" smtClean="0"/>
              <a:t>Most of the major casinos are concentrated in the center of the pedestrian zone -  Fremont Street Experience</a:t>
            </a:r>
            <a:endParaRPr lang="ru-RU" sz="2800" dirty="0"/>
          </a:p>
        </p:txBody>
      </p:sp>
      <p:pic>
        <p:nvPicPr>
          <p:cNvPr id="3074" name="Picture 2" descr="http://1.bp.blogspot.com/_NK5U6gou-1w/TSJWGmR0KuI/AAAAAAAAAk4/DdD_4KDd8Gw/s1600/Freemont%2BStreet.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0312" r="30312"/>
          <a:stretch>
            <a:fillRect/>
          </a:stretch>
        </p:blipFill>
        <p:spPr bwMode="auto">
          <a:xfrm>
            <a:off x="4427984" y="-576043"/>
            <a:ext cx="4039003" cy="7691336"/>
          </a:xfrm>
          <a:prstGeom prst="rect">
            <a:avLst/>
          </a:prstGeom>
          <a:noFill/>
          <a:effectLst>
            <a:outerShdw blurRad="50800" dist="50800" dir="5400000" algn="tl" rotWithShape="0">
              <a:srgbClr val="000000">
                <a:alpha val="43000"/>
              </a:srgbClr>
            </a:outerShdw>
            <a:softEdge rad="5461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195</TotalTime>
  <Words>217</Words>
  <Application>Microsoft Office PowerPoint</Application>
  <PresentationFormat>Экран (4:3)</PresentationFormat>
  <Paragraphs>26</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Century Gothic</vt:lpstr>
      <vt:lpstr>Frosty</vt:lpstr>
      <vt:lpstr>GTA Russian</vt:lpstr>
      <vt:lpstr>Wingdings 3</vt:lpstr>
      <vt:lpstr>Ион</vt:lpstr>
      <vt:lpstr>Las    </vt:lpstr>
      <vt:lpstr>Las Vegas (Nev.) - A city in the south-western part of the United States and the largest city in the state of Nevada (Nevada). Las Vegas is an internationally recognized center for entertainment and recreation, it is an unofficial capital of the world of gambling </vt:lpstr>
      <vt:lpstr>Презентация PowerPoint</vt:lpstr>
      <vt:lpstr>Revenue from hotels (including most of the world's largest), gambling, entertainment, and other tourist-oriented industries forms the backbone of the economy.</vt:lpstr>
      <vt:lpstr>The Strip is a main street in Las Vegas</vt:lpstr>
      <vt:lpstr>McCarron International Airport</vt:lpstr>
      <vt:lpstr>Luxor (Casino and Hotel)</vt:lpstr>
      <vt:lpstr>Real silhouettes of the Statue of Liberty, the Eiffel Tower</vt:lpstr>
      <vt:lpstr>Fremont Street Experience</vt:lpstr>
      <vt:lpstr>Glitter Gulch</vt:lpstr>
      <vt:lpstr>Fremont Street</vt:lpstr>
      <vt:lpstr>Hotel Bellagio</vt:lpstr>
      <vt:lpstr>Volcano</vt:lpstr>
      <vt:lpstr>You can also get married in L.V. The wedding ceremonies are fast and cheap</vt:lpstr>
      <vt:lpstr>the Grand Canyon</vt:lpstr>
      <vt:lpstr>The Death Valley</vt:lpstr>
      <vt:lpstr>Zion National Park</vt:lpstr>
      <vt:lpstr>The end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Vegas – The City Of Excitement</dc:title>
  <dc:creator>Александор Баринов</dc:creator>
  <cp:lastModifiedBy>paca packa</cp:lastModifiedBy>
  <cp:revision>25</cp:revision>
  <dcterms:created xsi:type="dcterms:W3CDTF">2013-09-22T11:07:21Z</dcterms:created>
  <dcterms:modified xsi:type="dcterms:W3CDTF">2014-12-17T14:38:53Z</dcterms:modified>
</cp:coreProperties>
</file>