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39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91EFCB9-F12D-42B7-AF04-256ACD683392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85D9A8A-90F3-4AF7-B87B-5C2F4F49573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73216"/>
            <a:ext cx="3776464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Мороза </a:t>
            </a:r>
            <a:r>
              <a:rPr lang="ru-RU" b="1" dirty="0" err="1" smtClean="0">
                <a:solidFill>
                  <a:schemeClr val="tx1"/>
                </a:solidFill>
              </a:rPr>
              <a:t>Миколи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11-Б </a:t>
            </a:r>
            <a:r>
              <a:rPr lang="ru-RU" b="1" dirty="0" err="1" smtClean="0">
                <a:solidFill>
                  <a:schemeClr val="tx1"/>
                </a:solidFill>
              </a:rPr>
              <a:t>клас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 err="1" smtClean="0">
                <a:solidFill>
                  <a:srgbClr val="FF0000"/>
                </a:solidFill>
              </a:rPr>
              <a:t>валютний</a:t>
            </a:r>
            <a:r>
              <a:rPr lang="ru-RU" sz="7200" b="1" dirty="0" smtClean="0">
                <a:solidFill>
                  <a:srgbClr val="FF0000"/>
                </a:solidFill>
              </a:rPr>
              <a:t> фонд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Дякую за увагу!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0455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dirty="0" smtClean="0"/>
              <a:t>Міжнаро́дний валю́тний фонд, МВФ (англійською </a:t>
            </a:r>
            <a:r>
              <a:rPr lang="en-US" sz="1600" dirty="0" smtClean="0"/>
              <a:t>IMF) — </a:t>
            </a:r>
            <a:r>
              <a:rPr lang="vi-VN" sz="1600" dirty="0" smtClean="0"/>
              <a:t>спеціальне агентство Організації Об'єднаних Націй (ООН), засноване 29-ма державами, з метою регулювання валютно-кредитних відносин країн-членів і надання їм допомоги при дефіциті платіжного балансу шляхом надання коротко- і середньострокових кредитів в іноземній валюті.Фонд має статус спеціалізованої установи ООН. Має 188 країн-членів.</a:t>
            </a:r>
          </a:p>
          <a:p>
            <a:endParaRPr lang="vi-VN" sz="1600" dirty="0" smtClean="0"/>
          </a:p>
          <a:p>
            <a:r>
              <a:rPr lang="vi-VN" sz="1600" dirty="0" smtClean="0"/>
              <a:t>Штаб-квартира МВФ знаходиться в м. Вашингтон, США.</a:t>
            </a:r>
            <a:endParaRPr 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9" y="2780928"/>
            <a:ext cx="4109892" cy="308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7508" y="2789535"/>
            <a:ext cx="46664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МВФ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створено 27 </a:t>
            </a:r>
            <a:r>
              <a:rPr lang="ru-RU" sz="1600" dirty="0" err="1" smtClean="0"/>
              <a:t>грудня</a:t>
            </a:r>
            <a:r>
              <a:rPr lang="ru-RU" sz="1600" dirty="0" smtClean="0"/>
              <a:t> 1945 року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підписання</a:t>
            </a:r>
            <a:r>
              <a:rPr lang="ru-RU" sz="1600" dirty="0" smtClean="0"/>
              <a:t> 29-ма державами угоди, </a:t>
            </a:r>
            <a:r>
              <a:rPr lang="ru-RU" sz="1600" dirty="0" err="1" smtClean="0"/>
              <a:t>розробленої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Конференції</a:t>
            </a:r>
            <a:r>
              <a:rPr lang="ru-RU" sz="1600" dirty="0" smtClean="0"/>
              <a:t> ООН з валютно-</a:t>
            </a:r>
            <a:r>
              <a:rPr lang="ru-RU" sz="1600" dirty="0" err="1" smtClean="0"/>
              <a:t>фінансових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22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1944 року. В 1947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фонд </a:t>
            </a:r>
            <a:r>
              <a:rPr lang="ru-RU" sz="1600" dirty="0" err="1" smtClean="0"/>
              <a:t>розпочав</a:t>
            </a:r>
            <a:r>
              <a:rPr lang="ru-RU" sz="1600" dirty="0" smtClean="0"/>
              <a:t> свою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і став </a:t>
            </a:r>
            <a:r>
              <a:rPr lang="ru-RU" sz="1600" dirty="0" err="1" smtClean="0"/>
              <a:t>органічною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Бретон-Вудської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МВФ є </a:t>
            </a:r>
            <a:r>
              <a:rPr lang="ru-RU" sz="1600" dirty="0" err="1" smtClean="0"/>
              <a:t>інституційною</a:t>
            </a:r>
            <a:r>
              <a:rPr lang="ru-RU" sz="1600" dirty="0" smtClean="0"/>
              <a:t> основою </a:t>
            </a:r>
            <a:r>
              <a:rPr lang="ru-RU" sz="1600" dirty="0" err="1" smtClean="0"/>
              <a:t>сучасної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базою і </a:t>
            </a:r>
            <a:r>
              <a:rPr lang="ru-RU" sz="1600" dirty="0" err="1" smtClean="0"/>
              <a:t>основним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еквівалентом</a:t>
            </a:r>
            <a:r>
              <a:rPr lang="ru-RU" sz="1600" dirty="0" smtClean="0"/>
              <a:t> є </a:t>
            </a:r>
            <a:r>
              <a:rPr lang="ru-RU" sz="1600" dirty="0" err="1" smtClean="0"/>
              <a:t>долар</a:t>
            </a:r>
            <a:r>
              <a:rPr lang="ru-RU" sz="1600" dirty="0" smtClean="0"/>
              <a:t> США. США </a:t>
            </a:r>
            <a:r>
              <a:rPr lang="ru-RU" sz="1600" dirty="0" err="1" smtClean="0"/>
              <a:t>займають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домінуючі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позиції</a:t>
            </a:r>
            <a:r>
              <a:rPr lang="ru-RU" sz="1600" dirty="0" smtClean="0"/>
              <a:t> в МВФ.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 і </a:t>
            </a:r>
            <a:r>
              <a:rPr lang="ru-RU" sz="1600" dirty="0" err="1" smtClean="0"/>
              <a:t>рекомендації</a:t>
            </a:r>
            <a:r>
              <a:rPr lang="ru-RU" sz="1600" dirty="0" smtClean="0"/>
              <a:t> фонду по </a:t>
            </a:r>
            <a:r>
              <a:rPr lang="ru-RU" sz="1600" dirty="0" err="1" smtClean="0"/>
              <a:t>відношенню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неодноразово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піддавалася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критиці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53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1662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Члени МВФ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Членами МВФ є 188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ООН .</a:t>
            </a:r>
          </a:p>
          <a:p>
            <a:r>
              <a:rPr lang="ru-RU" sz="1600" dirty="0" err="1" smtClean="0"/>
              <a:t>Колишніми</a:t>
            </a:r>
            <a:r>
              <a:rPr lang="ru-RU" sz="1600" dirty="0" smtClean="0"/>
              <a:t> членами є Куба, яка </a:t>
            </a:r>
            <a:r>
              <a:rPr lang="ru-RU" sz="1600" dirty="0" err="1" smtClean="0"/>
              <a:t>вийшла</a:t>
            </a:r>
            <a:r>
              <a:rPr lang="ru-RU" sz="1600" dirty="0" smtClean="0"/>
              <a:t> з МВФ в 1964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Республіка</a:t>
            </a:r>
            <a:r>
              <a:rPr lang="ru-RU" sz="1600" dirty="0" smtClean="0"/>
              <a:t> Китай (Тайвань),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замінений</a:t>
            </a:r>
            <a:r>
              <a:rPr lang="ru-RU" sz="1600" dirty="0" smtClean="0"/>
              <a:t> в ООН на КНР в 1980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підтримки</a:t>
            </a:r>
            <a:r>
              <a:rPr lang="ru-RU" sz="1600" dirty="0" smtClean="0"/>
              <a:t> </a:t>
            </a:r>
            <a:r>
              <a:rPr lang="ru-RU" sz="1600" dirty="0" err="1" smtClean="0"/>
              <a:t>тодішнього</a:t>
            </a:r>
            <a:r>
              <a:rPr lang="ru-RU" sz="1600" dirty="0" smtClean="0"/>
              <a:t> президента США </a:t>
            </a:r>
            <a:r>
              <a:rPr lang="ru-RU" sz="1600" dirty="0" err="1" smtClean="0"/>
              <a:t>Джиммі</a:t>
            </a:r>
            <a:r>
              <a:rPr lang="ru-RU" sz="1600" dirty="0" smtClean="0"/>
              <a:t> Картера.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Куби</a:t>
            </a:r>
            <a:r>
              <a:rPr lang="ru-RU" sz="1600" dirty="0" smtClean="0"/>
              <a:t> не належать до МВФ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шість</a:t>
            </a:r>
            <a:r>
              <a:rPr lang="ru-RU" sz="1600" dirty="0" smtClean="0"/>
              <a:t> держав-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ООН: </a:t>
            </a:r>
            <a:r>
              <a:rPr lang="ru-RU" sz="1600" dirty="0" err="1" smtClean="0"/>
              <a:t>Північна</a:t>
            </a:r>
            <a:r>
              <a:rPr lang="ru-RU" sz="1600" dirty="0" smtClean="0"/>
              <a:t> Корея, Андорра, Монако, </a:t>
            </a:r>
            <a:r>
              <a:rPr lang="ru-RU" sz="1600" dirty="0" err="1" smtClean="0"/>
              <a:t>Ліхтенштейн</a:t>
            </a:r>
            <a:r>
              <a:rPr lang="ru-RU" sz="1600" dirty="0" smtClean="0"/>
              <a:t>, Науру і </a:t>
            </a:r>
            <a:r>
              <a:rPr lang="ru-RU" sz="1600" dirty="0" err="1" smtClean="0"/>
              <a:t>Південний</a:t>
            </a:r>
            <a:r>
              <a:rPr lang="ru-RU" sz="1600" dirty="0" smtClean="0"/>
              <a:t> Судан. </a:t>
            </a:r>
            <a:r>
              <a:rPr lang="ru-RU" sz="1600" dirty="0" err="1" smtClean="0"/>
              <a:t>Острови</a:t>
            </a:r>
            <a:r>
              <a:rPr lang="ru-RU" sz="1600" dirty="0" smtClean="0"/>
              <a:t> Кука, </a:t>
            </a:r>
            <a:r>
              <a:rPr lang="ru-RU" sz="1600" dirty="0" err="1" smtClean="0"/>
              <a:t>Ніуе</a:t>
            </a:r>
            <a:r>
              <a:rPr lang="ru-RU" sz="1600" dirty="0" smtClean="0"/>
              <a:t>, Ватикан, й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з </a:t>
            </a:r>
            <a:r>
              <a:rPr lang="ru-RU" sz="1600" dirty="0" err="1" smtClean="0"/>
              <a:t>обмеженим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не є членами МВФ.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Деякі</a:t>
            </a:r>
            <a:r>
              <a:rPr lang="ru-RU" sz="1600" dirty="0" smtClean="0"/>
              <a:t> члени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з МВФ і, </a:t>
            </a:r>
            <a:r>
              <a:rPr lang="ru-RU" sz="1600" dirty="0" err="1" smtClean="0"/>
              <a:t>навіть</a:t>
            </a:r>
            <a:r>
              <a:rPr lang="ru-RU" sz="1600" dirty="0" smtClean="0"/>
              <a:t>, все </a:t>
            </a:r>
            <a:r>
              <a:rPr lang="ru-RU" sz="1600" dirty="0" err="1" smtClean="0"/>
              <a:t>ще</a:t>
            </a:r>
            <a:r>
              <a:rPr lang="ru-RU" sz="1600" dirty="0" smtClean="0"/>
              <a:t> будучи членами, вони не </a:t>
            </a:r>
            <a:r>
              <a:rPr lang="ru-RU" sz="1600" dirty="0" err="1" smtClean="0"/>
              <a:t>дозволяють</a:t>
            </a:r>
            <a:r>
              <a:rPr lang="ru-RU" sz="1600" dirty="0" smtClean="0"/>
              <a:t> контролю над собою з боку МВФ.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Аргентина </a:t>
            </a:r>
            <a:r>
              <a:rPr lang="ru-RU" sz="1600" dirty="0" err="1" smtClean="0"/>
              <a:t>відмовляється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участі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консультаціях</a:t>
            </a:r>
            <a:r>
              <a:rPr lang="ru-RU" sz="1600" dirty="0" smtClean="0"/>
              <a:t> за </a:t>
            </a:r>
            <a:r>
              <a:rPr lang="ru-RU" sz="1600" dirty="0" err="1" smtClean="0"/>
              <a:t>Статтею</a:t>
            </a:r>
            <a:r>
              <a:rPr lang="ru-RU" sz="1600" dirty="0" smtClean="0"/>
              <a:t> </a:t>
            </a:r>
            <a:r>
              <a:rPr lang="en-US" sz="1600" dirty="0" smtClean="0"/>
              <a:t>IV.</a:t>
            </a:r>
          </a:p>
          <a:p>
            <a:endParaRPr lang="en-US" sz="1600" dirty="0" smtClean="0"/>
          </a:p>
          <a:p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-члени </a:t>
            </a:r>
            <a:r>
              <a:rPr lang="ru-RU" sz="1600" dirty="0" err="1" smtClean="0"/>
              <a:t>беруть</a:t>
            </a:r>
            <a:r>
              <a:rPr lang="ru-RU" sz="1600" dirty="0" smtClean="0"/>
              <a:t> в МВФ </a:t>
            </a:r>
            <a:r>
              <a:rPr lang="ru-RU" sz="1600" dirty="0" err="1" smtClean="0"/>
              <a:t>безпосередню</a:t>
            </a:r>
            <a:r>
              <a:rPr lang="ru-RU" sz="1600" dirty="0" smtClean="0"/>
              <a:t> участь.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-члени </a:t>
            </a:r>
            <a:r>
              <a:rPr lang="ru-RU" sz="1600" dirty="0" err="1" smtClean="0"/>
              <a:t>представлені</a:t>
            </a:r>
            <a:r>
              <a:rPr lang="ru-RU" sz="1600" dirty="0" smtClean="0"/>
              <a:t> 24 членами </a:t>
            </a:r>
            <a:r>
              <a:rPr lang="ru-RU" sz="1600" dirty="0" err="1" smtClean="0"/>
              <a:t>правління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п'ять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директорів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п'ятьма</a:t>
            </a:r>
            <a:r>
              <a:rPr lang="ru-RU" sz="1600" dirty="0" smtClean="0"/>
              <a:t> членами з </a:t>
            </a:r>
            <a:r>
              <a:rPr lang="ru-RU" sz="1600" dirty="0" err="1" smtClean="0"/>
              <a:t>найбільшими</a:t>
            </a:r>
            <a:r>
              <a:rPr lang="ru-RU" sz="1600" dirty="0" smtClean="0"/>
              <a:t> квотами, </a:t>
            </a:r>
            <a:r>
              <a:rPr lang="ru-RU" sz="1600" dirty="0" err="1" smtClean="0"/>
              <a:t>решту</a:t>
            </a:r>
            <a:r>
              <a:rPr lang="ru-RU" sz="1600" dirty="0" smtClean="0"/>
              <a:t> </a:t>
            </a:r>
            <a:r>
              <a:rPr lang="ru-RU" sz="1600" dirty="0" err="1" smtClean="0"/>
              <a:t>дев'ятнадцять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директорів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обирають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члени),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,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члени </a:t>
            </a:r>
            <a:r>
              <a:rPr lang="ru-RU" sz="1600" dirty="0" err="1" smtClean="0"/>
              <a:t>призначають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керуючого</a:t>
            </a:r>
            <a:r>
              <a:rPr lang="ru-RU" sz="1600" dirty="0" smtClean="0"/>
              <a:t> Радою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МВФ. Сила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в рамках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пропорційно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економічного</a:t>
            </a:r>
            <a:r>
              <a:rPr lang="ru-RU" sz="1600" dirty="0" smtClean="0"/>
              <a:t> рейтингу у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333" y="562490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sz="1400" dirty="0" smtClean="0"/>
              <a:t>члени МВФ</a:t>
            </a:r>
          </a:p>
          <a:p>
            <a:r>
              <a:rPr lang="ru-RU" sz="1400" dirty="0" smtClean="0"/>
              <a:t>   члени МВФ,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прийняли</a:t>
            </a:r>
            <a:r>
              <a:rPr lang="ru-RU" sz="1400" dirty="0" smtClean="0"/>
              <a:t> умов </a:t>
            </a:r>
            <a:r>
              <a:rPr lang="ru-RU" sz="1400" dirty="0" err="1" smtClean="0"/>
              <a:t>Статті</a:t>
            </a:r>
            <a:r>
              <a:rPr lang="ru-RU" sz="1400" dirty="0" smtClean="0"/>
              <a:t> VIII, </a:t>
            </a:r>
            <a:r>
              <a:rPr lang="ru-RU" sz="1400" dirty="0" err="1" smtClean="0"/>
              <a:t>Пункти</a:t>
            </a:r>
            <a:r>
              <a:rPr lang="ru-RU" sz="1400" dirty="0" smtClean="0"/>
              <a:t> 2, 3, 4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17912"/>
            <a:ext cx="3181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6309320"/>
            <a:ext cx="432048" cy="144016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597352"/>
            <a:ext cx="432048" cy="166322"/>
          </a:xfrm>
          <a:prstGeom prst="rect">
            <a:avLst/>
          </a:prstGeom>
          <a:solidFill>
            <a:srgbClr val="39FD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5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Основні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функції</a:t>
            </a:r>
            <a:r>
              <a:rPr lang="ru-RU" dirty="0" smtClean="0">
                <a:solidFill>
                  <a:srgbClr val="FF0000"/>
                </a:solidFill>
              </a:rPr>
              <a:t> МВФ</a:t>
            </a:r>
          </a:p>
          <a:p>
            <a:endParaRPr lang="ru-RU" dirty="0" smtClean="0"/>
          </a:p>
          <a:p>
            <a:r>
              <a:rPr lang="ru-RU" sz="1600" dirty="0" err="1" smtClean="0"/>
              <a:t>сприяння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співпраці</a:t>
            </a:r>
            <a:r>
              <a:rPr lang="ru-RU" sz="1600" dirty="0" smtClean="0"/>
              <a:t> в </a:t>
            </a:r>
            <a:r>
              <a:rPr lang="ru-RU" sz="1600" dirty="0" err="1" smtClean="0"/>
              <a:t>грошовій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політиці</a:t>
            </a:r>
            <a:endParaRPr lang="ru-RU" sz="1600" dirty="0" smtClean="0"/>
          </a:p>
          <a:p>
            <a:r>
              <a:rPr lang="ru-RU" sz="1600" dirty="0" err="1" smtClean="0"/>
              <a:t>розширення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endParaRPr lang="ru-RU" sz="1600" dirty="0" smtClean="0"/>
          </a:p>
          <a:p>
            <a:r>
              <a:rPr lang="ru-RU" sz="1600" dirty="0" err="1" smtClean="0"/>
              <a:t>кредитування</a:t>
            </a:r>
            <a:endParaRPr lang="ru-RU" sz="1600" dirty="0" smtClean="0"/>
          </a:p>
          <a:p>
            <a:r>
              <a:rPr lang="ru-RU" sz="1600" dirty="0" err="1" smtClean="0"/>
              <a:t>стабілізація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грошових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обмінних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курсів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16632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Офіційні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цілі</a:t>
            </a:r>
            <a:r>
              <a:rPr lang="ru-RU" dirty="0" smtClean="0">
                <a:solidFill>
                  <a:srgbClr val="FF0000"/>
                </a:solidFill>
              </a:rPr>
              <a:t> МВФ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1600" dirty="0" smtClean="0"/>
              <a:t>«</a:t>
            </a:r>
            <a:r>
              <a:rPr lang="ru-RU" sz="1600" dirty="0" err="1" smtClean="0"/>
              <a:t>сприяти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співпраці</a:t>
            </a:r>
            <a:r>
              <a:rPr lang="ru-RU" sz="1600" dirty="0" smtClean="0"/>
              <a:t> в валютно-</a:t>
            </a:r>
            <a:r>
              <a:rPr lang="ru-RU" sz="1600" dirty="0" err="1" smtClean="0"/>
              <a:t>фінансовій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сфері</a:t>
            </a:r>
            <a:r>
              <a:rPr lang="ru-RU" sz="1600" dirty="0" smtClean="0"/>
              <a:t>»;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сприяти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розширенню</a:t>
            </a:r>
            <a:r>
              <a:rPr lang="ru-RU" sz="1600" dirty="0" smtClean="0"/>
              <a:t> і </a:t>
            </a:r>
            <a:r>
              <a:rPr lang="ru-RU" sz="1600" dirty="0" err="1" smtClean="0"/>
              <a:t>збалансованому</a:t>
            </a:r>
            <a:r>
              <a:rPr lang="ru-RU" sz="1600" dirty="0" smtClean="0"/>
              <a:t> росту </a:t>
            </a:r>
            <a:r>
              <a:rPr lang="ru-RU" sz="1600" dirty="0" err="1" smtClean="0"/>
              <a:t>міжнародної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торгівлі</a:t>
            </a:r>
            <a:r>
              <a:rPr lang="ru-RU" sz="1600" dirty="0" smtClean="0"/>
              <a:t>» в </a:t>
            </a:r>
            <a:r>
              <a:rPr lang="ru-RU" sz="1600" dirty="0" err="1" smtClean="0"/>
              <a:t>інтересах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ресурсів</a:t>
            </a:r>
            <a:r>
              <a:rPr lang="ru-RU" sz="1600" dirty="0" smtClean="0"/>
              <a:t>, </a:t>
            </a:r>
            <a:r>
              <a:rPr lang="ru-RU" sz="1600" dirty="0" err="1" smtClean="0"/>
              <a:t>досягнення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зайнятості</a:t>
            </a:r>
            <a:r>
              <a:rPr lang="ru-RU" sz="1600" dirty="0" smtClean="0"/>
              <a:t> і </a:t>
            </a:r>
            <a:r>
              <a:rPr lang="ru-RU" sz="1600" dirty="0" err="1" smtClean="0"/>
              <a:t>реальних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доходів</a:t>
            </a:r>
            <a:r>
              <a:rPr lang="ru-RU" sz="1600" dirty="0" smtClean="0"/>
              <a:t> держав-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стабільність</a:t>
            </a:r>
            <a:r>
              <a:rPr lang="ru-RU" sz="1600" dirty="0" smtClean="0"/>
              <a:t> валют, </a:t>
            </a:r>
            <a:r>
              <a:rPr lang="ru-RU" sz="1600" dirty="0" err="1" smtClean="0"/>
              <a:t>підтримувати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упорядковані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співвідношення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держав-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» і не </a:t>
            </a:r>
            <a:r>
              <a:rPr lang="ru-RU" sz="1600" dirty="0" err="1" smtClean="0"/>
              <a:t>допускати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знецінення</a:t>
            </a:r>
            <a:r>
              <a:rPr lang="ru-RU" sz="1600" dirty="0" smtClean="0"/>
              <a:t> валют з метою </a:t>
            </a:r>
            <a:r>
              <a:rPr lang="ru-RU" sz="1600" dirty="0" err="1" smtClean="0"/>
              <a:t>отримання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конкурентних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</a:t>
            </a:r>
            <a:r>
              <a:rPr lang="ru-RU" sz="1600" dirty="0" smtClean="0"/>
              <a:t>»;</a:t>
            </a:r>
          </a:p>
          <a:p>
            <a:r>
              <a:rPr lang="ru-RU" sz="1600" dirty="0" err="1" smtClean="0"/>
              <a:t>надавати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допомогу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створенні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багатосторонньої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розрахунків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державами-членами,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ліквідації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обмежень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тимчасово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надавати</a:t>
            </a:r>
            <a:r>
              <a:rPr lang="ru-RU" sz="1600" dirty="0" smtClean="0"/>
              <a:t> державам-членам </a:t>
            </a:r>
            <a:r>
              <a:rPr lang="ru-RU" sz="1600" dirty="0" err="1" smtClean="0"/>
              <a:t>кошти</a:t>
            </a:r>
            <a:r>
              <a:rPr lang="ru-RU" sz="1600" dirty="0" smtClean="0"/>
              <a:t> в </a:t>
            </a:r>
            <a:r>
              <a:rPr lang="ru-RU" sz="1600" dirty="0" err="1" smtClean="0"/>
              <a:t>іноземній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валюті</a:t>
            </a:r>
            <a:r>
              <a:rPr lang="ru-RU" sz="1600" dirty="0" smtClean="0"/>
              <a:t>, з метою «</a:t>
            </a:r>
            <a:r>
              <a:rPr lang="ru-RU" sz="1600" dirty="0" err="1" smtClean="0"/>
              <a:t>виправлення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рівноваги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платіжного</a:t>
            </a:r>
            <a:r>
              <a:rPr lang="ru-RU" sz="1600" dirty="0" smtClean="0"/>
              <a:t> балансу».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417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3086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Штаб-квартира МВФ, Вашингтон (округ </a:t>
            </a:r>
            <a:r>
              <a:rPr lang="ru-RU" sz="1400" dirty="0" err="1" smtClean="0"/>
              <a:t>Колумбія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661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04" y="260648"/>
            <a:ext cx="885698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Структура </a:t>
            </a:r>
            <a:r>
              <a:rPr lang="ru-RU" dirty="0" err="1" smtClean="0">
                <a:solidFill>
                  <a:srgbClr val="FF0000"/>
                </a:solidFill>
              </a:rPr>
              <a:t>органів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управління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Рада </a:t>
            </a:r>
            <a:r>
              <a:rPr lang="ru-RU" dirty="0" err="1" smtClean="0">
                <a:solidFill>
                  <a:srgbClr val="FF0000"/>
                </a:solidFill>
              </a:rPr>
              <a:t>керуючих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Вищий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керівний</a:t>
            </a:r>
            <a:r>
              <a:rPr lang="ru-RU" sz="1600" dirty="0" smtClean="0"/>
              <a:t> орган МВФ — Рада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(</a:t>
            </a:r>
            <a:r>
              <a:rPr lang="en-US" sz="1600" dirty="0" smtClean="0"/>
              <a:t>Board of Governors), </a:t>
            </a:r>
            <a:r>
              <a:rPr lang="ru-RU" sz="1600" dirty="0" smtClean="0"/>
              <a:t>в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-член представлена </a:t>
            </a:r>
            <a:r>
              <a:rPr lang="ru-RU" sz="1600" dirty="0" err="1" smtClean="0"/>
              <a:t>керуючим</a:t>
            </a:r>
            <a:r>
              <a:rPr lang="ru-RU" sz="1600" dirty="0" smtClean="0"/>
              <a:t> і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заступником.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міністри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фінансів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центральних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банків</a:t>
            </a:r>
            <a:r>
              <a:rPr lang="ru-RU" sz="1600" dirty="0" smtClean="0"/>
              <a:t>. До </a:t>
            </a:r>
            <a:r>
              <a:rPr lang="ru-RU" sz="1600" dirty="0" err="1" smtClean="0"/>
              <a:t>повноважень</a:t>
            </a:r>
            <a:r>
              <a:rPr lang="ru-RU" sz="1600" dirty="0" smtClean="0"/>
              <a:t> Ради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— </a:t>
            </a:r>
            <a:r>
              <a:rPr lang="ru-RU" sz="1600" dirty="0" err="1" smtClean="0"/>
              <a:t>вирішення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ключових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Фонду: </a:t>
            </a:r>
            <a:r>
              <a:rPr lang="ru-RU" sz="1600" dirty="0" err="1" smtClean="0"/>
              <a:t>внесення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до Статей Угоди,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і </a:t>
            </a:r>
            <a:r>
              <a:rPr lang="ru-RU" sz="1600" dirty="0" err="1" smtClean="0"/>
              <a:t>виключення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країн-членів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визначення</a:t>
            </a:r>
            <a:r>
              <a:rPr lang="ru-RU" sz="1600" dirty="0" smtClean="0"/>
              <a:t> і перегляд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часток</a:t>
            </a:r>
            <a:r>
              <a:rPr lang="ru-RU" sz="1600" dirty="0" smtClean="0"/>
              <a:t> в </a:t>
            </a:r>
            <a:r>
              <a:rPr lang="ru-RU" sz="1600" dirty="0" err="1" smtClean="0"/>
              <a:t>капіталі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вибори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директорів</a:t>
            </a:r>
            <a:r>
              <a:rPr lang="ru-RU" sz="1600" dirty="0" smtClean="0"/>
              <a:t>. </a:t>
            </a:r>
            <a:r>
              <a:rPr lang="ru-RU" sz="1600" dirty="0" err="1" smtClean="0"/>
              <a:t>Керуючі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сесії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один раз на </a:t>
            </a:r>
            <a:r>
              <a:rPr lang="ru-RU" sz="1600" dirty="0" err="1" smtClean="0"/>
              <a:t>рік</a:t>
            </a:r>
            <a:r>
              <a:rPr lang="ru-RU" sz="1600" dirty="0" smtClean="0"/>
              <a:t>, але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засідання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голосувати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пошту</a:t>
            </a:r>
            <a:r>
              <a:rPr lang="ru-RU" sz="1600" dirty="0" smtClean="0"/>
              <a:t> в будь-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час.</a:t>
            </a:r>
          </a:p>
          <a:p>
            <a:endParaRPr lang="ru-RU" sz="1600" dirty="0" smtClean="0"/>
          </a:p>
          <a:p>
            <a:r>
              <a:rPr lang="ru-RU" sz="1600" dirty="0" smtClean="0"/>
              <a:t>В МВФ </a:t>
            </a:r>
            <a:r>
              <a:rPr lang="ru-RU" sz="1600" dirty="0" err="1" smtClean="0"/>
              <a:t>діє</a:t>
            </a:r>
            <a:r>
              <a:rPr lang="ru-RU" sz="1600" dirty="0" smtClean="0"/>
              <a:t> принцип «</a:t>
            </a:r>
            <a:r>
              <a:rPr lang="ru-RU" sz="1600" dirty="0" err="1" smtClean="0"/>
              <a:t>зваженої</a:t>
            </a:r>
            <a:r>
              <a:rPr lang="ru-RU" sz="1600" dirty="0" smtClean="0"/>
              <a:t>»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голосів</a:t>
            </a:r>
            <a:r>
              <a:rPr lang="ru-RU" sz="1600" dirty="0" smtClean="0"/>
              <a:t>: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впливати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Фонду через </a:t>
            </a:r>
            <a:r>
              <a:rPr lang="ru-RU" sz="1600" dirty="0" err="1" smtClean="0"/>
              <a:t>голосування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часткою</a:t>
            </a:r>
            <a:r>
              <a:rPr lang="ru-RU" sz="1600" dirty="0" smtClean="0"/>
              <a:t> в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капіталі</a:t>
            </a:r>
            <a:r>
              <a:rPr lang="ru-RU" sz="1600" dirty="0" smtClean="0"/>
              <a:t>.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держава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250 «</a:t>
            </a:r>
            <a:r>
              <a:rPr lang="ru-RU" sz="1600" dirty="0" err="1" smtClean="0"/>
              <a:t>базових</a:t>
            </a:r>
            <a:r>
              <a:rPr lang="ru-RU" sz="1600" dirty="0" smtClean="0"/>
              <a:t>» </a:t>
            </a:r>
            <a:r>
              <a:rPr lang="ru-RU" sz="1600" dirty="0" err="1" smtClean="0"/>
              <a:t>голосів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незалежно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величини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внеску</a:t>
            </a:r>
            <a:r>
              <a:rPr lang="ru-RU" sz="1600" dirty="0" smtClean="0"/>
              <a:t> в </a:t>
            </a:r>
            <a:r>
              <a:rPr lang="ru-RU" sz="1600" dirty="0" err="1" smtClean="0"/>
              <a:t>капітал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додатково</a:t>
            </a:r>
            <a:r>
              <a:rPr lang="ru-RU" sz="1600" dirty="0" smtClean="0"/>
              <a:t> по одному голосу за </a:t>
            </a:r>
            <a:r>
              <a:rPr lang="ru-RU" sz="1600" dirty="0" err="1" smtClean="0"/>
              <a:t>кожні</a:t>
            </a:r>
            <a:r>
              <a:rPr lang="ru-RU" sz="1600" dirty="0" smtClean="0"/>
              <a:t> 100 тис. СДР </a:t>
            </a:r>
            <a:r>
              <a:rPr lang="ru-RU" sz="1600" dirty="0" err="1" smtClean="0"/>
              <a:t>суми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внеску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порядок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спроможна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провідним</a:t>
            </a:r>
            <a:r>
              <a:rPr lang="ru-RU" sz="1600" dirty="0" smtClean="0"/>
              <a:t> державам.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Рішення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Раді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приймаються</a:t>
            </a:r>
            <a:r>
              <a:rPr lang="ru-RU" sz="1600" dirty="0" smtClean="0"/>
              <a:t> простою </a:t>
            </a:r>
            <a:r>
              <a:rPr lang="ru-RU" sz="1600" dirty="0" err="1" smtClean="0"/>
              <a:t>більшістю</a:t>
            </a:r>
            <a:r>
              <a:rPr lang="ru-RU" sz="1600" dirty="0" smtClean="0"/>
              <a:t> (не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половини</a:t>
            </a:r>
            <a:r>
              <a:rPr lang="ru-RU" sz="1600" dirty="0" smtClean="0"/>
              <a:t>) </a:t>
            </a:r>
            <a:r>
              <a:rPr lang="ru-RU" sz="1600" dirty="0" err="1" smtClean="0"/>
              <a:t>голосів</a:t>
            </a:r>
            <a:r>
              <a:rPr lang="ru-RU" sz="1600" dirty="0" smtClean="0"/>
              <a:t>, з </a:t>
            </a:r>
            <a:r>
              <a:rPr lang="ru-RU" sz="1600" dirty="0" err="1" smtClean="0"/>
              <a:t>важливих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стратегічне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, — «</a:t>
            </a:r>
            <a:r>
              <a:rPr lang="ru-RU" sz="1600" dirty="0" err="1" smtClean="0"/>
              <a:t>спеціальною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більшістю</a:t>
            </a:r>
            <a:r>
              <a:rPr lang="ru-RU" sz="1600" dirty="0" smtClean="0"/>
              <a:t>» (</a:t>
            </a:r>
            <a:r>
              <a:rPr lang="ru-RU" sz="1600" dirty="0" err="1" smtClean="0"/>
              <a:t>відповідно</a:t>
            </a:r>
            <a:r>
              <a:rPr lang="ru-RU" sz="1600" dirty="0" smtClean="0"/>
              <a:t> 70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85% </a:t>
            </a:r>
            <a:r>
              <a:rPr lang="ru-RU" sz="1600" dirty="0" err="1" smtClean="0"/>
              <a:t>голосів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країн-членів</a:t>
            </a:r>
            <a:r>
              <a:rPr lang="ru-RU" sz="1600" dirty="0" smtClean="0"/>
              <a:t>). Не </a:t>
            </a:r>
            <a:r>
              <a:rPr lang="ru-RU" sz="1600" dirty="0" err="1" smtClean="0"/>
              <a:t>зважаючи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скорочення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питомої</a:t>
            </a:r>
            <a:r>
              <a:rPr lang="ru-RU" sz="1600" dirty="0" smtClean="0"/>
              <a:t> ваги </a:t>
            </a:r>
            <a:r>
              <a:rPr lang="ru-RU" sz="1600" dirty="0" err="1" smtClean="0"/>
              <a:t>голосів</a:t>
            </a:r>
            <a:r>
              <a:rPr lang="ru-RU" sz="1600" dirty="0" smtClean="0"/>
              <a:t> США і ЄС, вони, як і </a:t>
            </a:r>
            <a:r>
              <a:rPr lang="ru-RU" sz="1600" dirty="0" err="1" smtClean="0"/>
              <a:t>раніше</a:t>
            </a:r>
            <a:r>
              <a:rPr lang="ru-RU" sz="1600" dirty="0" smtClean="0"/>
              <a:t>,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накладати</a:t>
            </a:r>
            <a:r>
              <a:rPr lang="ru-RU" sz="1600" dirty="0" smtClean="0"/>
              <a:t> вето на </a:t>
            </a:r>
            <a:r>
              <a:rPr lang="ru-RU" sz="1600" dirty="0" err="1" smtClean="0"/>
              <a:t>ключові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Фонду, тому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необхідно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максимальної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(85%). </a:t>
            </a:r>
            <a:r>
              <a:rPr lang="ru-RU" sz="1600" dirty="0" err="1" smtClean="0"/>
              <a:t>Це</a:t>
            </a:r>
            <a:r>
              <a:rPr lang="ru-RU" sz="1600" dirty="0" smtClean="0"/>
              <a:t> значить,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США разом з </a:t>
            </a:r>
            <a:r>
              <a:rPr lang="ru-RU" sz="1600" dirty="0" err="1" smtClean="0"/>
              <a:t>провідними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західними</a:t>
            </a:r>
            <a:r>
              <a:rPr lang="ru-RU" sz="1600" dirty="0" smtClean="0"/>
              <a:t> державами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здійснювати</a:t>
            </a:r>
            <a:r>
              <a:rPr lang="ru-RU" sz="1600" dirty="0" smtClean="0"/>
              <a:t> контроль над </a:t>
            </a:r>
            <a:r>
              <a:rPr lang="ru-RU" sz="1600" dirty="0" err="1" smtClean="0"/>
              <a:t>процесом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 в МВФ і </a:t>
            </a:r>
            <a:r>
              <a:rPr lang="ru-RU" sz="1600" dirty="0" err="1" smtClean="0"/>
              <a:t>спрямовувати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виходячи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інтересів</a:t>
            </a:r>
            <a:r>
              <a:rPr lang="ru-RU" sz="1600" dirty="0" smtClean="0"/>
              <a:t>.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, то за </a:t>
            </a:r>
            <a:r>
              <a:rPr lang="ru-RU" sz="1600" dirty="0" err="1" smtClean="0"/>
              <a:t>наявності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скоординованих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дій</a:t>
            </a:r>
            <a:r>
              <a:rPr lang="ru-RU" sz="1600" dirty="0" smtClean="0"/>
              <a:t>, теоретично, вони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блокувати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влаштовують</a:t>
            </a:r>
            <a:r>
              <a:rPr lang="ru-RU" sz="1600" dirty="0" smtClean="0"/>
              <a:t>. Але </a:t>
            </a:r>
            <a:r>
              <a:rPr lang="ru-RU" sz="1600" dirty="0" err="1" smtClean="0"/>
              <a:t>досягти</a:t>
            </a:r>
            <a:r>
              <a:rPr lang="ru-RU" sz="1600" dirty="0" smtClean="0"/>
              <a:t> </a:t>
            </a:r>
            <a:r>
              <a:rPr lang="ru-RU" sz="1600" dirty="0" err="1" smtClean="0"/>
              <a:t>узгодженості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різнорідних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складно. На </a:t>
            </a:r>
            <a:r>
              <a:rPr lang="ru-RU" sz="1600" dirty="0" err="1" smtClean="0"/>
              <a:t>зустрічі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керівників</a:t>
            </a:r>
            <a:r>
              <a:rPr lang="ru-RU" sz="1600" dirty="0" smtClean="0"/>
              <a:t> Фонду в </a:t>
            </a:r>
            <a:r>
              <a:rPr lang="ru-RU" sz="1600" dirty="0" err="1" smtClean="0"/>
              <a:t>липні</a:t>
            </a:r>
            <a:r>
              <a:rPr lang="ru-RU" sz="1600" dirty="0" smtClean="0"/>
              <a:t> 2004 року прозвучав </a:t>
            </a:r>
            <a:r>
              <a:rPr lang="ru-RU" sz="1600" dirty="0" err="1" smtClean="0"/>
              <a:t>намір</a:t>
            </a:r>
            <a:r>
              <a:rPr lang="ru-RU" sz="1600" dirty="0" smtClean="0"/>
              <a:t> «</a:t>
            </a:r>
            <a:r>
              <a:rPr lang="ru-RU" sz="1600" dirty="0" err="1" smtClean="0"/>
              <a:t>розширити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 і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з </a:t>
            </a:r>
            <a:r>
              <a:rPr lang="ru-RU" sz="1600" dirty="0" err="1" smtClean="0"/>
              <a:t>перехідними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брати</a:t>
            </a:r>
            <a:r>
              <a:rPr lang="ru-RU" sz="1600" dirty="0" smtClean="0"/>
              <a:t> участь в </a:t>
            </a:r>
            <a:r>
              <a:rPr lang="ru-RU" sz="1600" dirty="0" err="1" smtClean="0"/>
              <a:t>механізмі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 в МВФ».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310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3823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Міжнародний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валютний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фінансовий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комітет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600" dirty="0" err="1" smtClean="0"/>
              <a:t>Міжнародний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валютний</a:t>
            </a:r>
            <a:r>
              <a:rPr lang="ru-RU" sz="1600" dirty="0" smtClean="0"/>
              <a:t> і </a:t>
            </a:r>
            <a:r>
              <a:rPr lang="ru-RU" sz="1600" dirty="0" err="1" smtClean="0"/>
              <a:t>фінансовий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МВФК (</a:t>
            </a:r>
            <a:r>
              <a:rPr lang="en-US" sz="1600" dirty="0" smtClean="0"/>
              <a:t>International Monetary and Financial Committee, IMFC) </a:t>
            </a:r>
            <a:r>
              <a:rPr lang="ru-RU" sz="1600" dirty="0" err="1" smtClean="0"/>
              <a:t>відіграє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важливу</a:t>
            </a:r>
            <a:r>
              <a:rPr lang="ru-RU" sz="1600" dirty="0" smtClean="0"/>
              <a:t> роль в </a:t>
            </a:r>
            <a:r>
              <a:rPr lang="ru-RU" sz="1600" dirty="0" err="1" smtClean="0"/>
              <a:t>організаційній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структурі</a:t>
            </a:r>
            <a:r>
              <a:rPr lang="ru-RU" sz="1600" dirty="0" smtClean="0"/>
              <a:t> МВФ. З 1974 р. до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1999 р.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попередником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Тимчасовий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з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з 24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МВФ і </a:t>
            </a:r>
            <a:r>
              <a:rPr lang="ru-RU" sz="1600" dirty="0" err="1" smtClean="0"/>
              <a:t>збирається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сесії</a:t>
            </a:r>
            <a:r>
              <a:rPr lang="ru-RU" sz="1600" dirty="0" smtClean="0"/>
              <a:t> два рази на </a:t>
            </a:r>
            <a:r>
              <a:rPr lang="ru-RU" sz="1600" dirty="0" err="1" smtClean="0"/>
              <a:t>рік</a:t>
            </a:r>
            <a:r>
              <a:rPr lang="ru-RU" sz="1600" dirty="0" smtClean="0"/>
              <a:t>.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є </a:t>
            </a:r>
            <a:r>
              <a:rPr lang="ru-RU" sz="1600" dirty="0" err="1" smtClean="0"/>
              <a:t>дорадчим</a:t>
            </a:r>
            <a:r>
              <a:rPr lang="ru-RU" sz="1600" dirty="0" smtClean="0"/>
              <a:t> органом Ради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і не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повноважень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прийняття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директивних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рішень</a:t>
            </a:r>
            <a:r>
              <a:rPr lang="ru-RU" sz="1600" dirty="0" smtClean="0"/>
              <a:t>. Але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функції</a:t>
            </a:r>
            <a:r>
              <a:rPr lang="ru-RU" sz="1600" dirty="0" smtClean="0"/>
              <a:t>: </a:t>
            </a:r>
            <a:r>
              <a:rPr lang="ru-RU" sz="1600" dirty="0" err="1" smtClean="0"/>
              <a:t>спрямовує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Виконавчої</a:t>
            </a:r>
            <a:r>
              <a:rPr lang="ru-RU" sz="1600" dirty="0" smtClean="0"/>
              <a:t> ради; </a:t>
            </a:r>
            <a:r>
              <a:rPr lang="ru-RU" sz="1600" dirty="0" err="1" smtClean="0"/>
              <a:t>формує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стратегічні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відносяться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валютної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МВФ; вносить на </a:t>
            </a:r>
            <a:r>
              <a:rPr lang="ru-RU" sz="1600" dirty="0" err="1" smtClean="0"/>
              <a:t>розгляд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</a:t>
            </a:r>
            <a:r>
              <a:rPr lang="ru-RU" sz="1600" dirty="0" smtClean="0"/>
              <a:t>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пропозиції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внесення</a:t>
            </a:r>
            <a:r>
              <a:rPr lang="ru-RU" sz="1600" dirty="0" smtClean="0"/>
              <a:t> поправок до статей Угоди МВФ. Схожу роль </a:t>
            </a:r>
            <a:r>
              <a:rPr lang="ru-RU" sz="1600" dirty="0" err="1" smtClean="0"/>
              <a:t>відіграє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з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— </a:t>
            </a:r>
            <a:r>
              <a:rPr lang="ru-RU" sz="1600" dirty="0" err="1" smtClean="0"/>
              <a:t>Об'єднаний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міністерський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комітет</a:t>
            </a:r>
            <a:r>
              <a:rPr lang="ru-RU" sz="1600" dirty="0" smtClean="0"/>
              <a:t> Рад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Світового</a:t>
            </a:r>
            <a:r>
              <a:rPr lang="ru-RU" sz="1600" dirty="0" smtClean="0"/>
              <a:t> Банку і Фонду </a:t>
            </a:r>
            <a:r>
              <a:rPr lang="en-US" sz="1600" dirty="0" smtClean="0"/>
              <a:t>Joint IMF — World Bank Development Committee.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679973" cy="214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2639"/>
            <a:ext cx="2693509" cy="202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3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Виконавча</a:t>
            </a:r>
            <a:r>
              <a:rPr lang="ru-RU" dirty="0" smtClean="0">
                <a:solidFill>
                  <a:srgbClr val="FF0000"/>
                </a:solidFill>
              </a:rPr>
              <a:t> рада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Рада </a:t>
            </a:r>
            <a:r>
              <a:rPr lang="ru-RU" sz="1600" dirty="0" err="1" smtClean="0"/>
              <a:t>керуючих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делегує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повноважень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</a:t>
            </a:r>
            <a:r>
              <a:rPr lang="ru-RU" sz="1600" dirty="0" smtClean="0"/>
              <a:t> (</a:t>
            </a:r>
            <a:r>
              <a:rPr lang="en-US" sz="1600" dirty="0" smtClean="0"/>
              <a:t>Executive Board),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директорату,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несе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відповідальність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ведення</a:t>
            </a:r>
            <a:r>
              <a:rPr lang="ru-RU" sz="1600" dirty="0" smtClean="0"/>
              <a:t> справ МВФ,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включають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широке</a:t>
            </a:r>
            <a:r>
              <a:rPr lang="ru-RU" sz="1600" dirty="0" smtClean="0"/>
              <a:t> коло </a:t>
            </a:r>
            <a:r>
              <a:rPr lang="ru-RU" sz="1600" dirty="0" err="1" smtClean="0"/>
              <a:t>політичних</a:t>
            </a:r>
            <a:r>
              <a:rPr lang="ru-RU" sz="1600" dirty="0" smtClean="0"/>
              <a:t>, </a:t>
            </a:r>
            <a:r>
              <a:rPr lang="ru-RU" sz="1600" dirty="0" err="1" smtClean="0"/>
              <a:t>оперативних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адміністративних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, а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кредитів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країнам-учасникам</a:t>
            </a:r>
            <a:r>
              <a:rPr lang="ru-RU" sz="1600" dirty="0" smtClean="0"/>
              <a:t> і </a:t>
            </a:r>
            <a:r>
              <a:rPr lang="ru-RU" sz="1600" dirty="0" err="1" smtClean="0"/>
              <a:t>здійснення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нагляду</a:t>
            </a:r>
            <a:r>
              <a:rPr lang="ru-RU" sz="1600" dirty="0" smtClean="0"/>
              <a:t> за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політикою</a:t>
            </a:r>
            <a:r>
              <a:rPr lang="ru-RU" sz="1600" dirty="0" smtClean="0"/>
              <a:t> валютного курсу.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Виконавча</a:t>
            </a:r>
            <a:r>
              <a:rPr lang="ru-RU" sz="1600" dirty="0" smtClean="0"/>
              <a:t> рада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з 24 </a:t>
            </a:r>
            <a:r>
              <a:rPr lang="ru-RU" sz="1600" dirty="0" err="1" smtClean="0"/>
              <a:t>директорів</a:t>
            </a:r>
            <a:r>
              <a:rPr lang="ru-RU" sz="1600" dirty="0" smtClean="0"/>
              <a:t>, 5 з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призначаються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країнами</a:t>
            </a:r>
            <a:r>
              <a:rPr lang="ru-RU" sz="1600" dirty="0" smtClean="0"/>
              <a:t> з </a:t>
            </a:r>
            <a:r>
              <a:rPr lang="ru-RU" sz="1600" dirty="0" err="1" smtClean="0"/>
              <a:t>найбільшими</a:t>
            </a:r>
            <a:r>
              <a:rPr lang="ru-RU" sz="1600" dirty="0" smtClean="0"/>
              <a:t> квотами: США, </a:t>
            </a:r>
            <a:r>
              <a:rPr lang="ru-RU" sz="1600" dirty="0" err="1" smtClean="0"/>
              <a:t>Німеччиною</a:t>
            </a:r>
            <a:r>
              <a:rPr lang="ru-RU" sz="1600" dirty="0" smtClean="0"/>
              <a:t>, </a:t>
            </a:r>
            <a:r>
              <a:rPr lang="ru-RU" sz="1600" dirty="0" err="1" smtClean="0"/>
              <a:t>Японією</a:t>
            </a:r>
            <a:r>
              <a:rPr lang="ru-RU" sz="1600" dirty="0" smtClean="0"/>
              <a:t>, Великою </a:t>
            </a:r>
            <a:r>
              <a:rPr lang="ru-RU" sz="1600" dirty="0" err="1" smtClean="0"/>
              <a:t>Британією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Францією</a:t>
            </a:r>
            <a:r>
              <a:rPr lang="ru-RU" sz="1600" dirty="0" smtClean="0"/>
              <a:t>. Рада </a:t>
            </a:r>
            <a:r>
              <a:rPr lang="ru-RU" sz="1600" dirty="0" err="1" smtClean="0"/>
              <a:t>засідає</a:t>
            </a:r>
            <a:r>
              <a:rPr lang="ru-RU" sz="1600" dirty="0" smtClean="0"/>
              <a:t> три рази на </a:t>
            </a:r>
            <a:r>
              <a:rPr lang="ru-RU" sz="1600" dirty="0" err="1" smtClean="0"/>
              <a:t>тиждень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керує</a:t>
            </a:r>
            <a:r>
              <a:rPr lang="ru-RU" sz="1600" dirty="0" smtClean="0"/>
              <a:t> поточною </a:t>
            </a:r>
            <a:r>
              <a:rPr lang="ru-RU" sz="1600" dirty="0" err="1" smtClean="0"/>
              <a:t>діяльністю</a:t>
            </a:r>
            <a:r>
              <a:rPr lang="ru-RU" sz="1600" dirty="0" smtClean="0"/>
              <a:t> Фонду, у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й </a:t>
            </a:r>
            <a:r>
              <a:rPr lang="ru-RU" sz="1600" dirty="0" err="1" smtClean="0"/>
              <a:t>розподілом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кредитів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країнам-учасницям</a:t>
            </a:r>
            <a:r>
              <a:rPr lang="ru-RU" sz="1600" dirty="0" smtClean="0"/>
              <a:t>.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того до </a:t>
            </a:r>
            <a:r>
              <a:rPr lang="ru-RU" sz="1600" dirty="0" err="1" smtClean="0"/>
              <a:t>повноважень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Виконавчої</a:t>
            </a:r>
            <a:r>
              <a:rPr lang="ru-RU" sz="1600" dirty="0" smtClean="0"/>
              <a:t> ради МВФ входить </a:t>
            </a:r>
            <a:r>
              <a:rPr lang="ru-RU" sz="1600" dirty="0" err="1" smtClean="0"/>
              <a:t>обрання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п'ятирічний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 директора-</a:t>
            </a:r>
            <a:r>
              <a:rPr lang="ru-RU" sz="1600" dirty="0" err="1" smtClean="0"/>
              <a:t>розпорядника</a:t>
            </a:r>
            <a:r>
              <a:rPr lang="ru-RU" sz="1600" dirty="0" smtClean="0"/>
              <a:t> (</a:t>
            </a:r>
            <a:r>
              <a:rPr lang="en-US" sz="1600" dirty="0" smtClean="0"/>
              <a:t>Managing Director),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очолює</a:t>
            </a:r>
            <a:r>
              <a:rPr lang="ru-RU" sz="1600" dirty="0" smtClean="0"/>
              <a:t> штат </a:t>
            </a:r>
            <a:r>
              <a:rPr lang="ru-RU" sz="1600" dirty="0" err="1" smtClean="0"/>
              <a:t>співробітників</a:t>
            </a:r>
            <a:r>
              <a:rPr lang="ru-RU" sz="1600" dirty="0" smtClean="0"/>
              <a:t> Фонду (на </a:t>
            </a:r>
            <a:r>
              <a:rPr lang="ru-RU" sz="1600" dirty="0" err="1" smtClean="0"/>
              <a:t>вересень</a:t>
            </a:r>
            <a:r>
              <a:rPr lang="ru-RU" sz="1600" dirty="0" smtClean="0"/>
              <a:t> 2004 р. —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2700 </a:t>
            </a:r>
            <a:r>
              <a:rPr lang="ru-RU" sz="1600" dirty="0" err="1" smtClean="0"/>
              <a:t>чоловік</a:t>
            </a:r>
            <a:r>
              <a:rPr lang="ru-RU" sz="1600" dirty="0" smtClean="0"/>
              <a:t> з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140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). Директор-</a:t>
            </a:r>
            <a:r>
              <a:rPr lang="ru-RU" sz="1600" dirty="0" err="1" smtClean="0"/>
              <a:t>розпорядник</a:t>
            </a:r>
            <a:r>
              <a:rPr lang="ru-RU" sz="1600" dirty="0" smtClean="0"/>
              <a:t> (з 5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2011 р.) — </a:t>
            </a:r>
            <a:r>
              <a:rPr lang="ru-RU" sz="1600" dirty="0" err="1" smtClean="0"/>
              <a:t>Крістін</a:t>
            </a:r>
            <a:r>
              <a:rPr lang="ru-RU" sz="1600" dirty="0" smtClean="0"/>
              <a:t> </a:t>
            </a:r>
            <a:r>
              <a:rPr lang="ru-RU" sz="1600" dirty="0" err="1" smtClean="0"/>
              <a:t>Лаґард</a:t>
            </a:r>
            <a:r>
              <a:rPr lang="ru-RU" sz="1600" dirty="0" smtClean="0"/>
              <a:t> (</a:t>
            </a:r>
            <a:r>
              <a:rPr lang="ru-RU" sz="1600" dirty="0" err="1" smtClean="0"/>
              <a:t>Франція</a:t>
            </a:r>
            <a:r>
              <a:rPr lang="ru-RU" sz="1600" dirty="0" smtClean="0"/>
              <a:t>), перша в </a:t>
            </a:r>
            <a:r>
              <a:rPr lang="ru-RU" sz="1600" dirty="0" err="1" smtClean="0"/>
              <a:t>історії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жінка</a:t>
            </a:r>
            <a:r>
              <a:rPr lang="ru-RU" sz="1600" dirty="0" smtClean="0"/>
              <a:t>-голова МВФ.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Від</a:t>
            </a:r>
            <a:r>
              <a:rPr lang="ru-RU" sz="1600" dirty="0" smtClean="0"/>
              <a:t> моменту </a:t>
            </a:r>
            <a:r>
              <a:rPr lang="ru-RU" sz="1600" dirty="0" err="1" smtClean="0"/>
              <a:t>утворення</a:t>
            </a:r>
            <a:r>
              <a:rPr lang="ru-RU" sz="1600" dirty="0" smtClean="0"/>
              <a:t> Фонд </a:t>
            </a:r>
            <a:r>
              <a:rPr lang="ru-RU" sz="1600" dirty="0" err="1" smtClean="0"/>
              <a:t>очолювали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pic>
        <p:nvPicPr>
          <p:cNvPr id="5122" name="Picture 2" descr="D:\НАТАША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3839"/>
            <a:ext cx="4302759" cy="278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5975" y="443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Головою </a:t>
            </a:r>
            <a:r>
              <a:rPr lang="ru-RU" sz="1600" dirty="0" err="1" smtClean="0"/>
              <a:t>Європейського</a:t>
            </a:r>
            <a:r>
              <a:rPr lang="ru-RU" sz="1600" dirty="0" smtClean="0"/>
              <a:t> департаменту МВФ є </a:t>
            </a:r>
            <a:r>
              <a:rPr lang="ru-RU" sz="1600" dirty="0" err="1" smtClean="0"/>
              <a:t>Антоніо</a:t>
            </a:r>
            <a:r>
              <a:rPr lang="ru-RU" sz="1600" dirty="0" smtClean="0"/>
              <a:t> Борхес з </a:t>
            </a:r>
            <a:r>
              <a:rPr lang="ru-RU" sz="1600" dirty="0" err="1" smtClean="0"/>
              <a:t>Португалії</a:t>
            </a:r>
            <a:r>
              <a:rPr lang="ru-RU" sz="1600" dirty="0" smtClean="0"/>
              <a:t>, </a:t>
            </a:r>
            <a:r>
              <a:rPr lang="ru-RU" sz="1600" dirty="0" err="1" smtClean="0"/>
              <a:t>колишній</a:t>
            </a:r>
            <a:r>
              <a:rPr lang="ru-RU" sz="1600" dirty="0" smtClean="0"/>
              <a:t> заступник </a:t>
            </a:r>
            <a:r>
              <a:rPr lang="ru-RU" sz="1600" dirty="0" err="1" smtClean="0"/>
              <a:t>керуючого</a:t>
            </a:r>
            <a:r>
              <a:rPr lang="ru-RU" sz="1600" dirty="0" smtClean="0"/>
              <a:t> Банком </a:t>
            </a:r>
            <a:r>
              <a:rPr lang="ru-RU" sz="1600" dirty="0" err="1" smtClean="0"/>
              <a:t>Португалії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обраний</a:t>
            </a:r>
            <a:r>
              <a:rPr lang="ru-RU" sz="1600" dirty="0" smtClean="0"/>
              <a:t> у </a:t>
            </a:r>
            <a:r>
              <a:rPr lang="ru-RU" sz="1600" dirty="0" err="1" smtClean="0"/>
              <a:t>жовтні</a:t>
            </a:r>
            <a:r>
              <a:rPr lang="ru-RU" sz="1600" dirty="0" smtClean="0"/>
              <a:t> 2010 року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990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26" y="332656"/>
            <a:ext cx="878497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Ресурси</a:t>
            </a:r>
            <a:r>
              <a:rPr lang="ru-RU" sz="1600" dirty="0" smtClean="0">
                <a:solidFill>
                  <a:srgbClr val="FF0000"/>
                </a:solidFill>
              </a:rPr>
              <a:t> МВФ</a:t>
            </a:r>
          </a:p>
          <a:p>
            <a:r>
              <a:rPr lang="ru-RU" sz="1400" dirty="0" err="1" smtClean="0"/>
              <a:t>Формування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ресурсів</a:t>
            </a:r>
            <a:r>
              <a:rPr lang="ru-RU" sz="1400" dirty="0" smtClean="0"/>
              <a:t> МВФ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шляхом </a:t>
            </a:r>
            <a:r>
              <a:rPr lang="ru-RU" sz="1400" dirty="0" err="1" smtClean="0"/>
              <a:t>внесення</a:t>
            </a:r>
            <a:r>
              <a:rPr lang="ru-RU" sz="1400" dirty="0" smtClean="0"/>
              <a:t> державою </a:t>
            </a:r>
            <a:r>
              <a:rPr lang="ru-RU" sz="1400" dirty="0" err="1" smtClean="0"/>
              <a:t>коштів</a:t>
            </a:r>
            <a:r>
              <a:rPr lang="ru-RU" sz="1400" dirty="0" smtClean="0"/>
              <a:t> до статутного </a:t>
            </a:r>
            <a:r>
              <a:rPr lang="ru-RU" sz="1400" dirty="0" err="1" smtClean="0"/>
              <a:t>капіталу</a:t>
            </a:r>
            <a:r>
              <a:rPr lang="ru-RU" sz="1400" dirty="0" smtClean="0"/>
              <a:t> Фонду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та за </a:t>
            </a:r>
            <a:r>
              <a:rPr lang="ru-RU" sz="1400" dirty="0" err="1" smtClean="0"/>
              <a:t>рахунок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позичених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коштів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600" dirty="0" err="1" smtClean="0">
                <a:solidFill>
                  <a:srgbClr val="FF0000"/>
                </a:solidFill>
              </a:rPr>
              <a:t>Квоти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400" dirty="0" err="1" smtClean="0"/>
              <a:t>Розмір</a:t>
            </a:r>
            <a:r>
              <a:rPr lang="ru-RU" sz="1400" dirty="0" smtClean="0"/>
              <a:t> квот для </a:t>
            </a:r>
            <a:r>
              <a:rPr lang="ru-RU" sz="1400" dirty="0" err="1" smtClean="0"/>
              <a:t>кожної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-члена </a:t>
            </a:r>
            <a:r>
              <a:rPr lang="ru-RU" sz="1400" dirty="0" err="1" smtClean="0"/>
              <a:t>встановлюється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підставі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ваги у </a:t>
            </a:r>
            <a:r>
              <a:rPr lang="ru-RU" sz="1400" dirty="0" err="1" smtClean="0"/>
              <a:t>світовій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економіці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розрахунках</a:t>
            </a:r>
            <a:r>
              <a:rPr lang="ru-RU" sz="1400" dirty="0" smtClean="0"/>
              <a:t> квот </a:t>
            </a:r>
            <a:r>
              <a:rPr lang="ru-RU" sz="1400" dirty="0" err="1" smtClean="0"/>
              <a:t>застосовується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спеціальна</a:t>
            </a:r>
            <a:r>
              <a:rPr lang="ru-RU" sz="1400" dirty="0" smtClean="0"/>
              <a:t> формула,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являє</a:t>
            </a:r>
            <a:r>
              <a:rPr lang="ru-RU" sz="1400" dirty="0" smtClean="0"/>
              <a:t> собою </a:t>
            </a:r>
            <a:r>
              <a:rPr lang="ru-RU" sz="1400" dirty="0" err="1" smtClean="0"/>
              <a:t>середньозважене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значення</a:t>
            </a:r>
            <a:r>
              <a:rPr lang="ru-RU" sz="1400" dirty="0" smtClean="0"/>
              <a:t> ВВП (50%), </a:t>
            </a:r>
            <a:r>
              <a:rPr lang="ru-RU" sz="1400" dirty="0" err="1" smtClean="0"/>
              <a:t>відкритості</a:t>
            </a:r>
            <a:r>
              <a:rPr lang="ru-RU" sz="1400" dirty="0" smtClean="0"/>
              <a:t> (30%), </a:t>
            </a:r>
            <a:r>
              <a:rPr lang="ru-RU" sz="1400" dirty="0" err="1" smtClean="0"/>
              <a:t>економічної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мінливості</a:t>
            </a:r>
            <a:r>
              <a:rPr lang="ru-RU" sz="1400" dirty="0" smtClean="0"/>
              <a:t> (25%) та </a:t>
            </a:r>
            <a:r>
              <a:rPr lang="ru-RU" sz="1400" dirty="0" err="1" smtClean="0"/>
              <a:t>міжнародних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резервів</a:t>
            </a:r>
            <a:r>
              <a:rPr lang="ru-RU" sz="1400" dirty="0" smtClean="0"/>
              <a:t> (5%).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виражаються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спеціальних</a:t>
            </a:r>
            <a:r>
              <a:rPr lang="ru-RU" sz="1400" dirty="0" smtClean="0"/>
              <a:t> правах </a:t>
            </a:r>
            <a:r>
              <a:rPr lang="ru-RU" sz="1400" dirty="0" err="1" smtClean="0"/>
              <a:t>запозичення</a:t>
            </a:r>
            <a:r>
              <a:rPr lang="ru-RU" sz="1400" dirty="0" smtClean="0"/>
              <a:t> (СДР,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англ. </a:t>
            </a:r>
            <a:r>
              <a:rPr lang="en-US" sz="1400" dirty="0" smtClean="0"/>
              <a:t>special drawing rights), </a:t>
            </a:r>
            <a:r>
              <a:rPr lang="ru-RU" sz="1400" dirty="0" err="1" smtClean="0"/>
              <a:t>розрахунковій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одиниці</a:t>
            </a:r>
            <a:r>
              <a:rPr lang="ru-RU" sz="1400" dirty="0" smtClean="0"/>
              <a:t> Фонду. </a:t>
            </a:r>
            <a:r>
              <a:rPr lang="ru-RU" sz="1400" dirty="0" err="1" smtClean="0"/>
              <a:t>Найбільша</a:t>
            </a:r>
            <a:r>
              <a:rPr lang="ru-RU" sz="1400" dirty="0" smtClean="0"/>
              <a:t> сума квот </a:t>
            </a:r>
            <a:r>
              <a:rPr lang="ru-RU" sz="1400" dirty="0" err="1" smtClean="0"/>
              <a:t>припадає</a:t>
            </a:r>
            <a:r>
              <a:rPr lang="ru-RU" sz="1400" dirty="0" smtClean="0"/>
              <a:t> на США, </a:t>
            </a:r>
            <a:r>
              <a:rPr lang="ru-RU" sz="1400" dirty="0" err="1" smtClean="0"/>
              <a:t>Японію</a:t>
            </a:r>
            <a:r>
              <a:rPr lang="ru-RU" sz="1400" dirty="0" smtClean="0"/>
              <a:t>, </a:t>
            </a:r>
            <a:r>
              <a:rPr lang="ru-RU" sz="1400" dirty="0" err="1" smtClean="0"/>
              <a:t>Німеччину</a:t>
            </a:r>
            <a:r>
              <a:rPr lang="ru-RU" sz="1400" dirty="0" smtClean="0"/>
              <a:t>, </a:t>
            </a:r>
            <a:r>
              <a:rPr lang="ru-RU" sz="1400" dirty="0" err="1" smtClean="0"/>
              <a:t>Велику</a:t>
            </a:r>
            <a:r>
              <a:rPr lang="ru-RU" sz="1400" dirty="0" smtClean="0"/>
              <a:t> </a:t>
            </a:r>
            <a:r>
              <a:rPr lang="ru-RU" sz="1400" dirty="0" err="1" smtClean="0"/>
              <a:t>Британію</a:t>
            </a:r>
            <a:r>
              <a:rPr lang="ru-RU" sz="1400" dirty="0" smtClean="0"/>
              <a:t> та </a:t>
            </a:r>
            <a:r>
              <a:rPr lang="ru-RU" sz="1400" dirty="0" err="1" smtClean="0"/>
              <a:t>Францію</a:t>
            </a:r>
            <a:r>
              <a:rPr lang="ru-RU" sz="1400" dirty="0" smtClean="0"/>
              <a:t>. </a:t>
            </a:r>
            <a:r>
              <a:rPr lang="ru-RU" sz="1400" dirty="0" err="1" smtClean="0"/>
              <a:t>Частка</a:t>
            </a:r>
            <a:r>
              <a:rPr lang="ru-RU" sz="1400" dirty="0" smtClean="0"/>
              <a:t> 25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розвинутих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</a:t>
            </a:r>
            <a:r>
              <a:rPr lang="ru-RU" sz="1400" dirty="0" smtClean="0"/>
              <a:t> становить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63%.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Внесок</a:t>
            </a:r>
            <a:r>
              <a:rPr lang="ru-RU" sz="1400" dirty="0" smtClean="0"/>
              <a:t> </a:t>
            </a:r>
            <a:r>
              <a:rPr lang="ru-RU" sz="1400" dirty="0" err="1" smtClean="0"/>
              <a:t>кожної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статутний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капітал</a:t>
            </a:r>
            <a:r>
              <a:rPr lang="ru-RU" sz="1400" dirty="0" smtClean="0"/>
              <a:t> МВФ </a:t>
            </a:r>
            <a:r>
              <a:rPr lang="ru-RU" sz="1400" dirty="0" err="1" smtClean="0"/>
              <a:t>здійснюється</a:t>
            </a:r>
            <a:r>
              <a:rPr lang="ru-RU" sz="1400" dirty="0" smtClean="0"/>
              <a:t> на 25% СДР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твердій</a:t>
            </a:r>
            <a:r>
              <a:rPr lang="ru-RU" sz="1400" dirty="0" smtClean="0"/>
              <a:t> </a:t>
            </a:r>
            <a:r>
              <a:rPr lang="ru-RU" sz="1400" dirty="0" err="1" smtClean="0"/>
              <a:t>іноземній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валюті</a:t>
            </a:r>
            <a:r>
              <a:rPr lang="ru-RU" sz="1400" dirty="0" smtClean="0"/>
              <a:t> (</a:t>
            </a:r>
            <a:r>
              <a:rPr lang="ru-RU" sz="1400" dirty="0" err="1" smtClean="0"/>
              <a:t>долари</a:t>
            </a:r>
            <a:r>
              <a:rPr lang="ru-RU" sz="1400" dirty="0" smtClean="0"/>
              <a:t> США, </a:t>
            </a:r>
            <a:r>
              <a:rPr lang="ru-RU" sz="1400" dirty="0" err="1" smtClean="0"/>
              <a:t>євро</a:t>
            </a:r>
            <a:r>
              <a:rPr lang="ru-RU" sz="1400" dirty="0" smtClean="0"/>
              <a:t>, </a:t>
            </a:r>
            <a:r>
              <a:rPr lang="ru-RU" sz="1400" dirty="0" err="1" smtClean="0"/>
              <a:t>єні</a:t>
            </a:r>
            <a:r>
              <a:rPr lang="ru-RU" sz="1400" dirty="0" smtClean="0"/>
              <a:t>, </a:t>
            </a:r>
            <a:r>
              <a:rPr lang="ru-RU" sz="1400" dirty="0" err="1" smtClean="0"/>
              <a:t>фунті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стерлінгів</a:t>
            </a:r>
            <a:r>
              <a:rPr lang="ru-RU" sz="1400" dirty="0" smtClean="0"/>
              <a:t>) та на 75% в </a:t>
            </a:r>
            <a:r>
              <a:rPr lang="ru-RU" sz="1400" dirty="0" err="1" smtClean="0"/>
              <a:t>національній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валюті</a:t>
            </a:r>
            <a:r>
              <a:rPr lang="ru-RU" sz="1400" dirty="0" smtClean="0"/>
              <a:t>. </a:t>
            </a:r>
            <a:r>
              <a:rPr lang="ru-RU" sz="1400" dirty="0" err="1" smtClean="0"/>
              <a:t>Кожні</a:t>
            </a:r>
            <a:r>
              <a:rPr lang="ru-RU" sz="1400" dirty="0" smtClean="0"/>
              <a:t>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переглядаються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зв'язку</a:t>
            </a:r>
            <a:r>
              <a:rPr lang="ru-RU" sz="1400" dirty="0" smtClean="0"/>
              <a:t> з </a:t>
            </a:r>
            <a:r>
              <a:rPr lang="ru-RU" sz="1400" dirty="0" err="1" smtClean="0"/>
              <a:t>тим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світовій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економіці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Квота </a:t>
            </a:r>
            <a:r>
              <a:rPr lang="ru-RU" sz="1400" dirty="0" err="1" smtClean="0"/>
              <a:t>визначає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країни-учасниці</a:t>
            </a:r>
            <a:r>
              <a:rPr lang="ru-RU" sz="1400" dirty="0" smtClean="0"/>
              <a:t>. Голоси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складаються</a:t>
            </a:r>
            <a:r>
              <a:rPr lang="ru-RU" sz="1400" dirty="0" smtClean="0"/>
              <a:t> з </a:t>
            </a:r>
            <a:r>
              <a:rPr lang="ru-RU" sz="1400" dirty="0" err="1" smtClean="0"/>
              <a:t>базової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плюс одного голосу за </a:t>
            </a:r>
            <a:r>
              <a:rPr lang="ru-RU" sz="1400" dirty="0" err="1" smtClean="0"/>
              <a:t>кожні</a:t>
            </a:r>
            <a:r>
              <a:rPr lang="ru-RU" sz="1400" dirty="0" smtClean="0"/>
              <a:t> 100 тис. СДР. </a:t>
            </a:r>
            <a:r>
              <a:rPr lang="ru-RU" sz="1400" dirty="0" err="1" smtClean="0"/>
              <a:t>Згідно</a:t>
            </a:r>
            <a:r>
              <a:rPr lang="ru-RU" sz="1400" dirty="0" smtClean="0"/>
              <a:t> з реформою 2008 року </a:t>
            </a:r>
            <a:r>
              <a:rPr lang="ru-RU" sz="1400" dirty="0" err="1" smtClean="0"/>
              <a:t>базова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країни-учасниці</a:t>
            </a:r>
            <a:r>
              <a:rPr lang="ru-RU" sz="1400" dirty="0" smtClean="0"/>
              <a:t> становить 5,502%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дозволило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 число </a:t>
            </a:r>
            <a:r>
              <a:rPr lang="ru-RU" sz="1400" dirty="0" err="1" smtClean="0"/>
              <a:t>базових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з 250 до 677 на кожного </a:t>
            </a:r>
            <a:r>
              <a:rPr lang="ru-RU" sz="1400" dirty="0" err="1" smtClean="0"/>
              <a:t>учасника</a:t>
            </a:r>
            <a:r>
              <a:rPr lang="ru-RU" sz="1400" dirty="0" smtClean="0"/>
              <a:t>.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базових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 </a:t>
            </a:r>
            <a:r>
              <a:rPr lang="ru-RU" sz="1400" dirty="0" err="1" smtClean="0"/>
              <a:t>ростиме</a:t>
            </a:r>
            <a:r>
              <a:rPr lang="ru-RU" sz="1400" dirty="0" smtClean="0"/>
              <a:t> разом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сплатою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підвищення</a:t>
            </a:r>
            <a:r>
              <a:rPr lang="ru-RU" sz="1400" dirty="0" smtClean="0"/>
              <a:t> квот державами,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право на </a:t>
            </a:r>
            <a:r>
              <a:rPr lang="ru-RU" sz="1400" dirty="0" err="1" smtClean="0"/>
              <a:t>спеціальне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підвищення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Крім</a:t>
            </a:r>
            <a:r>
              <a:rPr lang="ru-RU" sz="1400" dirty="0" smtClean="0"/>
              <a:t> того </a:t>
            </a:r>
            <a:r>
              <a:rPr lang="ru-RU" sz="1400" dirty="0" err="1" smtClean="0"/>
              <a:t>розмір</a:t>
            </a:r>
            <a:r>
              <a:rPr lang="ru-RU" sz="1400" dirty="0" smtClean="0"/>
              <a:t>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об'єм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фінансування</a:t>
            </a:r>
            <a:r>
              <a:rPr lang="ru-RU" sz="1400" dirty="0" smtClean="0"/>
              <a:t>, на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розраховувати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Перегляд </a:t>
            </a:r>
            <a:r>
              <a:rPr lang="ru-RU" sz="1400" dirty="0" err="1" smtClean="0"/>
              <a:t>розмірів</a:t>
            </a:r>
            <a:r>
              <a:rPr lang="ru-RU" sz="1400" dirty="0" smtClean="0"/>
              <a:t> квот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кожні</a:t>
            </a:r>
            <a:r>
              <a:rPr lang="ru-RU" sz="1400" dirty="0" smtClean="0"/>
              <a:t>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 </a:t>
            </a:r>
            <a:r>
              <a:rPr lang="ru-RU" sz="1400" dirty="0" err="1" smtClean="0"/>
              <a:t>Зміна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 за </a:t>
            </a:r>
            <a:r>
              <a:rPr lang="ru-RU" sz="1400" dirty="0" err="1" smtClean="0"/>
              <a:t>попередньою</a:t>
            </a:r>
            <a:r>
              <a:rPr lang="ru-RU" sz="1400" dirty="0" smtClean="0"/>
              <a:t> </a:t>
            </a:r>
            <a:r>
              <a:rPr lang="ru-RU" sz="1400" dirty="0" err="1" smtClean="0"/>
              <a:t>домовленістю</a:t>
            </a:r>
            <a:r>
              <a:rPr lang="ru-RU" sz="1400" dirty="0" smtClean="0"/>
              <a:t> з нею та </a:t>
            </a:r>
            <a:r>
              <a:rPr lang="ru-RU" sz="1400" dirty="0" err="1" smtClean="0"/>
              <a:t>ухвалюються</a:t>
            </a:r>
            <a:r>
              <a:rPr lang="ru-RU" sz="1400" dirty="0" smtClean="0"/>
              <a:t> 85%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усієї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голосів</a:t>
            </a:r>
            <a:r>
              <a:rPr lang="ru-RU" sz="1400" dirty="0" smtClean="0"/>
              <a:t>. При </a:t>
            </a:r>
            <a:r>
              <a:rPr lang="ru-RU" sz="1400" dirty="0" err="1" smtClean="0"/>
              <a:t>загальному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перегляді</a:t>
            </a:r>
            <a:r>
              <a:rPr lang="ru-RU" sz="1400" dirty="0" smtClean="0"/>
              <a:t> квот </a:t>
            </a:r>
            <a:r>
              <a:rPr lang="ru-RU" sz="1400" dirty="0" err="1" smtClean="0"/>
              <a:t>вирішуються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питання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щодо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розміру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збільшення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розподіл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країнами</a:t>
            </a:r>
            <a:r>
              <a:rPr lang="ru-RU" sz="1400" dirty="0" smtClean="0"/>
              <a:t>-членами.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Загальний</a:t>
            </a:r>
            <a:r>
              <a:rPr lang="ru-RU" sz="1400" dirty="0" smtClean="0"/>
              <a:t> перегляд квот </a:t>
            </a:r>
            <a:r>
              <a:rPr lang="ru-RU" sz="1400" dirty="0" err="1" smtClean="0"/>
              <a:t>дозволяє</a:t>
            </a:r>
            <a:r>
              <a:rPr lang="ru-RU" sz="1400" dirty="0" smtClean="0"/>
              <a:t> МВФ </a:t>
            </a:r>
            <a:r>
              <a:rPr lang="ru-RU" sz="1400" dirty="0" err="1" smtClean="0"/>
              <a:t>оцінити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адекватність</a:t>
            </a:r>
            <a:r>
              <a:rPr lang="ru-RU" sz="1400" dirty="0" smtClean="0"/>
              <a:t> квот </a:t>
            </a:r>
            <a:r>
              <a:rPr lang="ru-RU" sz="1400" dirty="0" err="1" smtClean="0"/>
              <a:t>відносно</a:t>
            </a:r>
            <a:r>
              <a:rPr lang="ru-RU" sz="1400" dirty="0" smtClean="0"/>
              <a:t> потреб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-члена у </a:t>
            </a:r>
            <a:r>
              <a:rPr lang="ru-RU" sz="1400" dirty="0" err="1" smtClean="0"/>
              <a:t>фінансуванні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платіжного</a:t>
            </a:r>
            <a:r>
              <a:rPr lang="ru-RU" sz="1400" dirty="0" smtClean="0"/>
              <a:t> балансу та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самостійно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забезпечити</a:t>
            </a:r>
            <a:r>
              <a:rPr lang="ru-RU" sz="1400" dirty="0" smtClean="0"/>
              <a:t> </a:t>
            </a:r>
            <a:r>
              <a:rPr lang="ru-RU" sz="1400" dirty="0" err="1" smtClean="0"/>
              <a:t>цю</a:t>
            </a:r>
            <a:r>
              <a:rPr lang="ru-RU" sz="1400" dirty="0" smtClean="0"/>
              <a:t> потребу.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Розподіл</a:t>
            </a:r>
            <a:r>
              <a:rPr lang="ru-RU" sz="1400" dirty="0" smtClean="0"/>
              <a:t> квот </a:t>
            </a:r>
            <a:r>
              <a:rPr lang="ru-RU" sz="1400" dirty="0" err="1" smtClean="0"/>
              <a:t>дозволяє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квоти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країн-учасниць</a:t>
            </a:r>
            <a:r>
              <a:rPr lang="ru-RU" sz="1400" dirty="0" smtClean="0"/>
              <a:t> з </a:t>
            </a:r>
            <a:r>
              <a:rPr lang="ru-RU" sz="1400" dirty="0" err="1" smtClean="0"/>
              <a:t>урахуванням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їхнього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місця</a:t>
            </a:r>
            <a:r>
              <a:rPr lang="ru-RU" sz="1400" dirty="0" smtClean="0"/>
              <a:t> в </a:t>
            </a:r>
            <a:r>
              <a:rPr lang="ru-RU" sz="1400" dirty="0" err="1" smtClean="0"/>
              <a:t>світовій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економіці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343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Безымянный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2681" cy="46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76760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</TotalTime>
  <Words>1486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Міжнародний валютний фонд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Міжнародний валютний фонд</dc:title>
  <dc:creator>User</dc:creator>
  <cp:lastModifiedBy>User</cp:lastModifiedBy>
  <cp:revision>3</cp:revision>
  <dcterms:created xsi:type="dcterms:W3CDTF">2014-05-12T11:22:03Z</dcterms:created>
  <dcterms:modified xsi:type="dcterms:W3CDTF">2014-05-12T11:46:56Z</dcterms:modified>
</cp:coreProperties>
</file>