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44"/>
            <a:ext cx="9183173" cy="688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Львів епохи бароко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Собор Святого Юра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5564"/>
            <a:ext cx="66675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1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9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195" cy="683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" y="0"/>
            <a:ext cx="9144000" cy="684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243" y="404664"/>
            <a:ext cx="8229600" cy="5721499"/>
          </a:xfrm>
          <a:noFill/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bg1"/>
                </a:solidFill>
              </a:rPr>
              <a:t>Львів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можна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вважати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заповідником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бароково-рокайльного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мистецтва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XVII-XVIII </a:t>
            </a:r>
            <a:r>
              <a:rPr lang="ru-RU" sz="3600" dirty="0" err="1">
                <a:solidFill>
                  <a:schemeClr val="bg1"/>
                </a:solidFill>
              </a:rPr>
              <a:t>століть</a:t>
            </a:r>
            <a:r>
              <a:rPr lang="ru-RU" sz="3600" dirty="0">
                <a:solidFill>
                  <a:schemeClr val="bg1"/>
                </a:solidFill>
              </a:rPr>
              <a:t> – в </a:t>
            </a:r>
            <a:r>
              <a:rPr lang="ru-RU" sz="3600" dirty="0" err="1">
                <a:solidFill>
                  <a:schemeClr val="bg1"/>
                </a:solidFill>
              </a:rPr>
              <a:t>цьому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сенсі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він</a:t>
            </a:r>
            <a:r>
              <a:rPr lang="ru-RU" sz="3600" dirty="0">
                <a:solidFill>
                  <a:schemeClr val="bg1"/>
                </a:solidFill>
              </a:rPr>
              <a:t> не </a:t>
            </a:r>
            <a:r>
              <a:rPr lang="ru-RU" sz="3600" dirty="0" err="1">
                <a:solidFill>
                  <a:schemeClr val="bg1"/>
                </a:solidFill>
              </a:rPr>
              <a:t>поступається</a:t>
            </a:r>
            <a:r>
              <a:rPr lang="ru-RU" sz="3600" dirty="0">
                <a:solidFill>
                  <a:schemeClr val="bg1"/>
                </a:solidFill>
              </a:rPr>
              <a:t> таким великим </a:t>
            </a:r>
            <a:r>
              <a:rPr lang="ru-RU" sz="3600" dirty="0" err="1">
                <a:solidFill>
                  <a:schemeClr val="bg1"/>
                </a:solidFill>
              </a:rPr>
              <a:t>європейським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містам</a:t>
            </a:r>
            <a:r>
              <a:rPr lang="ru-RU" sz="3600" dirty="0">
                <a:solidFill>
                  <a:schemeClr val="bg1"/>
                </a:solidFill>
              </a:rPr>
              <a:t>, як </a:t>
            </a:r>
            <a:r>
              <a:rPr lang="ru-RU" sz="3600" dirty="0" err="1">
                <a:solidFill>
                  <a:schemeClr val="bg1"/>
                </a:solidFill>
              </a:rPr>
              <a:t>Відень</a:t>
            </a:r>
            <a:r>
              <a:rPr lang="ru-RU" sz="3600" dirty="0">
                <a:solidFill>
                  <a:schemeClr val="bg1"/>
                </a:solidFill>
              </a:rPr>
              <a:t>, Мюнхен, </a:t>
            </a:r>
            <a:r>
              <a:rPr lang="ru-RU" sz="3600" dirty="0" err="1">
                <a:solidFill>
                  <a:schemeClr val="bg1"/>
                </a:solidFill>
              </a:rPr>
              <a:t>Краків</a:t>
            </a:r>
            <a:r>
              <a:rPr lang="ru-RU" sz="3600" dirty="0">
                <a:solidFill>
                  <a:schemeClr val="bg1"/>
                </a:solidFill>
              </a:rPr>
              <a:t>, Прага, Будапешт, </a:t>
            </a:r>
            <a:r>
              <a:rPr lang="ru-RU" sz="3600" dirty="0" err="1">
                <a:solidFill>
                  <a:schemeClr val="bg1"/>
                </a:solidFill>
              </a:rPr>
              <a:t>хоч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звичайно</a:t>
            </a:r>
            <a:r>
              <a:rPr lang="ru-RU" sz="3600" dirty="0">
                <a:solidFill>
                  <a:schemeClr val="bg1"/>
                </a:solidFill>
              </a:rPr>
              <a:t>, не </a:t>
            </a:r>
            <a:r>
              <a:rPr lang="ru-RU" sz="3600" dirty="0" err="1">
                <a:solidFill>
                  <a:schemeClr val="bg1"/>
                </a:solidFill>
              </a:rPr>
              <a:t>може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перевершити</a:t>
            </a:r>
            <a:r>
              <a:rPr lang="ru-RU" sz="3600" dirty="0">
                <a:solidFill>
                  <a:schemeClr val="bg1"/>
                </a:solidFill>
              </a:rPr>
              <a:t> Рим і Неаполь – </a:t>
            </a:r>
            <a:r>
              <a:rPr lang="ru-RU" sz="3600" dirty="0" err="1">
                <a:solidFill>
                  <a:schemeClr val="bg1"/>
                </a:solidFill>
              </a:rPr>
              <a:t>урбаністичні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центри</a:t>
            </a:r>
            <a:r>
              <a:rPr lang="ru-RU" sz="3600" dirty="0">
                <a:solidFill>
                  <a:schemeClr val="bg1"/>
                </a:solidFill>
              </a:rPr>
              <a:t>, де </a:t>
            </a:r>
            <a:r>
              <a:rPr lang="ru-RU" sz="3600" dirty="0" err="1">
                <a:solidFill>
                  <a:schemeClr val="bg1"/>
                </a:solidFill>
              </a:rPr>
              <a:t>бароко</a:t>
            </a:r>
            <a:r>
              <a:rPr lang="ru-RU" sz="3600" dirty="0">
                <a:solidFill>
                  <a:schemeClr val="bg1"/>
                </a:solidFill>
              </a:rPr>
              <a:t> зародилось і стало </a:t>
            </a:r>
            <a:r>
              <a:rPr lang="ru-RU" sz="3600" dirty="0" err="1">
                <a:solidFill>
                  <a:schemeClr val="bg1"/>
                </a:solidFill>
              </a:rPr>
              <a:t>еталоном</a:t>
            </a:r>
            <a:r>
              <a:rPr lang="ru-RU" sz="3600" dirty="0">
                <a:solidFill>
                  <a:schemeClr val="bg1"/>
                </a:solidFill>
              </a:rPr>
              <a:t> для </a:t>
            </a:r>
            <a:r>
              <a:rPr lang="ru-RU" sz="3600" dirty="0" err="1">
                <a:solidFill>
                  <a:schemeClr val="bg1"/>
                </a:solidFill>
              </a:rPr>
              <a:t>інших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регіонів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" y="0"/>
            <a:ext cx="9179254" cy="684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-99392"/>
            <a:ext cx="8856984" cy="6225555"/>
          </a:xfrm>
        </p:spPr>
        <p:txBody>
          <a:bodyPr>
            <a:noAutofit/>
          </a:bodyPr>
          <a:lstStyle/>
          <a:p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Власне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італійським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впливом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архітектурі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образотворчому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мистецтві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Львова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вже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початку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XVII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ст.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з’явились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такі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характерні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стилістичні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риси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бароко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зіткнення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протилежних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елементів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співставлення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реального та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ілюзорного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контрасти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ритміки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масштабів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світла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тіні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фактур і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матеріалів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динамізм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композиції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криволінійні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форми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Ірраціональність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театральність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світогляду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бароко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знаходили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вираз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домінуванні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декоративності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над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тектонікою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складній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символіці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містицизмі.У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1740–1770-х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рр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стиль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бароко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перейшов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пізню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стадію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яку в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мистецтвознавстві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відокремлюють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стиль рококо.</a:t>
            </a:r>
          </a:p>
          <a:p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Цей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львівському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мистецтві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відзначався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вишуканою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декоративністю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домінантою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кривих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ліній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підкресленою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асиметричністю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характерними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орнаментальними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мотивами (один з них – рокайль,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стилізована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мушля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721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34" y="-16186"/>
            <a:ext cx="4497566" cy="68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" y="0"/>
            <a:ext cx="46061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Гарнізонний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храм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святих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апостолів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Петра і Павла</a:t>
            </a:r>
          </a:p>
        </p:txBody>
      </p:sp>
    </p:spTree>
    <p:extLst>
      <p:ext uri="{BB962C8B-B14F-4D97-AF65-F5344CB8AC3E}">
        <p14:creationId xmlns:p14="http://schemas.microsoft.com/office/powerpoint/2010/main" val="440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Кам'яниця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Францвенігівська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980728"/>
            <a:ext cx="4040188" cy="5145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60648"/>
            <a:ext cx="4041775" cy="639762"/>
          </a:xfrm>
        </p:spPr>
        <p:txBody>
          <a:bodyPr/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Кам'яниця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Убальдіні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980728"/>
            <a:ext cx="4041775" cy="5145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6" y="1124744"/>
            <a:ext cx="4032448" cy="5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19290"/>
            <a:ext cx="4001889" cy="533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980728"/>
            <a:ext cx="3944761" cy="2160240"/>
          </a:xfrm>
        </p:spPr>
        <p:txBody>
          <a:bodyPr/>
          <a:lstStyle/>
          <a:p>
            <a:r>
              <a:rPr lang="ru-RU" dirty="0"/>
              <a:t>Костел </a:t>
            </a:r>
            <a:r>
              <a:rPr lang="ru-RU" dirty="0" err="1"/>
              <a:t>єзуїтів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1" y="476672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3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868" y="393550"/>
            <a:ext cx="7756263" cy="1054250"/>
          </a:xfrm>
        </p:spPr>
        <p:txBody>
          <a:bodyPr/>
          <a:lstStyle/>
          <a:p>
            <a:r>
              <a:rPr lang="ru-RU" dirty="0" err="1"/>
              <a:t>Покровська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2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0648"/>
            <a:ext cx="3442446" cy="69378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Стрітення</a:t>
            </a:r>
            <a:r>
              <a:rPr lang="ru-RU" dirty="0"/>
              <a:t> </a:t>
            </a:r>
            <a:r>
              <a:rPr lang="ru-RU" dirty="0" err="1"/>
              <a:t>Господнього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8488" y="1268760"/>
            <a:ext cx="3803904" cy="48518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260648"/>
            <a:ext cx="3447288" cy="658368"/>
          </a:xfrm>
        </p:spPr>
        <p:txBody>
          <a:bodyPr/>
          <a:lstStyle/>
          <a:p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Софії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268760"/>
            <a:ext cx="3799728" cy="4848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3816424" cy="50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74" y="1340767"/>
            <a:ext cx="3816424" cy="50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4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В українському бароко вирізняють дві його школи: західна та східна.</a:t>
            </a:r>
          </a:p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найпомітніших</a:t>
            </a:r>
            <a:r>
              <a:rPr lang="ru-RU" dirty="0"/>
              <a:t> </a:t>
            </a:r>
            <a:r>
              <a:rPr lang="ru-RU" dirty="0" err="1"/>
              <a:t>культових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згадати</a:t>
            </a:r>
            <a:r>
              <a:rPr lang="ru-RU" dirty="0"/>
              <a:t> </a:t>
            </a:r>
            <a:r>
              <a:rPr lang="ru-RU" dirty="0" err="1"/>
              <a:t>принаймні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архітектурні</a:t>
            </a:r>
            <a:r>
              <a:rPr lang="ru-RU" dirty="0"/>
              <a:t> </a:t>
            </a:r>
            <a:r>
              <a:rPr lang="ru-RU" dirty="0" err="1"/>
              <a:t>шедеври</a:t>
            </a:r>
            <a:r>
              <a:rPr lang="ru-RU" dirty="0"/>
              <a:t>: собор Святого Юра у </a:t>
            </a:r>
            <a:r>
              <a:rPr lang="ru-RU" dirty="0" err="1"/>
              <a:t>Львові</a:t>
            </a:r>
            <a:r>
              <a:rPr lang="ru-RU" dirty="0"/>
              <a:t>, </a:t>
            </a:r>
            <a:r>
              <a:rPr lang="ru-RU" dirty="0" err="1"/>
              <a:t>Успенський</a:t>
            </a:r>
            <a:r>
              <a:rPr lang="ru-RU" dirty="0"/>
              <a:t> собор </a:t>
            </a:r>
            <a:r>
              <a:rPr lang="ru-RU" dirty="0" err="1"/>
              <a:t>Почаївської</a:t>
            </a:r>
            <a:r>
              <a:rPr lang="ru-RU" dirty="0"/>
              <a:t> </a:t>
            </a:r>
            <a:r>
              <a:rPr lang="ru-RU" dirty="0" err="1"/>
              <a:t>лаври</a:t>
            </a:r>
            <a:r>
              <a:rPr lang="ru-RU" dirty="0"/>
              <a:t>, </a:t>
            </a:r>
            <a:r>
              <a:rPr lang="ru-RU" dirty="0" err="1"/>
              <a:t>домініканські</a:t>
            </a:r>
            <a:r>
              <a:rPr lang="ru-RU" dirty="0"/>
              <a:t> </a:t>
            </a:r>
            <a:r>
              <a:rPr lang="ru-RU" dirty="0" err="1"/>
              <a:t>костьоли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 та </a:t>
            </a:r>
            <a:r>
              <a:rPr lang="ru-RU" dirty="0" err="1"/>
              <a:t>Тернополі</a:t>
            </a:r>
            <a:r>
              <a:rPr lang="ru-RU" dirty="0"/>
              <a:t>. Собор Святого Юра — один з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уніатських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. </a:t>
            </a:r>
            <a:r>
              <a:rPr lang="ru-RU" dirty="0" err="1"/>
              <a:t>Величний</a:t>
            </a:r>
            <a:r>
              <a:rPr lang="ru-RU" dirty="0"/>
              <a:t> ансамбль </a:t>
            </a:r>
            <a:r>
              <a:rPr lang="ru-RU" dirty="0" err="1"/>
              <a:t>панує</a:t>
            </a:r>
            <a:r>
              <a:rPr lang="ru-RU" dirty="0"/>
              <a:t> над </a:t>
            </a:r>
            <a:r>
              <a:rPr lang="ru-RU" dirty="0" err="1"/>
              <a:t>забудовою</a:t>
            </a:r>
            <a:r>
              <a:rPr lang="ru-RU" dirty="0"/>
              <a:t>, </a:t>
            </a:r>
            <a:r>
              <a:rPr lang="ru-RU" dirty="0" err="1"/>
              <a:t>вирізняючись</a:t>
            </a:r>
            <a:r>
              <a:rPr lang="ru-RU" dirty="0"/>
              <a:t> </a:t>
            </a:r>
            <a:r>
              <a:rPr lang="ru-RU" dirty="0" err="1"/>
              <a:t>гармонійністю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і </a:t>
            </a:r>
            <a:r>
              <a:rPr lang="ru-RU" dirty="0" err="1"/>
              <a:t>стильовою</a:t>
            </a:r>
            <a:r>
              <a:rPr lang="ru-RU" dirty="0"/>
              <a:t> </a:t>
            </a:r>
            <a:r>
              <a:rPr lang="ru-RU" dirty="0" err="1"/>
              <a:t>єдністю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та деталей. Храм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центричну</a:t>
            </a:r>
            <a:r>
              <a:rPr lang="ru-RU" dirty="0"/>
              <a:t> </a:t>
            </a:r>
            <a:r>
              <a:rPr lang="ru-RU" dirty="0" err="1"/>
              <a:t>пірамідальну</a:t>
            </a:r>
            <a:r>
              <a:rPr lang="ru-RU" dirty="0"/>
              <a:t> </a:t>
            </a:r>
            <a:r>
              <a:rPr lang="ru-RU" dirty="0" err="1"/>
              <a:t>композицію</a:t>
            </a:r>
            <a:r>
              <a:rPr lang="ru-RU" dirty="0"/>
              <a:t>; </a:t>
            </a:r>
            <a:r>
              <a:rPr lang="ru-RU" dirty="0" err="1"/>
              <a:t>властива</a:t>
            </a:r>
            <a:r>
              <a:rPr lang="ru-RU" dirty="0"/>
              <a:t> </a:t>
            </a:r>
            <a:r>
              <a:rPr lang="ru-RU" dirty="0" err="1"/>
              <a:t>костьолам</a:t>
            </a:r>
            <a:r>
              <a:rPr lang="ru-RU" dirty="0"/>
              <a:t> </a:t>
            </a:r>
            <a:r>
              <a:rPr lang="ru-RU" dirty="0" err="1"/>
              <a:t>підкресленість</a:t>
            </a:r>
            <a:r>
              <a:rPr lang="ru-RU" dirty="0"/>
              <a:t> головного фасаду </a:t>
            </a:r>
            <a:r>
              <a:rPr lang="ru-RU" dirty="0" err="1"/>
              <a:t>поєднується</a:t>
            </a:r>
            <a:r>
              <a:rPr lang="ru-RU" dirty="0"/>
              <a:t> з </a:t>
            </a:r>
            <a:r>
              <a:rPr lang="ru-RU" dirty="0" err="1"/>
              <a:t>всефасадністю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храмів</a:t>
            </a:r>
            <a:r>
              <a:rPr lang="ru-RU" dirty="0"/>
              <a:t>. Собор </a:t>
            </a:r>
            <a:r>
              <a:rPr lang="ru-RU" dirty="0" err="1"/>
              <a:t>стоїть</a:t>
            </a:r>
            <a:r>
              <a:rPr lang="ru-RU" dirty="0"/>
              <a:t> на </a:t>
            </a:r>
            <a:r>
              <a:rPr lang="ru-RU" dirty="0" err="1"/>
              <a:t>терасі</a:t>
            </a:r>
            <a:r>
              <a:rPr lang="ru-RU" dirty="0"/>
              <a:t>; </a:t>
            </a:r>
            <a:r>
              <a:rPr lang="ru-RU" dirty="0" err="1"/>
              <a:t>барокові</a:t>
            </a:r>
            <a:r>
              <a:rPr lang="ru-RU" dirty="0"/>
              <a:t> </a:t>
            </a:r>
            <a:r>
              <a:rPr lang="ru-RU" dirty="0" err="1"/>
              <a:t>парадні</a:t>
            </a:r>
            <a:r>
              <a:rPr lang="ru-RU" dirty="0"/>
              <a:t> сходи </a:t>
            </a:r>
            <a:r>
              <a:rPr lang="ru-RU" dirty="0" err="1"/>
              <a:t>розміщені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самого </a:t>
            </a:r>
            <a:r>
              <a:rPr lang="ru-RU" dirty="0" err="1"/>
              <a:t>вхідного</a:t>
            </a:r>
            <a:r>
              <a:rPr lang="ru-RU" dirty="0"/>
              <a:t> порталу. Фасад </a:t>
            </a:r>
            <a:r>
              <a:rPr lang="ru-RU" dirty="0" err="1"/>
              <a:t>розчленований</a:t>
            </a:r>
            <a:r>
              <a:rPr lang="ru-RU" dirty="0"/>
              <a:t> </a:t>
            </a:r>
            <a:r>
              <a:rPr lang="ru-RU" dirty="0" err="1"/>
              <a:t>пілястрами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споруді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чіткості</a:t>
            </a:r>
            <a:r>
              <a:rPr lang="ru-RU" dirty="0"/>
              <a:t> й </a:t>
            </a:r>
            <a:r>
              <a:rPr lang="ru-RU" dirty="0" err="1"/>
              <a:t>гармонійності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6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</TotalTime>
  <Words>312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Book Antiqua</vt:lpstr>
      <vt:lpstr>Times New Roman</vt:lpstr>
      <vt:lpstr>Wingdings</vt:lpstr>
      <vt:lpstr>Твердый переплет</vt:lpstr>
      <vt:lpstr>Львів епохи бароко</vt:lpstr>
      <vt:lpstr>Презентация PowerPoint</vt:lpstr>
      <vt:lpstr>Презентация PowerPoint</vt:lpstr>
      <vt:lpstr>Гарнізонний храм святих апостолів Петра і Павла</vt:lpstr>
      <vt:lpstr>Презентация PowerPoint</vt:lpstr>
      <vt:lpstr>Костел єзуїтів</vt:lpstr>
      <vt:lpstr>Покровська церква </vt:lpstr>
      <vt:lpstr>Презентация PowerPoint</vt:lpstr>
      <vt:lpstr>Презентация PowerPoint</vt:lpstr>
      <vt:lpstr>Собор Святого Юра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Львів епохи бароко</dc:title>
  <dc:creator>Андрей Абрамюк</dc:creator>
  <cp:lastModifiedBy>Анастасия Темченко</cp:lastModifiedBy>
  <cp:revision>6</cp:revision>
  <dcterms:created xsi:type="dcterms:W3CDTF">2014-02-05T20:16:31Z</dcterms:created>
  <dcterms:modified xsi:type="dcterms:W3CDTF">2015-02-03T19:17:50Z</dcterms:modified>
</cp:coreProperties>
</file>