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CAA"/>
    <a:srgbClr val="A107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BF1775-8FF4-4C87-828E-45A9980897E6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1973BE-8E46-419A-AD13-3B14900370CC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1775-8FF4-4C87-828E-45A9980897E6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973BE-8E46-419A-AD13-3B14900370CC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1775-8FF4-4C87-828E-45A9980897E6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973BE-8E46-419A-AD13-3B14900370CC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1775-8FF4-4C87-828E-45A9980897E6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973BE-8E46-419A-AD13-3B14900370C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1775-8FF4-4C87-828E-45A9980897E6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973BE-8E46-419A-AD13-3B14900370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1775-8FF4-4C87-828E-45A9980897E6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973BE-8E46-419A-AD13-3B14900370C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1775-8FF4-4C87-828E-45A9980897E6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973BE-8E46-419A-AD13-3B14900370CC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1775-8FF4-4C87-828E-45A9980897E6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973BE-8E46-419A-AD13-3B14900370CC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1775-8FF4-4C87-828E-45A9980897E6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973BE-8E46-419A-AD13-3B14900370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1775-8FF4-4C87-828E-45A9980897E6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973BE-8E46-419A-AD13-3B14900370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1775-8FF4-4C87-828E-45A9980897E6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973BE-8E46-419A-AD13-3B14900370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FBF1775-8FF4-4C87-828E-45A9980897E6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51973BE-8E46-419A-AD13-3B14900370C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E7EC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Франция - Родина Кино</a:t>
            </a:r>
            <a:endParaRPr lang="ru-RU" sz="6000" b="1" dirty="0">
              <a:solidFill>
                <a:srgbClr val="E7ECA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4725144"/>
            <a:ext cx="5288632" cy="936104"/>
          </a:xfrm>
        </p:spPr>
        <p:txBody>
          <a:bodyPr/>
          <a:lstStyle/>
          <a:p>
            <a:pPr algn="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Фильм — это жизнь, с которой вывели пятна скуки.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141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736" y="260648"/>
            <a:ext cx="8280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Каждый, кто хоть раз в жизни смотрел французское кино, знает о его изысканности и шарме, каждый фильм имеет изюминку, неповторимую нотку. Как и сами французы, их произведения отличаются стилем и неповторимым чувством вкуса. И не зря, ведь именно Франция – родина кинематографа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056"/>
            <a:ext cx="3446580" cy="2757264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279407" y="2060848"/>
            <a:ext cx="6552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с чего же все начиналось?</a:t>
            </a:r>
            <a:endParaRPr lang="ru-RU" b="1" i="1" u="sng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2699941"/>
            <a:ext cx="50223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>
                <a:solidFill>
                  <a:schemeClr val="tx2">
                    <a:lumMod val="10000"/>
                  </a:schemeClr>
                </a:solidFill>
              </a:rPr>
              <a:t>Первый показ фильма, состоялся в конце 1895 года в Париже и с тех пор, французское кино имеет огромную популярность не только на родине, но и во всем мире. Если говорить о кассовом успехе, то французский кинематограф уступает, лишь американскому и индийскому кинематографу. На старте развития французское кино имело преимущественно трюковое направление, огромную роль играли трюки, и их было огромное множество.</a:t>
            </a:r>
          </a:p>
        </p:txBody>
      </p:sp>
    </p:spTree>
    <p:extLst>
      <p:ext uri="{BB962C8B-B14F-4D97-AF65-F5344CB8AC3E}">
        <p14:creationId xmlns:p14="http://schemas.microsoft.com/office/powerpoint/2010/main" val="405914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64684" y="1141124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E7ECAA"/>
                </a:solidFill>
              </a:rPr>
              <a:t>Именно во Франции родился кинематограф, когда </a:t>
            </a:r>
            <a:r>
              <a:rPr lang="ru-RU" b="1" dirty="0" smtClean="0">
                <a:solidFill>
                  <a:srgbClr val="E7ECAA"/>
                </a:solidFill>
              </a:rPr>
              <a:t>28 декабря 1895 года</a:t>
            </a:r>
            <a:r>
              <a:rPr lang="ru-RU" b="1" dirty="0">
                <a:solidFill>
                  <a:srgbClr val="E7ECAA"/>
                </a:solidFill>
              </a:rPr>
              <a:t> в салоне «Гран-кафе» </a:t>
            </a:r>
            <a:r>
              <a:rPr lang="ru-RU" b="1" dirty="0" smtClean="0">
                <a:solidFill>
                  <a:srgbClr val="E7ECAA"/>
                </a:solidFill>
              </a:rPr>
              <a:t>в Париже</a:t>
            </a:r>
            <a:r>
              <a:rPr lang="ru-RU" b="1" dirty="0">
                <a:solidFill>
                  <a:srgbClr val="E7ECAA"/>
                </a:solidFill>
              </a:rPr>
              <a:t> состоялся публичный показ «Синематографа братьев </a:t>
            </a:r>
            <a:r>
              <a:rPr lang="ru-RU" b="1" dirty="0" err="1" smtClean="0">
                <a:solidFill>
                  <a:srgbClr val="E7ECAA"/>
                </a:solidFill>
              </a:rPr>
              <a:t>Люмер</a:t>
            </a:r>
            <a:r>
              <a:rPr lang="ru-RU" b="1" dirty="0" smtClean="0">
                <a:solidFill>
                  <a:srgbClr val="E7ECAA"/>
                </a:solidFill>
              </a:rPr>
              <a:t>»</a:t>
            </a:r>
            <a:endParaRPr lang="ru-RU" b="1" dirty="0">
              <a:solidFill>
                <a:srgbClr val="E7ECA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2198" y="472992"/>
            <a:ext cx="6796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Официальным началом были…</a:t>
            </a:r>
            <a:endParaRPr lang="ru-RU" sz="2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964" y="3015350"/>
            <a:ext cx="2876036" cy="3807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15252"/>
            <a:ext cx="2669827" cy="3742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650" y="2246900"/>
            <a:ext cx="3477313" cy="4333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9896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 кто знает, но до Первой мировой войны французский кинематограф составлял 90 % мирового кинематографа. В тот период существовало две компании, создававшие кино: «Гомон» и «Пате». Большое значение имеет тот факт, что французское правительство в значительной мере содействует активному развитию отечественного кинематографа.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75" y="1809984"/>
            <a:ext cx="4140460" cy="10253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3" y="1988840"/>
            <a:ext cx="3931378" cy="30861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7944" y="5949279"/>
            <a:ext cx="43204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Леон Гомон – </a:t>
            </a:r>
            <a:r>
              <a:rPr lang="ru-RU" b="1" dirty="0" smtClean="0"/>
              <a:t>основатель компании «Гомон»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0" y="2564904"/>
            <a:ext cx="6601345" cy="349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83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798925"/>
            <a:ext cx="5740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E7ECAA"/>
                </a:solidFill>
              </a:rPr>
              <a:t>Французский кинематограф – это уникальное явление, которое никого не оставляет равнодушным, его нужно чувствовать душой, а не осмыслять головой.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08820" y="3429000"/>
            <a:ext cx="7835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>
                <a:solidFill>
                  <a:srgbClr val="E7ECAA"/>
                </a:solidFill>
              </a:rPr>
              <a:t>В послевоенные годы во </a:t>
            </a:r>
            <a:r>
              <a:rPr lang="ru-RU" b="1" i="1" dirty="0" smtClean="0">
                <a:solidFill>
                  <a:srgbClr val="E7ECAA"/>
                </a:solidFill>
              </a:rPr>
              <a:t>Франции</a:t>
            </a:r>
            <a:r>
              <a:rPr lang="ru-RU" b="1" i="1" dirty="0">
                <a:solidFill>
                  <a:srgbClr val="E7ECAA"/>
                </a:solidFill>
              </a:rPr>
              <a:t> возникло движение против использования кино в </a:t>
            </a:r>
            <a:r>
              <a:rPr lang="ru-RU" b="1" i="1" dirty="0" smtClean="0">
                <a:solidFill>
                  <a:srgbClr val="E7ECAA"/>
                </a:solidFill>
              </a:rPr>
              <a:t>коммерческих</a:t>
            </a:r>
            <a:r>
              <a:rPr lang="ru-RU" b="1" i="1" dirty="0">
                <a:solidFill>
                  <a:srgbClr val="E7ECAA"/>
                </a:solidFill>
              </a:rPr>
              <a:t> целях. Движение возглавили представители </a:t>
            </a:r>
            <a:r>
              <a:rPr lang="ru-RU" b="1" i="1" dirty="0" smtClean="0">
                <a:solidFill>
                  <a:srgbClr val="E7ECAA"/>
                </a:solidFill>
              </a:rPr>
              <a:t>кино авангарда</a:t>
            </a:r>
            <a:r>
              <a:rPr lang="ru-RU" b="1" i="1" dirty="0">
                <a:solidFill>
                  <a:srgbClr val="E7ECAA"/>
                </a:solidFill>
              </a:rPr>
              <a:t> того времени. Занимаясь </a:t>
            </a:r>
            <a:r>
              <a:rPr lang="ru-RU" b="1" i="1" dirty="0" smtClean="0">
                <a:solidFill>
                  <a:srgbClr val="E7ECAA"/>
                </a:solidFill>
              </a:rPr>
              <a:t>формальными экспериментами</a:t>
            </a:r>
            <a:r>
              <a:rPr lang="ru-RU" b="1" i="1" dirty="0">
                <a:solidFill>
                  <a:srgbClr val="E7ECAA"/>
                </a:solidFill>
              </a:rPr>
              <a:t>, </a:t>
            </a:r>
            <a:r>
              <a:rPr lang="ru-RU" b="1" i="1" dirty="0" smtClean="0">
                <a:solidFill>
                  <a:srgbClr val="E7ECAA"/>
                </a:solidFill>
              </a:rPr>
              <a:t>авангардисты</a:t>
            </a:r>
            <a:r>
              <a:rPr lang="ru-RU" b="1" i="1" dirty="0">
                <a:solidFill>
                  <a:srgbClr val="E7ECAA"/>
                </a:solidFill>
              </a:rPr>
              <a:t> в то же время значительно расширили выразительные возможности кино. Ими создавались киноклубы, пропагандировавшие лучшие достижения мирового кино.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373216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E7ECAA"/>
                </a:solidFill>
              </a:rPr>
              <a:t>Современный облик французского кино сформировался уже после </a:t>
            </a:r>
            <a:r>
              <a:rPr lang="ru-RU" b="1" i="1" dirty="0" smtClean="0">
                <a:solidFill>
                  <a:srgbClr val="E7ECAA"/>
                </a:solidFill>
              </a:rPr>
              <a:t>Второй мировой войны, </a:t>
            </a:r>
            <a:r>
              <a:rPr lang="ru-RU" b="1" i="1" dirty="0">
                <a:solidFill>
                  <a:srgbClr val="E7ECAA"/>
                </a:solidFill>
              </a:rPr>
              <a:t>после осмысления наследия войны и немецкой оккупации. Большинство фильмов конца 1950-х — это развлекательные ленты, далёкие от </a:t>
            </a:r>
            <a:r>
              <a:rPr lang="ru-RU" b="1" i="1" dirty="0" smtClean="0">
                <a:solidFill>
                  <a:srgbClr val="E7ECAA"/>
                </a:solidFill>
              </a:rPr>
              <a:t>социальной</a:t>
            </a:r>
            <a:r>
              <a:rPr lang="ru-RU" b="1" i="1" dirty="0">
                <a:solidFill>
                  <a:srgbClr val="E7ECAA"/>
                </a:solidFill>
              </a:rPr>
              <a:t> тематики.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7744" y="476672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b="1" i="1" dirty="0" smtClean="0">
                <a:solidFill>
                  <a:srgbClr val="E7EC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Развитие…</a:t>
            </a:r>
            <a:endParaRPr lang="ru-RU" sz="5400" b="1" i="1" dirty="0">
              <a:solidFill>
                <a:srgbClr val="E7ECA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3061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0902" y="476672"/>
            <a:ext cx="7756263" cy="504056"/>
          </a:xfrm>
        </p:spPr>
        <p:txBody>
          <a:bodyPr/>
          <a:lstStyle/>
          <a:p>
            <a:r>
              <a:rPr lang="ru-RU" sz="4000" b="1" i="1" dirty="0">
                <a:solidFill>
                  <a:srgbClr val="E7ECAA"/>
                </a:solidFill>
              </a:rPr>
              <a:t>Каннский кинофестиваль, 1946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8594" y="836712"/>
            <a:ext cx="39604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/>
              <a:t>С </a:t>
            </a:r>
            <a:r>
              <a:rPr lang="ru-RU" b="1" i="1" dirty="0" smtClean="0"/>
              <a:t>1946</a:t>
            </a:r>
            <a:r>
              <a:rPr lang="ru-RU" b="1" i="1" dirty="0"/>
              <a:t> раз в два года, а </a:t>
            </a:r>
            <a:r>
              <a:rPr lang="ru-RU" b="1" i="1" dirty="0" smtClean="0"/>
              <a:t>с 1951</a:t>
            </a:r>
            <a:r>
              <a:rPr lang="ru-RU" b="1" i="1" dirty="0"/>
              <a:t> ежегодно проводятся </a:t>
            </a:r>
            <a:r>
              <a:rPr lang="ru-RU" b="1" i="1" dirty="0" smtClean="0"/>
              <a:t>Международные кинофестивали в Каннах.</a:t>
            </a:r>
            <a:endParaRPr lang="ru-RU" b="1" i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/>
              <a:t>В конце </a:t>
            </a:r>
            <a:r>
              <a:rPr lang="ru-RU" b="1" i="1" dirty="0" smtClean="0"/>
              <a:t>1940-х — </a:t>
            </a:r>
            <a:r>
              <a:rPr lang="ru-RU" b="1" i="1" dirty="0"/>
              <a:t>начале 1950-х годов получают известность актёры: </a:t>
            </a:r>
            <a:r>
              <a:rPr lang="ru-RU" b="1" i="1" dirty="0" smtClean="0">
                <a:solidFill>
                  <a:srgbClr val="E7ECAA"/>
                </a:solidFill>
              </a:rPr>
              <a:t>Жерар Филип,</a:t>
            </a:r>
            <a:r>
              <a:rPr lang="ru-RU" b="1" i="1" dirty="0">
                <a:solidFill>
                  <a:srgbClr val="E7ECAA"/>
                </a:solidFill>
              </a:rPr>
              <a:t> </a:t>
            </a:r>
            <a:r>
              <a:rPr lang="ru-RU" b="1" i="1" dirty="0" err="1" smtClean="0">
                <a:solidFill>
                  <a:srgbClr val="E7ECAA"/>
                </a:solidFill>
              </a:rPr>
              <a:t>Бурвиль</a:t>
            </a:r>
            <a:r>
              <a:rPr lang="ru-RU" b="1" i="1" dirty="0" smtClean="0">
                <a:solidFill>
                  <a:srgbClr val="E7ECAA"/>
                </a:solidFill>
              </a:rPr>
              <a:t>,</a:t>
            </a:r>
            <a:r>
              <a:rPr lang="ru-RU" b="1" i="1" dirty="0">
                <a:solidFill>
                  <a:srgbClr val="E7ECAA"/>
                </a:solidFill>
              </a:rPr>
              <a:t> </a:t>
            </a:r>
            <a:r>
              <a:rPr lang="ru-RU" b="1" i="1" dirty="0" smtClean="0">
                <a:solidFill>
                  <a:srgbClr val="E7ECAA"/>
                </a:solidFill>
              </a:rPr>
              <a:t>Жан Маре,</a:t>
            </a:r>
            <a:r>
              <a:rPr lang="ru-RU" b="1" i="1" dirty="0">
                <a:solidFill>
                  <a:srgbClr val="E7ECAA"/>
                </a:solidFill>
              </a:rPr>
              <a:t> </a:t>
            </a:r>
            <a:r>
              <a:rPr lang="ru-RU" b="1" i="1" dirty="0" smtClean="0">
                <a:solidFill>
                  <a:srgbClr val="E7ECAA"/>
                </a:solidFill>
              </a:rPr>
              <a:t>Мари </a:t>
            </a:r>
            <a:r>
              <a:rPr lang="ru-RU" b="1" i="1" dirty="0" err="1" smtClean="0">
                <a:solidFill>
                  <a:srgbClr val="E7ECAA"/>
                </a:solidFill>
              </a:rPr>
              <a:t>Казарес</a:t>
            </a:r>
            <a:r>
              <a:rPr lang="ru-RU" b="1" i="1" dirty="0" smtClean="0">
                <a:solidFill>
                  <a:srgbClr val="E7ECAA"/>
                </a:solidFill>
              </a:rPr>
              <a:t>,</a:t>
            </a:r>
            <a:r>
              <a:rPr lang="ru-RU" b="1" i="1" dirty="0">
                <a:solidFill>
                  <a:srgbClr val="E7ECAA"/>
                </a:solidFill>
              </a:rPr>
              <a:t> </a:t>
            </a:r>
            <a:r>
              <a:rPr lang="ru-RU" b="1" i="1" dirty="0" err="1" smtClean="0">
                <a:solidFill>
                  <a:srgbClr val="E7ECAA"/>
                </a:solidFill>
              </a:rPr>
              <a:t>Люи</a:t>
            </a:r>
            <a:r>
              <a:rPr lang="ru-RU" b="1" i="1" dirty="0" smtClean="0">
                <a:solidFill>
                  <a:srgbClr val="E7ECAA"/>
                </a:solidFill>
              </a:rPr>
              <a:t> де </a:t>
            </a:r>
            <a:r>
              <a:rPr lang="ru-RU" b="1" i="1" dirty="0" err="1" smtClean="0">
                <a:solidFill>
                  <a:srgbClr val="E7ECAA"/>
                </a:solidFill>
              </a:rPr>
              <a:t>Фюнес</a:t>
            </a:r>
            <a:r>
              <a:rPr lang="ru-RU" b="1" i="1" dirty="0" smtClean="0">
                <a:solidFill>
                  <a:srgbClr val="E7ECAA"/>
                </a:solidFill>
              </a:rPr>
              <a:t>,</a:t>
            </a:r>
            <a:r>
              <a:rPr lang="ru-RU" b="1" i="1" dirty="0">
                <a:solidFill>
                  <a:srgbClr val="E7ECAA"/>
                </a:solidFill>
              </a:rPr>
              <a:t> </a:t>
            </a:r>
            <a:r>
              <a:rPr lang="ru-RU" b="1" i="1" dirty="0" smtClean="0">
                <a:solidFill>
                  <a:srgbClr val="E7ECAA"/>
                </a:solidFill>
              </a:rPr>
              <a:t>Серж </a:t>
            </a:r>
            <a:r>
              <a:rPr lang="ru-RU" b="1" i="1" dirty="0" err="1" smtClean="0">
                <a:solidFill>
                  <a:srgbClr val="E7ECAA"/>
                </a:solidFill>
              </a:rPr>
              <a:t>Реджани</a:t>
            </a:r>
            <a:r>
              <a:rPr lang="ru-RU" b="1" i="1" dirty="0"/>
              <a:t> и другие.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/>
              <a:t>После войны получили мировую известность экранизации французской классики: </a:t>
            </a:r>
            <a:r>
              <a:rPr lang="ru-RU" b="1" i="1" dirty="0" smtClean="0"/>
              <a:t>«Пармская обитель» </a:t>
            </a:r>
            <a:r>
              <a:rPr lang="ru-RU" b="1" i="1" dirty="0"/>
              <a:t>(</a:t>
            </a:r>
            <a:r>
              <a:rPr lang="ru-RU" b="1" i="1" dirty="0" smtClean="0"/>
              <a:t>1948), «Красное и черное» (1954), «Тереза </a:t>
            </a:r>
            <a:r>
              <a:rPr lang="ru-RU" b="1" i="1" dirty="0" err="1" smtClean="0"/>
              <a:t>Ракен</a:t>
            </a:r>
            <a:r>
              <a:rPr lang="ru-RU" b="1" i="1" dirty="0" smtClean="0"/>
              <a:t>» (1953).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 smtClean="0"/>
              <a:t>Ещё </a:t>
            </a:r>
            <a:r>
              <a:rPr lang="ru-RU" b="1" i="1" dirty="0"/>
              <a:t>в конце </a:t>
            </a:r>
            <a:r>
              <a:rPr lang="ru-RU" b="1" i="1" dirty="0" smtClean="0"/>
              <a:t>1950-х очень </a:t>
            </a:r>
            <a:r>
              <a:rPr lang="ru-RU" b="1" i="1" dirty="0"/>
              <a:t>важную роль в развитии французского кино сыграл новаторский </a:t>
            </a:r>
            <a:r>
              <a:rPr lang="ru-RU" b="1" i="1" dirty="0" smtClean="0"/>
              <a:t>фильм А. Рене </a:t>
            </a:r>
            <a:r>
              <a:rPr lang="ru-RU" b="1" i="1" dirty="0"/>
              <a:t> </a:t>
            </a:r>
            <a:r>
              <a:rPr lang="ru-RU" b="1" i="1" dirty="0" smtClean="0"/>
              <a:t>«Хиросима любовь моя» (1959)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862" y="476672"/>
            <a:ext cx="4700306" cy="3520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68450"/>
            <a:ext cx="4259965" cy="319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148064" y="6345912"/>
            <a:ext cx="4271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Золотая пальмовая ветвь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7357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07904" y="116632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E7EC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Французская новая волна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701407"/>
            <a:ext cx="417646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E7ECAA"/>
                </a:solidFill>
              </a:rPr>
              <a:t>На </a:t>
            </a:r>
            <a:r>
              <a:rPr lang="ru-RU" b="1" i="1" dirty="0" smtClean="0">
                <a:solidFill>
                  <a:srgbClr val="E7ECAA"/>
                </a:solidFill>
              </a:rPr>
              <a:t>пике «Новой волны»,</a:t>
            </a:r>
            <a:r>
              <a:rPr lang="ru-RU" b="1" i="1" dirty="0">
                <a:solidFill>
                  <a:srgbClr val="E7ECAA"/>
                </a:solidFill>
              </a:rPr>
              <a:t> во французское кино за короткий срок приходят более 150 новых режиссёров, среди которых ведущие места </a:t>
            </a:r>
            <a:r>
              <a:rPr lang="ru-RU" b="1" i="1" dirty="0" smtClean="0">
                <a:solidFill>
                  <a:srgbClr val="E7ECAA"/>
                </a:solidFill>
              </a:rPr>
              <a:t>заняли Жан-Люк </a:t>
            </a:r>
            <a:r>
              <a:rPr lang="ru-RU" b="1" i="1" dirty="0" err="1" smtClean="0">
                <a:solidFill>
                  <a:srgbClr val="E7ECAA"/>
                </a:solidFill>
              </a:rPr>
              <a:t>Гонар</a:t>
            </a:r>
            <a:r>
              <a:rPr lang="ru-RU" b="1" i="1" dirty="0" smtClean="0">
                <a:solidFill>
                  <a:srgbClr val="E7ECAA"/>
                </a:solidFill>
              </a:rPr>
              <a:t>,</a:t>
            </a:r>
            <a:r>
              <a:rPr lang="ru-RU" b="1" i="1" dirty="0">
                <a:solidFill>
                  <a:srgbClr val="E7ECAA"/>
                </a:solidFill>
              </a:rPr>
              <a:t> </a:t>
            </a:r>
            <a:r>
              <a:rPr lang="ru-RU" b="1" i="1" dirty="0" smtClean="0">
                <a:solidFill>
                  <a:srgbClr val="E7ECAA"/>
                </a:solidFill>
              </a:rPr>
              <a:t>Франсуа </a:t>
            </a:r>
            <a:r>
              <a:rPr lang="ru-RU" b="1" i="1" dirty="0" err="1" smtClean="0">
                <a:solidFill>
                  <a:srgbClr val="E7ECAA"/>
                </a:solidFill>
              </a:rPr>
              <a:t>Трюфо</a:t>
            </a:r>
            <a:r>
              <a:rPr lang="ru-RU" b="1" i="1" dirty="0" smtClean="0">
                <a:solidFill>
                  <a:srgbClr val="E7ECAA"/>
                </a:solidFill>
              </a:rPr>
              <a:t>,</a:t>
            </a:r>
            <a:r>
              <a:rPr lang="ru-RU" b="1" i="1" dirty="0">
                <a:solidFill>
                  <a:srgbClr val="E7ECAA"/>
                </a:solidFill>
              </a:rPr>
              <a:t> </a:t>
            </a:r>
            <a:r>
              <a:rPr lang="ru-RU" b="1" i="1" dirty="0" smtClean="0">
                <a:solidFill>
                  <a:srgbClr val="E7ECAA"/>
                </a:solidFill>
              </a:rPr>
              <a:t>Клод </a:t>
            </a:r>
            <a:r>
              <a:rPr lang="ru-RU" b="1" i="1" dirty="0" err="1" smtClean="0">
                <a:solidFill>
                  <a:srgbClr val="E7ECAA"/>
                </a:solidFill>
              </a:rPr>
              <a:t>Лелуш</a:t>
            </a:r>
            <a:r>
              <a:rPr lang="ru-RU" b="1" i="1" dirty="0" smtClean="0">
                <a:solidFill>
                  <a:srgbClr val="E7ECAA"/>
                </a:solidFill>
              </a:rPr>
              <a:t>,</a:t>
            </a:r>
            <a:r>
              <a:rPr lang="ru-RU" b="1" i="1" dirty="0">
                <a:solidFill>
                  <a:srgbClr val="E7ECAA"/>
                </a:solidFill>
              </a:rPr>
              <a:t> </a:t>
            </a:r>
            <a:r>
              <a:rPr lang="ru-RU" b="1" i="1" dirty="0" smtClean="0">
                <a:solidFill>
                  <a:srgbClr val="E7ECAA"/>
                </a:solidFill>
              </a:rPr>
              <a:t>Клод </a:t>
            </a:r>
            <a:r>
              <a:rPr lang="ru-RU" b="1" i="1" dirty="0" err="1" smtClean="0">
                <a:solidFill>
                  <a:srgbClr val="E7ECAA"/>
                </a:solidFill>
              </a:rPr>
              <a:t>Шаброль</a:t>
            </a:r>
            <a:r>
              <a:rPr lang="ru-RU" b="1" i="1" dirty="0" smtClean="0">
                <a:solidFill>
                  <a:srgbClr val="E7ECAA"/>
                </a:solidFill>
              </a:rPr>
              <a:t>,</a:t>
            </a:r>
            <a:r>
              <a:rPr lang="ru-RU" b="1" i="1" dirty="0">
                <a:solidFill>
                  <a:srgbClr val="E7ECAA"/>
                </a:solidFill>
              </a:rPr>
              <a:t> </a:t>
            </a:r>
            <a:r>
              <a:rPr lang="ru-RU" b="1" i="1" dirty="0" smtClean="0">
                <a:solidFill>
                  <a:srgbClr val="E7ECAA"/>
                </a:solidFill>
              </a:rPr>
              <a:t>Луи </a:t>
            </a:r>
            <a:r>
              <a:rPr lang="ru-RU" b="1" i="1" dirty="0" err="1" smtClean="0">
                <a:solidFill>
                  <a:srgbClr val="E7ECAA"/>
                </a:solidFill>
              </a:rPr>
              <a:t>Маль</a:t>
            </a:r>
            <a:r>
              <a:rPr lang="ru-RU" b="1" i="1" dirty="0" smtClean="0">
                <a:solidFill>
                  <a:srgbClr val="E7ECAA"/>
                </a:solidFill>
              </a:rPr>
              <a:t>. </a:t>
            </a:r>
            <a:r>
              <a:rPr lang="ru-RU" b="1" i="1" dirty="0">
                <a:solidFill>
                  <a:srgbClr val="E7ECAA"/>
                </a:solidFill>
              </a:rPr>
              <a:t>Тогда же появились фильмы-мюзиклы режиссёра </a:t>
            </a:r>
            <a:r>
              <a:rPr lang="ru-RU" b="1" i="1" dirty="0" smtClean="0">
                <a:solidFill>
                  <a:srgbClr val="E7ECAA"/>
                </a:solidFill>
              </a:rPr>
              <a:t>Жака </a:t>
            </a:r>
            <a:r>
              <a:rPr lang="ru-RU" b="1" i="1" dirty="0" err="1" smtClean="0">
                <a:solidFill>
                  <a:srgbClr val="E7ECAA"/>
                </a:solidFill>
              </a:rPr>
              <a:t>Деми</a:t>
            </a:r>
            <a:r>
              <a:rPr lang="ru-RU" b="1" i="1" dirty="0">
                <a:solidFill>
                  <a:srgbClr val="E7ECAA"/>
                </a:solidFill>
              </a:rPr>
              <a:t> — </a:t>
            </a:r>
            <a:r>
              <a:rPr lang="ru-RU" b="1" i="1" dirty="0" smtClean="0">
                <a:solidFill>
                  <a:srgbClr val="E7ECAA"/>
                </a:solidFill>
              </a:rPr>
              <a:t>«</a:t>
            </a:r>
            <a:r>
              <a:rPr lang="ru-RU" b="1" i="1" dirty="0" err="1" smtClean="0">
                <a:solidFill>
                  <a:srgbClr val="E7ECAA"/>
                </a:solidFill>
              </a:rPr>
              <a:t>Шербурские</a:t>
            </a:r>
            <a:r>
              <a:rPr lang="ru-RU" b="1" i="1" dirty="0" smtClean="0">
                <a:solidFill>
                  <a:srgbClr val="E7ECAA"/>
                </a:solidFill>
              </a:rPr>
              <a:t>» (1964 </a:t>
            </a:r>
            <a:r>
              <a:rPr lang="ru-RU" b="1" i="1" dirty="0">
                <a:solidFill>
                  <a:srgbClr val="E7ECAA"/>
                </a:solidFill>
              </a:rPr>
              <a:t>и </a:t>
            </a:r>
            <a:r>
              <a:rPr lang="ru-RU" b="1" i="1" dirty="0" smtClean="0">
                <a:solidFill>
                  <a:srgbClr val="E7ECAA"/>
                </a:solidFill>
              </a:rPr>
              <a:t>Девушки из </a:t>
            </a:r>
            <a:r>
              <a:rPr lang="ru-RU" b="1" i="1" dirty="0" err="1" smtClean="0">
                <a:solidFill>
                  <a:srgbClr val="E7ECAA"/>
                </a:solidFill>
              </a:rPr>
              <a:t>Розшора</a:t>
            </a:r>
            <a:r>
              <a:rPr lang="ru-RU" b="1" i="1" dirty="0">
                <a:solidFill>
                  <a:srgbClr val="E7ECAA"/>
                </a:solidFill>
              </a:rPr>
              <a:t> </a:t>
            </a:r>
            <a:r>
              <a:rPr lang="ru-RU" b="1" i="1" dirty="0" smtClean="0">
                <a:solidFill>
                  <a:srgbClr val="E7ECAA"/>
                </a:solidFill>
              </a:rPr>
              <a:t>(1967).</a:t>
            </a:r>
            <a:endParaRPr lang="ru-RU" b="1" i="1" dirty="0">
              <a:solidFill>
                <a:srgbClr val="E7ECAA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E7ECAA"/>
                </a:solidFill>
              </a:rPr>
              <a:t>В </a:t>
            </a:r>
            <a:r>
              <a:rPr lang="ru-RU" b="1" i="1" dirty="0" smtClean="0">
                <a:solidFill>
                  <a:srgbClr val="E7ECAA"/>
                </a:solidFill>
              </a:rPr>
              <a:t>60-70-х</a:t>
            </a:r>
            <a:r>
              <a:rPr lang="ru-RU" b="1" i="1" dirty="0">
                <a:solidFill>
                  <a:srgbClr val="E7ECAA"/>
                </a:solidFill>
              </a:rPr>
              <a:t> годах во французском кино появилось множество новых актёров, среди которых наиболее известные — </a:t>
            </a:r>
            <a:r>
              <a:rPr lang="ru-RU" b="1" i="1" dirty="0" smtClean="0">
                <a:solidFill>
                  <a:srgbClr val="E7ECAA"/>
                </a:solidFill>
              </a:rPr>
              <a:t>Жанна Моро,</a:t>
            </a:r>
            <a:r>
              <a:rPr lang="ru-RU" b="1" i="1" dirty="0">
                <a:solidFill>
                  <a:srgbClr val="E7ECAA"/>
                </a:solidFill>
              </a:rPr>
              <a:t> </a:t>
            </a:r>
            <a:r>
              <a:rPr lang="ru-RU" b="1" i="1" dirty="0" smtClean="0">
                <a:solidFill>
                  <a:srgbClr val="E7ECAA"/>
                </a:solidFill>
              </a:rPr>
              <a:t>Жан-Луи  </a:t>
            </a:r>
            <a:r>
              <a:rPr lang="ru-RU" b="1" i="1" dirty="0" err="1" smtClean="0">
                <a:solidFill>
                  <a:srgbClr val="E7ECAA"/>
                </a:solidFill>
              </a:rPr>
              <a:t>Трентиньян</a:t>
            </a:r>
            <a:r>
              <a:rPr lang="ru-RU" b="1" i="1" dirty="0" smtClean="0">
                <a:solidFill>
                  <a:srgbClr val="E7ECAA"/>
                </a:solidFill>
              </a:rPr>
              <a:t>,</a:t>
            </a:r>
            <a:r>
              <a:rPr lang="ru-RU" b="1" i="1" dirty="0">
                <a:solidFill>
                  <a:srgbClr val="E7ECAA"/>
                </a:solidFill>
              </a:rPr>
              <a:t> </a:t>
            </a:r>
            <a:r>
              <a:rPr lang="ru-RU" b="1" i="1" dirty="0" smtClean="0">
                <a:solidFill>
                  <a:srgbClr val="E7ECAA"/>
                </a:solidFill>
              </a:rPr>
              <a:t>Жан-Поль </a:t>
            </a:r>
            <a:r>
              <a:rPr lang="ru-RU" b="1" i="1" dirty="0" err="1" smtClean="0">
                <a:solidFill>
                  <a:srgbClr val="E7ECAA"/>
                </a:solidFill>
              </a:rPr>
              <a:t>Дельмонто</a:t>
            </a:r>
            <a:r>
              <a:rPr lang="ru-RU" b="1" i="1" dirty="0" smtClean="0">
                <a:solidFill>
                  <a:srgbClr val="E7ECAA"/>
                </a:solidFill>
              </a:rPr>
              <a:t>,</a:t>
            </a:r>
            <a:r>
              <a:rPr lang="ru-RU" b="1" i="1" dirty="0">
                <a:solidFill>
                  <a:srgbClr val="E7ECAA"/>
                </a:solidFill>
              </a:rPr>
              <a:t> </a:t>
            </a:r>
            <a:r>
              <a:rPr lang="ru-RU" b="1" i="1" dirty="0" smtClean="0">
                <a:solidFill>
                  <a:srgbClr val="E7ECAA"/>
                </a:solidFill>
              </a:rPr>
              <a:t>Жерар Депардье,</a:t>
            </a:r>
            <a:r>
              <a:rPr lang="ru-RU" b="1" i="1" dirty="0">
                <a:solidFill>
                  <a:srgbClr val="E7ECAA"/>
                </a:solidFill>
              </a:rPr>
              <a:t> </a:t>
            </a:r>
            <a:r>
              <a:rPr lang="ru-RU" b="1" i="1" dirty="0" smtClean="0">
                <a:solidFill>
                  <a:srgbClr val="E7ECAA"/>
                </a:solidFill>
              </a:rPr>
              <a:t>Катрин Денёв,</a:t>
            </a:r>
            <a:r>
              <a:rPr lang="ru-RU" b="1" i="1" dirty="0">
                <a:solidFill>
                  <a:srgbClr val="E7ECAA"/>
                </a:solidFill>
              </a:rPr>
              <a:t> </a:t>
            </a:r>
            <a:r>
              <a:rPr lang="ru-RU" b="1" i="1" dirty="0" smtClean="0">
                <a:solidFill>
                  <a:srgbClr val="E7ECAA"/>
                </a:solidFill>
              </a:rPr>
              <a:t>Ален Делон,</a:t>
            </a:r>
            <a:r>
              <a:rPr lang="ru-RU" b="1" i="1" dirty="0">
                <a:solidFill>
                  <a:srgbClr val="E7ECAA"/>
                </a:solidFill>
              </a:rPr>
              <a:t> </a:t>
            </a:r>
            <a:r>
              <a:rPr lang="ru-RU" b="1" i="1" dirty="0" smtClean="0">
                <a:solidFill>
                  <a:srgbClr val="E7ECAA"/>
                </a:solidFill>
              </a:rPr>
              <a:t>Анни </a:t>
            </a:r>
            <a:r>
              <a:rPr lang="ru-RU" b="1" i="1" dirty="0" err="1" smtClean="0">
                <a:solidFill>
                  <a:srgbClr val="E7ECAA"/>
                </a:solidFill>
              </a:rPr>
              <a:t>Делорро</a:t>
            </a:r>
            <a:r>
              <a:rPr lang="ru-RU" b="1" i="1" dirty="0" smtClean="0">
                <a:solidFill>
                  <a:srgbClr val="E7ECAA"/>
                </a:solidFill>
              </a:rPr>
              <a:t>. </a:t>
            </a:r>
            <a:r>
              <a:rPr lang="ru-RU" b="1" i="1" dirty="0">
                <a:solidFill>
                  <a:srgbClr val="E7ECAA"/>
                </a:solidFill>
              </a:rPr>
              <a:t>Популярность приобрели комики </a:t>
            </a:r>
            <a:r>
              <a:rPr lang="ru-RU" b="1" i="1" dirty="0" smtClean="0">
                <a:solidFill>
                  <a:srgbClr val="E7ECAA"/>
                </a:solidFill>
              </a:rPr>
              <a:t>Пьер Ришар и</a:t>
            </a:r>
            <a:r>
              <a:rPr lang="ru-RU" b="1" i="1" dirty="0">
                <a:solidFill>
                  <a:srgbClr val="E7ECAA"/>
                </a:solidFill>
              </a:rPr>
              <a:t> </a:t>
            </a:r>
            <a:r>
              <a:rPr lang="ru-RU" b="1" i="1" dirty="0" err="1" smtClean="0">
                <a:solidFill>
                  <a:srgbClr val="E7ECAA"/>
                </a:solidFill>
              </a:rPr>
              <a:t>Колюш</a:t>
            </a:r>
            <a:r>
              <a:rPr lang="ru-RU" b="1" i="1" dirty="0" smtClean="0">
                <a:solidFill>
                  <a:srgbClr val="E7ECAA"/>
                </a:solidFill>
              </a:rPr>
              <a:t>.</a:t>
            </a:r>
            <a:endParaRPr lang="ru-RU" b="1" i="1" dirty="0">
              <a:solidFill>
                <a:srgbClr val="E7ECAA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604" y="701406"/>
            <a:ext cx="4466340" cy="295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601" y="3744751"/>
            <a:ext cx="4652797" cy="2995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088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</TotalTime>
  <Words>267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Твердый переплет</vt:lpstr>
      <vt:lpstr>Франция - Родина Кино</vt:lpstr>
      <vt:lpstr>Презентация PowerPoint</vt:lpstr>
      <vt:lpstr>Презентация PowerPoint</vt:lpstr>
      <vt:lpstr>Презентация PowerPoint</vt:lpstr>
      <vt:lpstr>Презентация PowerPoint</vt:lpstr>
      <vt:lpstr>Каннский кинофестиваль, 1946 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Fox</dc:creator>
  <cp:lastModifiedBy>Fox</cp:lastModifiedBy>
  <cp:revision>10</cp:revision>
  <dcterms:created xsi:type="dcterms:W3CDTF">2013-11-09T11:25:16Z</dcterms:created>
  <dcterms:modified xsi:type="dcterms:W3CDTF">2013-11-09T21:14:46Z</dcterms:modified>
</cp:coreProperties>
</file>