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0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1" r:id="rId14"/>
    <p:sldId id="264" r:id="rId15"/>
    <p:sldId id="265" r:id="rId16"/>
    <p:sldId id="266" r:id="rId17"/>
    <p:sldId id="291" r:id="rId18"/>
    <p:sldId id="273" r:id="rId19"/>
    <p:sldId id="274" r:id="rId20"/>
    <p:sldId id="275" r:id="rId21"/>
    <p:sldId id="292" r:id="rId22"/>
    <p:sldId id="276" r:id="rId23"/>
    <p:sldId id="277" r:id="rId24"/>
    <p:sldId id="267" r:id="rId25"/>
    <p:sldId id="268" r:id="rId26"/>
    <p:sldId id="278" r:id="rId27"/>
    <p:sldId id="279" r:id="rId28"/>
    <p:sldId id="280" r:id="rId29"/>
    <p:sldId id="281" r:id="rId30"/>
    <p:sldId id="282" r:id="rId31"/>
    <p:sldId id="285" r:id="rId32"/>
    <p:sldId id="283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2" autoAdjust="0"/>
    <p:restoredTop sz="94660"/>
  </p:normalViewPr>
  <p:slideViewPr>
    <p:cSldViewPr>
      <p:cViewPr varScale="1">
        <p:scale>
          <a:sx n="85" d="100"/>
          <a:sy n="85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1471BC-3615-4FEB-8524-273A04CC5ADE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7312E6-59DB-412B-A9B1-50D2F4004A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0%D1%80%D0%BE%D0%BA%D0%B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uk.wikipedia.org/wiki/%D0%9C%D0%BE%D0%B4%D0%B5%D1%80%D0%B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857288" y="-285776"/>
            <a:ext cx="10929982" cy="492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6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6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uk-UA" sz="6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Презентація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</a:t>
            </a:r>
            <a:r>
              <a:rPr kumimoji="0" lang="uk-UA" sz="64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тему: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400" b="1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“Архітектура</a:t>
            </a:r>
            <a:r>
              <a:rPr lang="uk-UA" sz="6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Одеси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 </a:t>
            </a:r>
            <a:r>
              <a:rPr lang="en-US" sz="6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XVIII-XX </a:t>
            </a:r>
            <a:r>
              <a:rPr lang="uk-UA" sz="6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ст.”</a:t>
            </a:r>
            <a:endParaRPr kumimoji="0" lang="ru-RU" sz="64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572140"/>
            <a:ext cx="3055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</a:t>
            </a:r>
            <a:r>
              <a:rPr lang="uk-UA" b="1" dirty="0" err="1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Маловічко</a:t>
            </a:r>
            <a:r>
              <a:rPr lang="uk-UA" b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Яни</a:t>
            </a:r>
            <a:endParaRPr lang="ru-RU" b="1" dirty="0">
              <a:solidFill>
                <a:srgbClr val="00B0F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.0007 L 0 0.420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86842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Із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першої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половини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XIX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століття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Одесі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почалося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масова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забудова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У XIX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столітті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місто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пережило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кілька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архітектурних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етапів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відзначалися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різними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стилями:</a:t>
            </a:r>
          </a:p>
          <a:p>
            <a:endParaRPr lang="ru-RU" dirty="0"/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Класицизмом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Ампіром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Палладіанством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Неоготикою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Необароко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Модерном</a:t>
            </a:r>
          </a:p>
          <a:p>
            <a:pPr>
              <a:buFont typeface="Wingdings" pitchFamily="2" charset="2"/>
              <a:buChar char="ü"/>
            </a:pP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28674" name="Picture 2" descr="&amp;IEcy;&amp;kcy;&amp;acy;&amp;tcy;&amp;iecy;&amp;rcy;&amp;icy;&amp;ncy;&amp;icy;&amp;ncy;&amp;scy;&amp;kcy;&amp;acy;&amp;yacy; &amp;pcy;&amp;lcy;&amp;ocy;&amp;shchcy;&amp;acy;&amp;dcy;&amp;softcy; &amp;vcy; &amp;Ocy;&amp;dcy;&amp;iecy;&amp;scy;&amp;scy;&amp;iecy;. / &amp;IEcy;&amp;kcy;&amp;acy;&amp;tcy;&amp;iecy;&amp;rcy;&amp;icy;&amp;ncy;&amp;icy;&amp;ncy;&amp;scy;&amp;kcy;&amp;acy;&amp;yacy; &amp;pcy;&amp;lcy;&amp;ocy;&amp;shchcy;&amp;acy;&amp;dcy;&amp;softcy;, &amp;kcy;&amp;acy;&amp;kcy; &amp;tscy;&amp;iecy;&amp;lcy;&amp;ocy;&amp;scy;&amp;tcy;&amp;ncy;&amp;ycy;&amp;jcy; &amp;acy;&amp;ncy;&amp;scy;&amp;acy;&amp;mcy;&amp;bcy;&amp;lcy;&amp;softcy; &amp;vcy; &amp;ncy;&amp;acy;&amp;chcy;&amp;acy;&amp;lcy;&amp;iecy; &amp;pcy;&amp;rcy;&amp;ocy;&amp;shcy;&amp;lcy;&amp;ocy;&amp;gcy;&amp;ocy; &amp;vcy;&amp;iecy;&amp;kcy;&amp;acy; &amp;bcy;&amp;ycy;&amp;lcy;&amp;acy; &amp;pcy;&amp;rcy;&amp;icy;&amp;zcy;&amp;ncy;&amp;acy;&amp;ncy;&amp;acy; &amp;lcy;&amp;ucy;&amp;chcy;&amp;shcy;&amp;iecy;&amp;jcy; 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4857752" cy="323344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42908" y="0"/>
            <a:ext cx="9572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Оде́ський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Спа́со-Преображе́нський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кафедра́льний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собо́р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православний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храм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класицизм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закладений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1794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upload.wikimedia.org/wikipedia/commons/thumb/7/7b/%D0%A5%D1%80%D0%B0%D0%BC_%D0%A5%D1%80%D0%B8%D1%81%D1%82%D0%B0_%D0%A1%D0%BF%D0%B0%D1%81%D0%B8%D1%82%D0%B5%D0%BB%D1%8F_%D0%B2_%D0%9E%D0%B4%D0%B5%D1%81%D1%81%D0%B5.jpg/640px-%D0%A5%D1%80%D0%B0%D0%BC_%D0%A5%D1%80%D0%B8%D1%81%D1%82%D0%B0_%D0%A1%D0%BF%D0%B0%D1%81%D0%B8%D1%82%D0%B5%D0%BB%D1%8F_%D0%B2_%D0%9E%D0%B4%D0%B5%D1%81%D1%81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828799"/>
            <a:ext cx="5305425" cy="50292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7572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Рішельєвський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ліцей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dirty="0" smtClean="0"/>
              <a:t>— </a:t>
            </a:r>
            <a:r>
              <a:rPr lang="ru-RU" sz="2800" dirty="0" err="1" smtClean="0"/>
              <a:t>закритий</a:t>
            </a:r>
            <a:r>
              <a:rPr lang="ru-RU" sz="2800" dirty="0" smtClean="0"/>
              <a:t> становий </a:t>
            </a:r>
            <a:r>
              <a:rPr lang="ru-RU" sz="2800" dirty="0" err="1" smtClean="0"/>
              <a:t>навчальний</a:t>
            </a:r>
            <a:r>
              <a:rPr lang="ru-RU" sz="2800" dirty="0" smtClean="0"/>
              <a:t> заклад в </a:t>
            </a:r>
            <a:r>
              <a:rPr lang="ru-RU" sz="2800" dirty="0" err="1" smtClean="0"/>
              <a:t>Російській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імперії</a:t>
            </a:r>
            <a:r>
              <a:rPr lang="ru-RU" sz="2800" dirty="0" smtClean="0"/>
              <a:t>. </a:t>
            </a:r>
            <a:r>
              <a:rPr lang="ru-RU" sz="2800" dirty="0" err="1" smtClean="0"/>
              <a:t>Заснований</a:t>
            </a:r>
            <a:r>
              <a:rPr lang="ru-RU" sz="2800" dirty="0" smtClean="0"/>
              <a:t> 1817 року в </a:t>
            </a:r>
            <a:r>
              <a:rPr lang="ru-RU" sz="2800" dirty="0" err="1" smtClean="0"/>
              <a:t>Одесі</a:t>
            </a:r>
            <a:r>
              <a:rPr lang="ru-RU" sz="2800" dirty="0" smtClean="0"/>
              <a:t>. Названий на честь </a:t>
            </a:r>
            <a:r>
              <a:rPr lang="ru-RU" sz="2800" dirty="0" err="1" smtClean="0"/>
              <a:t>колишнього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новоросійського</a:t>
            </a:r>
            <a:r>
              <a:rPr lang="ru-RU" sz="2800" dirty="0" smtClean="0"/>
              <a:t> генерал-губернатора </a:t>
            </a:r>
            <a:r>
              <a:rPr lang="ru-RU" sz="2800" dirty="0" err="1" smtClean="0"/>
              <a:t>Армана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Емманюеля</a:t>
            </a:r>
            <a:r>
              <a:rPr lang="ru-RU" sz="2800" dirty="0" smtClean="0"/>
              <a:t> </a:t>
            </a:r>
            <a:r>
              <a:rPr lang="ru-RU" sz="2800" dirty="0" err="1" smtClean="0"/>
              <a:t>дю</a:t>
            </a:r>
            <a:r>
              <a:rPr lang="ru-RU" sz="2800" dirty="0" smtClean="0"/>
              <a:t> </a:t>
            </a:r>
            <a:r>
              <a:rPr lang="ru-RU" sz="2800" dirty="0" err="1" smtClean="0"/>
              <a:t>Плессі</a:t>
            </a:r>
            <a:r>
              <a:rPr lang="ru-RU" sz="2800" dirty="0" smtClean="0"/>
              <a:t> </a:t>
            </a:r>
            <a:r>
              <a:rPr lang="ru-RU" sz="2800" dirty="0" err="1" smtClean="0"/>
              <a:t>Рішельє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286388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Перша будівля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Рішельєвського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ліцею на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Дерібасівській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вулиці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upload.wikimedia.org/wikipedia/commons/5/5b/%D0%A0%D1%96%D1%88%D0%B5%D0%BB%D1%8C%D1%94%D0%B2%D1%81%D1%8C%D0%BA%D0%B8%D0%B9_%D0%BB%D1%96%D1%86%D0%B5%D0%B9%2C_%D0%9A%D0%B0%D1%82%D0%B5%D1%80%D0%B8%D0%BD%D1%96%D0%BD%D1%81%D1%8C%D0%BA%D0%B0_%D0%B2%D1%83%D0%BB%D0%B8%D1%86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2428868"/>
            <a:ext cx="4991100" cy="2667000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uk/thumb/7/78/%D0%9C%D0%B5%D0%BD%D0%B4%D0%B5%D0%BB%D1%94%D1%94%D0%B2-%D0%A0%D1%96%D1%88%D0%B5%D0%BB%D1%8C%D1%94%D0%B2%D1%81%D1%8C%D0%BA%D0%B8%D0%B9_%D0%BB%D1%96%D1%86%D0%B5%D0%B9.jpg/800px-%D0%9C%D0%B5%D0%BD%D0%B4%D0%B5%D0%BB%D1%94%D1%94%D0%B2-%D0%A0%D1%96%D1%88%D0%B5%D0%BB%D1%8C%D1%94%D0%B2%D1%81%D1%8C%D0%BA%D0%B8%D0%B9_%D0%BB%D1%96%D1%86%D0%B5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398968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7619" y="5715016"/>
            <a:ext cx="855638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Грецький Свято-Троїцький собор 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upload.wikimedia.org/wikipedia/commons/thumb/e/e7/Greek_church.jpg/800px-Greek_chu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686550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&amp;Pcy;&amp;ocy;&amp;rcy;&amp;tcy;&amp;icy;&amp;kcy; &amp;Ocy;&amp;dcy;&amp;iecy;&amp;scy;&amp;softcy;&amp;kcy;&amp;ocy;&amp;yicy; &amp;mcy;&amp;iukcy;&amp;scy;&amp;softcy;&amp;kcy;&amp;ocy;&amp;yicy; &amp;iukcy;&amp;ncy;&amp;fcy;&amp;iecy;&amp;kcy;&amp;tscy;&amp;iukcy;&amp;jcy;&amp;ncy;&amp;ocy;&amp;yicy; &amp;lcy;&amp;iukcy;&amp;kcy;&amp;acy;&amp;rcy;&amp;ncy;&amp;iu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474"/>
            <a:ext cx="4357718" cy="65075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117693"/>
            <a:ext cx="33575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Циркульний корпус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умовна назва заокруглених корпусів Одеської міської інфекційної лікарні, однієї з найстаріших кам'яних споруд міста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786322"/>
            <a:ext cx="935834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Будинок Одеської міської ради, раніше Будинок Старої біржі, Одеська дума — пам'ятка архітектури Одеси, історична будівля. У будівлі розташована Одеська міська рада. Побудована у неокласичному стилі </a:t>
            </a:r>
            <a:endParaRPr lang="uk-U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 descr="http://upload.wikimedia.org/wikipedia/commons/thumb/3/36/Dumskaya-4.jpg/1024px-Dumskaya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28"/>
            <a:ext cx="9144000" cy="48371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5012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Плоский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будинок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Відьмин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будинок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Насправді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дивлячись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якусь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ексклюзивність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будівлі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знають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так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йти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Приморському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бульвару, то в самому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прямо за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Воронцовским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палацом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архітектурне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"диво". Вся справа в тому,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будівельникам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 напросто не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вистачило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грошей на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завершення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всієї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будівлі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коли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зведено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нічого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залишалося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робити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просто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з'єднати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три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стіни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І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боку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відсутнього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кута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будівля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виглядає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начебто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плоским. Банально не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вистачило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грошей,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натовпи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туристів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ходять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сфотографуватися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навпроти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ілюзії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царських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друга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будинку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Відьмин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так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будьте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обережні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uk-UA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4034" name="Picture 2" descr="http://www.ogulci.com.ua/001/054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28999"/>
            <a:ext cx="4407457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42118"/>
            <a:ext cx="6643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Воронцо́вський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пала́ц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1936 Палац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піонерів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—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пам'ятка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архітектури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початку XIX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століття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Одесі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Приморському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бульварі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8914" name="Picture 2" descr="http://upload.wikimedia.org/wikipedia/commons/thumb/9/97/Vorontsov%27s_Palace_%28Odessa%29.JPG/800px-Vorontsov%27s_Palace_%28Odessa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686550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71612"/>
            <a:ext cx="4572000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Пам'ятник герцогу де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Рішельє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(Пам'ятник Дюку) в Одесі — бронзова скульптура присвячена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Арману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Емманюелю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дю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Плессі, улюбленцю одеситів, перший одеський градоначальник. Перший пам'ятник в Одесі.</a:t>
            </a:r>
            <a:endParaRPr lang="uk-U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7890" name="Picture 2" descr="http://upload.wikimedia.org/wikipedia/commons/8/8c/Odessa_vlas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3771900" cy="50292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freeppt.ru/MyShablony/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thumb/9/9f/Odessa_Art_Museum_Front.jpg/800px-Odessa_Art_Museum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1847850"/>
            <a:ext cx="6686550" cy="5010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000372"/>
            <a:ext cx="614363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Палац </a:t>
            </a:r>
          </a:p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Потоцьких </a:t>
            </a:r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14290"/>
            <a:ext cx="6143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Першою власницею палацу була графиня О. С. 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Потоцька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заміжжі Наришкіна. Палац був викуплений міським головою Григорієм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Маразлі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переданий Товариству образотворчих мистецтв. Нині у Палаці Потоцьких розташовано художній музей.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464347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Одеса входить до числа найцінніших історичних міст України. На території міста розташовано 42 пам’ятки національного значення та 1340 пам’яток історії, архітектури та містобудування, науки та техніки місцевого значення.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Picture 2" descr="&amp;Dcy;&amp;ocy;&amp;scy;&amp;tcy;&amp;ocy;&amp;pcy;&amp;rcy;&amp;icy;&amp;mcy;&amp;iecy;&amp;chcy;&amp;acy;&amp;tcy;&amp;iecy;&amp;lcy;&amp;softcy;&amp;ncy;&amp;ocy;&amp;scy;&amp;tcy;&amp;icy; &amp;Ocy;&amp;dcy;&amp;iecy;&amp;s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84" y="928670"/>
            <a:ext cx="4071916" cy="2720040"/>
          </a:xfrm>
          <a:prstGeom prst="rect">
            <a:avLst/>
          </a:prstGeom>
          <a:noFill/>
        </p:spPr>
      </p:pic>
      <p:pic>
        <p:nvPicPr>
          <p:cNvPr id="36868" name="Picture 4" descr="&amp;Pcy;&amp;rcy;&amp;icy;&amp;vcy;&amp;ocy;&amp;zcy;))))) &amp;rcy;&amp;acy;&amp;zcy;&amp;gcy;&amp;ocy;&amp;vcy;&amp;ocy;&amp;rcy;&amp;ycy; &amp;ncy;&amp;acy; &amp;ocy;&amp;dcy;&amp;iecy;&amp;scy;&amp;scy;&amp;kcy;&amp;icy;&amp;iecy; &amp;tcy;&amp;iecy;&amp;mcy;&amp;ycy;) - &amp;Rcy;&amp;ocy;&amp;scy;&amp;scy;&amp;icy;&amp;jcy;&amp;scy;&amp;kcy;&amp;icy;&amp;jcy; &amp;Icy;&amp;ncy;&amp;fcy;&amp;icy;&amp;ncy;&amp;icy;&amp;tcy;&amp;icy; &amp;Kcy;&amp;lcy;&amp;ucy;&amp;bcy; : Infiniti Club Russ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33823"/>
            <a:ext cx="4074681" cy="30241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235743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Кафедральний собор 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Успіння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Пресвятої Діви Марії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0178" name="Picture 2" descr="http://upload.wikimedia.org/wikipedia/commons/thumb/b/ba/Assumption_Cathedral_in_Odessa.jpg/640px-Assumption_Cathedral_in_Odes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73502"/>
            <a:ext cx="4572032" cy="608449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57760"/>
            <a:ext cx="9572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сьогодні сходи складаються з 192 сходинок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(спочатку їх було рівно двісті, проте при розширенні порту вісім сходинок було засипано) і десяти прольотів.</a:t>
            </a:r>
            <a:endParaRPr lang="vi-VN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2" name="Picture 2" descr="http://upload.wikimedia.org/wikipedia/commons/thumb/5/59/Pot%C4%9Bmkinovy_schody.jpg/800px-Pot%C4%9Bmkinovy_scho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826"/>
            <a:ext cx="6357950" cy="47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15074" y="642918"/>
            <a:ext cx="2928926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Потьо́мкінські схо́ди — відомі сходи в Одесі, що поєднують центр міста з гаванню та Морським вокзалом.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48" y="1928802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Свято-Успенський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Одеський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чолові́чий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монасти́р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4818" name="Picture 2" descr="http://upload.wikimedia.org/wikipedia/commons/5/54/Odessa_Uspensky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4377133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473005"/>
            <a:ext cx="8215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Сабанські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казарми</a:t>
            </a:r>
            <a:r>
              <a:rPr lang="ru-RU" sz="2800" dirty="0" smtClean="0"/>
              <a:t> (правильно — </a:t>
            </a:r>
            <a:r>
              <a:rPr lang="ru-RU" sz="2800" dirty="0" err="1" smtClean="0"/>
              <a:t>Собанські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казарми</a:t>
            </a:r>
            <a:r>
              <a:rPr lang="ru-RU" sz="2800" dirty="0" smtClean="0"/>
              <a:t>) — </a:t>
            </a:r>
            <a:r>
              <a:rPr lang="ru-RU" sz="2800" dirty="0" err="1" smtClean="0"/>
              <a:t>архітектурна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пам'ятка</a:t>
            </a:r>
            <a:r>
              <a:rPr lang="ru-RU" sz="2800" dirty="0" smtClean="0"/>
              <a:t> </a:t>
            </a:r>
            <a:r>
              <a:rPr lang="ru-RU" sz="2800" dirty="0" err="1" smtClean="0"/>
              <a:t>Одеси</a:t>
            </a:r>
            <a:r>
              <a:rPr lang="ru-RU" sz="2800" dirty="0" smtClean="0"/>
              <a:t> початку 19 ст. 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розташована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вулиці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Канатній</a:t>
            </a:r>
            <a:r>
              <a:rPr lang="ru-RU" sz="2800" baseline="30000" dirty="0" smtClean="0"/>
              <a:t>.</a:t>
            </a:r>
            <a:endParaRPr lang="uk-UA" sz="2800" dirty="0"/>
          </a:p>
        </p:txBody>
      </p:sp>
      <p:pic>
        <p:nvPicPr>
          <p:cNvPr id="15362" name="Picture 2" descr="http://upload.wikimedia.org/wikipedia/commons/thumb/c/c7/%D0%91%D1%83%D0%B4%D0%B8%D0%BD%D0%BE%D0%BA_%D0%A1%D0%B0%D0%B1%D0%B0%D0%BD%D1%81%D1%8C%D0%BA%D0%B8%D1%85_%D0%BA%D0%B0%D0%B7%D0%B0%D1%80%D0%BC.jpg/800px-%D0%91%D1%83%D0%B4%D0%B8%D0%BD%D0%BE%D0%BA_%D0%A1%D0%B0%D0%B1%D0%B0%D0%BD%D1%81%D1%8C%D0%BA%D0%B8%D1%85_%D0%BA%D0%B0%D0%B7%D0%B0%D1%80%D0%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6686550" cy="5010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78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Ампір</a:t>
            </a:r>
            <a:endParaRPr lang="uk-U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4919008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Пале-Рояль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радянської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Сквер Чарльза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Дарвіна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)— сквер в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Одеса. 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http://upload.wikimedia.org/wikipedia/commons/thumb/c/c4/Palais-Royal_garden%2C_Odessa_2.jpg/800px-Palais-Royal_garden%2C_Odess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86550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421484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Оде́ський археологі́чний музе́й НАН України — найстаріший в Україні археологічний музей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http://upload.wikimedia.org/wikipedia/commons/thumb/e/ed/Odessa_arheological_museum.JPG/800px-Odessa_arheological_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30" y="1000108"/>
            <a:ext cx="6134096" cy="46005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палладіанство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95897"/>
            <a:ext cx="971553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Шахський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палац) —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пам'ятка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архітектури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Одесі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Споруджувався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1851 по 1852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рік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проектом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польського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архітектора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Фелікса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Ґонсьоровського.неоготика</a:t>
            </a:r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2770" name="Picture 2" descr="http://upload.wikimedia.org/wikipedia/commons/thumb/e/ee/Shahskiy-dvoretz.jpg/800px-Shahskiy-dvoret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85776"/>
            <a:ext cx="7067550" cy="50196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upload.wikimedia.org/wikipedia/commons/thumb/f/f7/%D0%91%D1%83%D0%B4%D1%96%D0%B2%D0%BB%D1%8F_%D0%91%D1%80%D0%BE%D0%B4%D1%81%D1%8C%D0%BA%D0%BE%D1%97_%D1%81%D0%B8%D0%BD%D0%B0%D0%B3%D0%BE%D0%B3%D0%B8_%D1%82%D0%B0_%D0%BE%D0%B3%D0%BE%D1%80%D0%BE%D0%B6%D0%B0.jpg/640px-%D0%91%D1%83%D0%B4%D1%96%D0%B2%D0%BB%D1%8F_%D0%91%D1%80%D0%BE%D0%B4%D1%81%D1%8C%D0%BA%D0%BE%D1%97_%D1%81%D0%B8%D0%BD%D0%B0%D0%B3%D0%BE%D0%B3%D0%B8_%D1%82%D0%B0_%D0%BE%D0%B3%D0%BE%D1%80%D0%BE%D0%B6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786214" cy="59497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2714620"/>
            <a:ext cx="6215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Бродська </a:t>
            </a:r>
          </a:p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синагога</a:t>
            </a:r>
            <a:r>
              <a:rPr lang="uk-UA" dirty="0" smtClean="0"/>
              <a:t> </a:t>
            </a: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473005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Одеська обласна філармонія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— концертна агенція, що провадить концертні виступи та керує творчою діяльністю.</a:t>
            </a:r>
            <a:endParaRPr lang="uk-U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0722" name="Picture 2" descr="http://upload.wikimedia.org/wikipedia/commons/thumb/4/46/Odessa_philarmony.JPG/1024px-Odessa_philarmo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58150" cy="50292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2859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Центральний лютеранський кафедральний собор України Св. Павла, також відомий під назвою Одеська кірха — історична будівля в місті Одеса і головний храм лютеранської громади.</a:t>
            </a:r>
            <a:endParaRPr lang="uk-UA" sz="2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1986" name="Picture 2" descr="http://upload.wikimedia.org/wikipedia/commons/thumb/4/44/St._Paul_Church_%28Odessa%29.jpg/640px-St._Paul_Church_%28Odessa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99486"/>
            <a:ext cx="3714776" cy="525845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7693"/>
            <a:ext cx="47148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Найдавнішою частиною Одеси, розпланування і забудова якої мають найвищу цінність та ансамблеві якості, є історичний центр міста.</a:t>
            </a: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Найцінніша частина історичного центру, обмежена Польським спуском, вулицями Приморською, Преображенською,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Дерибасівською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пам'яткою містобудування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''Стара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Одеса''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може бути включена до Списку всесвітньої спадщини ЮНЕСКО. На території міста знаходяться також численні ділянки, на яких відомо про існування археологічного культурного шару та інших  археологічних об’єктів. 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2" name="Picture 2" descr="&amp;Scy;&amp;iecy;&amp;rcy;&amp;ycy;&amp;jcy; &amp;Kcy;&amp;rcy;&amp;ocy;&amp;kcy;&amp;ocy;&amp;dcy;&amp;icy;&amp;lcy;'s Jour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28" y="0"/>
            <a:ext cx="3619472" cy="2583399"/>
          </a:xfrm>
          <a:prstGeom prst="rect">
            <a:avLst/>
          </a:prstGeom>
          <a:noFill/>
        </p:spPr>
      </p:pic>
      <p:pic>
        <p:nvPicPr>
          <p:cNvPr id="35844" name="Picture 4" descr="215 &amp;ocy;&amp;bcy;&amp;rcy;&amp;acy;&amp;zcy;&amp;ocy;&amp;vcy; &amp;Ocy;&amp;dcy;&amp;iecy;&amp;scy;&amp;scy;&amp;ycy; (&amp;pcy;&amp;ocy;&amp;dcy;&amp;acy;&amp;rcy;&amp;ocy;&amp;chcy;&amp;ncy;&amp;ycy;&amp;jcy; &amp;kcy;&amp;ocy;&amp;mcy;&amp;pcy;&amp;lcy;&amp;iecy;&amp;kcy;&amp;tcy; &amp;fcy;&amp;ocy;&amp;tcy;&amp;ocy;-&amp;ocy;&amp;tcy;&amp;kcy;&amp;rcy;&amp;ycy;&amp;tcy;&amp;ocy;&amp;kcy; &amp;kcy;&amp;ocy; &amp;dcy;&amp;ncy;&amp;yucy; &amp;rcy;&amp;ocy;&amp;zhcy;&amp;dcy;&amp;iecy;&amp;ncy;&amp;icy;&amp;yacy; &amp;gcy;&amp;ocy;&amp;rcy;&amp;ocy;&amp;dcy;&amp;acy;, 2009 &amp;gcy;.) (217 &amp;fcy;&amp;ocy;&amp;tcy;&amp;ocy;) &quot; &amp;Kcy;&amp;acy;&amp;rcy;&amp;tcy;&amp;icy;&amp;ncy;&amp;ycy;, &amp;khcy;&amp;ucy;&amp;dcy;&amp;ocy;&amp;zhcy;&amp;ncy;&amp;icy;&amp;kcy;&amp;icy;, &amp;fcy;&amp;ocy;&amp;tcy;&amp;ocy;&amp;gcy;&amp;rcy;&amp;acy;&amp;f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4167172" cy="3122270"/>
          </a:xfrm>
          <a:prstGeom prst="rect">
            <a:avLst/>
          </a:prstGeom>
          <a:noFill/>
        </p:spPr>
      </p:pic>
      <p:pic>
        <p:nvPicPr>
          <p:cNvPr id="35846" name="Picture 6" descr="&amp;Ocy;&amp;tcy;&amp;dcy;&amp;ycy;&amp;khcy; &amp;vcy; &amp;Ucy;&amp;kcy;&amp;rcy;&amp;acy;&amp;icy;&amp;ncy;&amp;iecy; - &amp;dcy;&amp;ocy;&amp;scy;&amp;kcy;&amp;acy; &amp;ocy;&amp;bcy;&amp;hardcy;&amp;yacy;&amp;vcy;&amp;lcy;&amp;iecy;&amp;ncy;&amp;icy;&amp;jcy; &amp;Ocy;&amp;dcy;&amp;iecy;&amp;scy;&amp;scy;&amp;ycy; &amp;Scy;&amp;tcy;&amp;rcy;&amp;acy;&amp;ncy;&amp;icy;&amp;tscy;&amp;acy;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0279" y="2143116"/>
            <a:ext cx="2933721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стало </a:t>
            </a:r>
            <a:r>
              <a:rPr lang="ru-RU" dirty="0" err="1" smtClean="0"/>
              <a:t>змішання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нео</a:t>
            </a:r>
            <a:r>
              <a:rPr lang="ru-RU" dirty="0" err="1" smtClean="0">
                <a:hlinkClick r:id="rId3" tooltip="Бароко"/>
              </a:rPr>
              <a:t>бароко</a:t>
            </a:r>
            <a:r>
              <a:rPr lang="ru-RU" dirty="0" smtClean="0"/>
              <a:t>, </a:t>
            </a:r>
            <a:r>
              <a:rPr lang="ru-RU" dirty="0" smtClean="0">
                <a:hlinkClick r:id="rId4" tooltip="Модерн"/>
              </a:rPr>
              <a:t>модерн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зобразилися</a:t>
            </a:r>
            <a:r>
              <a:rPr lang="ru-RU" dirty="0" smtClean="0"/>
              <a:t> у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857892"/>
            <a:ext cx="278068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Пасаж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ttp://upload.wikimedia.org/wikipedia/commons/thumb/e/e4/%D0%93%D0%BE%D1%82%D0%B5%D0%BB%D1%8C_%D0%9F%D0%B0%D1%81%D1%81%D0%B0%D0%B6.JPG/800px-%D0%93%D0%BE%D1%82%D0%B5%D0%BB%D1%8C_%D0%9F%D0%B0%D1%81%D1%81%D0%B0%D0%B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7543800" cy="50196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6150114"/>
            <a:ext cx="4214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готель  «Імперіал»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62" name="Picture 2" descr="https://upload.wikimedia.org/wikipedia/commons/5/53/%D0%98%D0%BC%D0%BF%D0%B5%D1%80%D0%B8%D0%B0%D0%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620000" cy="41052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714356"/>
            <a:ext cx="35326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будинок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Руссова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357818" y="714356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та </a:t>
            </a:r>
            <a:r>
              <a:rPr kumimoji="0" lang="uk-UA" sz="32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Блюмберга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9155" name="Picture 3" descr="https://upload.wikimedia.org/wikipedia/commons/6/62/CP_Odessa_dom_russova_circa_1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2928934"/>
            <a:ext cx="4857784" cy="3182686"/>
          </a:xfrm>
          <a:prstGeom prst="rect">
            <a:avLst/>
          </a:prstGeom>
          <a:noFill/>
        </p:spPr>
      </p:pic>
      <p:pic>
        <p:nvPicPr>
          <p:cNvPr id="49157" name="Picture 5" descr="http://upload.wikimedia.org/wikipedia/commons/thumb/0/0f/%D0%91%D1%83%D0%B4%D0%B8%D0%BD%D0%BE%D0%BA_%D0%BF%D1%80%D0%B8%D0%B1%D1%83%D1%82%D0%BA%D0%BE%D0%B2%D0%B8%D0%B9_%D0%91%D0%BB%D1%8E%D0%BC%D0%B1%D0%B5%D1%80%D0%B3%D0%B0.jpg/800px-%D0%91%D1%83%D0%B4%D0%B8%D0%BD%D0%BE%D0%BA_%D0%BF%D1%80%D0%B8%D0%B1%D1%83%D1%82%D0%BA%D0%BE%D0%B2%D0%B8%D0%B9_%D0%91%D0%BB%D1%8E%D0%BC%D0%B1%D0%B5%D1%80%D0%B3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333" y="2714620"/>
            <a:ext cx="4662667" cy="30908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freeppt.ru/MyShablony/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Оде́ський націона́льний академі́чний теа́тр о́пери та бале́ту — один із найдавніших оперних театрів України. Найкращій театр Одеси та України на момент побудови.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зведена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1887 року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архітекторами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Фельнером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Гельмером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(«Бюро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Фельнер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Гельмер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»)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віденського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бароко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глядацького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залу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витримана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рококо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8130" name="Picture 2" descr="http://upload.wikimedia.org/wikipedia/commons/thumb/c/c7/%D0%9E%D0%B4%D0%B5%D1%81%D1%81%D0%BA%D0%B8%D0%B9_%D1%82%D0%B5%D0%B0%D1%82%D1%80_%D0%BE%D0%BF%D0%B5%D1%80%D1%8B_%D0%B8_%D0%B1%D0%B0%D0%BB%D0%B5%D1%82%D0%B0.jpg/800px-%D0%9E%D0%B4%D0%B5%D1%81%D1%81%D0%BA%D0%B8%D0%B9_%D1%82%D0%B5%D0%B0%D1%82%D1%80_%D0%BE%D0%BF%D0%B5%D1%80%D1%8B_%D0%B8_%D0%B1%D0%B0%D0%BB%D0%B5%D1%82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19274"/>
            <a:ext cx="6734175" cy="5038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357826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Початок XX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зобразився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шаленим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попитом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стиль,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конструктивізм.Інститут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ім.Філатова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106" name="Picture 2" descr="http://upload.wikimedia.org/wikipedia/commons/thumb/2/26/Odesa_Frantsusky_blvr_49_SAM_5876_51-101-1398.jpg/800px-Odesa_Frantsusky_blvr_49_SAM_5876_51-101-1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643834" cy="507658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pic>
        <p:nvPicPr>
          <p:cNvPr id="46082" name="Picture 2" descr="http://upload.wikimedia.org/wikipedia/commons/thumb/c/c2/Stoljarskogo.jpg/800px-Stoljarsk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229475" cy="50292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657671"/>
            <a:ext cx="635796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Одеська музична школа ім. Столярського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5042118"/>
            <a:ext cx="9858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Готель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Лондонський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чотиризірковий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готель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Входила до складу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Premier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Hotels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об'єднує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готелів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зараз вона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власникам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готелю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Брістоль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5058" name="Picture 2" descr="http://upload.wikimedia.org/wikipedia/commons/thumb/7/7d/Londonskaya_in_Odessa.jpg/800px-Londonskaya_in_Odes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686550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357694"/>
            <a:ext cx="692945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перших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десятиріч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існування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Одеса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викликала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жваву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зацікавленість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1810 р.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російський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поет, князь І.М. Долгорукий писав: «Не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вистачає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грошей на Париж,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поїду-но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до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Одеси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&amp;Tcy;&amp;ucy;&amp;rcy;&amp;ycy; &amp;icy; &amp;ocy;&amp;tcy;&amp;dcy;&amp;ycy;&amp;khcy; &amp;vcy; &amp;Ocy;&amp;dcy;&amp;iecy;&amp;scy;&amp;scy;&amp;iecy;"/>
          <p:cNvPicPr>
            <a:picLocks noChangeAspect="1" noChangeArrowheads="1"/>
          </p:cNvPicPr>
          <p:nvPr/>
        </p:nvPicPr>
        <p:blipFill>
          <a:blip r:embed="rId3"/>
          <a:srcRect t="11429"/>
          <a:stretch>
            <a:fillRect/>
          </a:stretch>
        </p:blipFill>
        <p:spPr bwMode="auto">
          <a:xfrm>
            <a:off x="1500166" y="0"/>
            <a:ext cx="6667500" cy="442909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769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Одеса завжди пишалася собою: не перше місто в Російській імперії, але й не друге. У кожному путівнику по місту, мабуть й трохи наївно, розхвалювалася місцева краса. «Одеса займає живописне положення на північному березі Чорного моря і справляє чарівне враження, особливо коли розквітають її бульвари, сади й парки…”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DOM.ria.ua - &amp;Kcy;&amp;vcy;&amp;acy;&amp;rcy;&amp;tcy;&amp;icy;&amp;rcy;&amp;ncy;&amp;ycy;&amp;jcy; &amp;vcy;&amp;ocy;&amp;pcy;&amp;rcy;&amp;ocy;&amp;scy;. &amp;Ocy;&amp;dcy;&amp;iecy;&amp;scy;&amp;scy;&amp;acy;. &amp;CHcy;&amp;acy;&amp;scy;&amp;tcy;&amp;softcy; 1 - c&amp;vcy;&amp;iecy;&amp;zhcy;&amp;icy;&amp;iecy; &amp;ncy;&amp;ocy;&amp;vcy;&amp;ocy;&amp;scy;&amp;tcy;&amp;icy; &amp;ocy; &amp;ncy;&amp;iecy;&amp;dcy;&amp;vcy;&amp;icy;&amp;zhcy;&amp;icy;&amp;mcy;&amp;ocy;&amp;scy;&amp;tcy;&amp;icy;. &amp;Dcy;&amp;rcy;&amp;ucy;&amp;gcy;&amp;icy;&amp;iecy; &amp;ncy;&amp;ocy;&amp;vcy;&amp;ocy;&amp;scy;&amp;tcy;&amp;icy; &amp;rcy;&amp;ycy;&amp;ncy;&amp;kcy;&amp;acy; &amp;ncy;&amp;iecy;&amp;dcy;&amp;vcy;&amp;icy;&amp;zhcy;&amp;icy;&amp;mcy;&amp;ocy;&amp;scy;&amp;tcy;&amp;i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09799"/>
            <a:ext cx="6667500" cy="46482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freeppt.ru/MyShablony/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Особли-вості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архітектурної історії міста у більш повною мірою простежуються саме в його центральній частині. Звідси починалася Одеса. Вже в першій половині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 тут будувалися численні особняки поміщиків, які переселялися до Одеси через вигідну хлібну торгівлю. Вони зводили цілі палаци — двоповерхові будівлі з парадними дворами, чавунними ґратами, колонними портиками. 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0" name="Picture 2" descr="&amp;Fcy;&amp;ocy;&amp;tcy;&amp;ocy; &amp;zhcy;&amp;icy;&amp;zcy;&amp;ncy;&amp;softcy; - &amp;Ocy;&amp;lcy;&amp;iecy;&amp;gcy; &amp;Dcy;&amp;Icy;&amp;Mcy;&amp;Ocy;&amp;Vcy; - &amp;Pcy;&amp;IEcy;&amp;Rcy;&amp;Scy;&amp;Ocy;&amp;Ncy;&amp;Acy;&amp;Lcy;&amp;SOFTcy;&amp;Ncy;&amp;Acy;&amp;YAcy; &amp;Fcy;&amp;Ocy;&amp;Tcy;&amp;Ocy;&amp;Vcy;&amp;Ycy;&amp;Scy;&amp;Tcy;&amp;Acy;&amp;Vcy;&amp;Kcy;&amp;Acy;. &amp;pcy;&amp;rcy;&amp;ocy;&amp;iecy;&amp;kcy;&amp;tcy; &quot;&amp;Vcy; &amp;Pcy;&amp;Ocy;&amp;Icy;&amp;Scy;&amp;Kcy;&amp;Acy;&amp;KHcy; &amp;Rcy;&amp;Acy;&amp;Vcy;&amp;Ncy;&amp;Ocy;&amp;Vcy;&amp;IEcy;&amp;Scy;&amp;Icy;&amp;YAcy;&quot; - &amp;gcy;. &amp;Ocy;&amp;dcy;&amp;iecy;&amp;scy;&amp;scy;&amp;acy; &amp;IEcy;&amp;vcy;&amp;rcy;&amp;iecy;&amp;jcy;&amp;scy;&amp;kcy;&amp;icy;&amp;jcy; &amp;kcy;&amp;ucy;&amp;lcy;&amp;softcy;&amp;tcy;&amp;ucy;&amp;rcy;&amp;ncy;&amp;ycy;&amp;jcy; &amp;tscy;&amp;iecy;&amp;ncy;&amp;tcy;&amp;rcy; &quot;Be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076" y="785794"/>
            <a:ext cx="4105924" cy="2666990"/>
          </a:xfrm>
          <a:prstGeom prst="rect">
            <a:avLst/>
          </a:prstGeom>
          <a:noFill/>
        </p:spPr>
      </p:pic>
      <p:pic>
        <p:nvPicPr>
          <p:cNvPr id="32772" name="Picture 4" descr="&amp;Pcy;&amp;ocy;&amp;rcy;&amp;acy; &amp;ncy;&amp;acy; &amp;mcy;&amp;ocy;&amp;rcy;&amp;yacy;, &amp;chcy;&amp;tcy;&amp;ocy; &amp;scy;&amp;tcy;&amp;ocy;&amp;icy;&amp;tcy; &amp;ocy;&amp;tcy;&amp;dcy;&amp;ocy;&amp;khcy;&amp;ncy;&amp;ucy;&amp;tcy;&amp;softcy; &amp;vcy; &amp;Ocy;&amp;dcy;&amp;iecy;&amp;scy;&amp;scy;&amp;iecy; &quot; WellNews - &amp;khcy;&amp;ocy;&amp;rcy;&amp;ocy;&amp;shcy;&amp;i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71" y="3429000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Архітектурний стиль Одеси унікальний. Починаючи з Йосипа де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Рібаса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Одеса будувалася за високими античними зразками, немов підкреслюючи спорідненість з еллінськими містами-колоніями, що колись процвітали в цих місцях.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795897"/>
            <a:ext cx="657226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Хосе де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Рібас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засновник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Одеси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якому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Катерина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наказала побудувати 3 великих і 50 маленьких будинків у Одесі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http://odesskiy.com/images/stories/remote/http--visit.odessa.ua-wp-content-gallery-deribas-prt_d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2828925" cy="36957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288340"/>
            <a:ext cx="800105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Свою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назву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початкова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італ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strata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Ribas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вулиця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отримала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честь Хосе де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Рібаса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uk-UA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530" name="Picture 2" descr="http://uateka.com/uploads/article/2011/07/15/7e24324b3062dea71a6861c3ae8ab44668c4c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-53604"/>
            <a:ext cx="7119934" cy="53399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811012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Від захоплення цих земель Російською імперією Одеса активно розвивалася не тільки економічно, але й у містобудуванні. Зокрема, перший план міста було розроблено ще наприкінці 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</a:rPr>
              <a:t>XVIII 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століття відомим інженером </a:t>
            </a:r>
            <a:r>
              <a:rPr lang="uk-UA" sz="2400" dirty="0" err="1" smtClean="0">
                <a:ln>
                  <a:solidFill>
                    <a:sysClr val="windowText" lastClr="000000"/>
                  </a:solidFill>
                </a:ln>
              </a:rPr>
              <a:t>Францом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 де </a:t>
            </a:r>
            <a:r>
              <a:rPr lang="uk-UA" sz="2400" dirty="0" err="1" smtClean="0">
                <a:ln>
                  <a:solidFill>
                    <a:sysClr val="windowText" lastClr="000000"/>
                  </a:solidFill>
                </a:ln>
              </a:rPr>
              <a:t>Волланом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. План міста, розроблений </a:t>
            </a:r>
            <a:r>
              <a:rPr lang="uk-UA" sz="2400" dirty="0" err="1" smtClean="0">
                <a:ln>
                  <a:solidFill>
                    <a:sysClr val="windowText" lastClr="000000"/>
                  </a:solidFill>
                </a:ln>
              </a:rPr>
              <a:t>Волланом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, передбачав заснування центральної частини міста із чіткою системою вулиць з однаковою шириною та довжиною кварталами.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9698" name="Picture 2" descr="&amp;Vcy;&amp;iecy;&amp;lcy;&amp;icy;&amp;kcy;&amp;icy;&amp;iecy; &amp;lcy;&amp;yucy;&amp;dcy;&amp;icy; &amp;Rcy;&amp;ocy;&amp;scy;&amp;scy;&amp;icy;&amp;icy; - &amp;Vcy;&amp;ocy;&amp;lcy;&amp;lcy;&amp;acy;&amp;ncy;, &amp;Fcy;&amp;rcy;&amp;acy;&amp;ncy;&amp;tscy; &amp;Pcy;&amp;acy;&amp;vcy;&amp;lcy;&amp;ocy;&amp;vcy;&amp;icy;&amp;chcy; &amp;dcy;&amp;ie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3026010" cy="385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&amp;Pcy;&amp;acy;&amp;mcy;&amp;yacy;&amp;tcy;&amp;ncy;&amp;icy;&amp;kcy; &amp;acy;&amp;rcy;&amp;khcy;&amp;icy;&amp;tcy;&amp;iecy;&amp;kcy;&amp;tcy;&amp;ocy;&amp;rcy;&amp;ucy; &amp;Fcy;&amp;rcy;&amp;acy;&amp;ncy;&amp;tscy;&amp;ucy; &amp;dcy;&amp;iecy; &amp;Vcy;&amp;ocy;&amp;lcy;&amp;acy;&amp;ncy;&amp;ucy; &amp;vcy; &amp;Tcy;&amp;icy;&amp;rcy;&amp;acy;&amp;scy;&amp;pcy;&amp;ocy;&amp;lcy;&amp;iecy;, &amp;Pcy;&amp;rcy;&amp;icy;&amp;dcy;&amp;ncy;&amp;iecy;&amp;scy;&amp;tcy;&amp;rcy;&amp;ocy;&amp;vcy;&amp;softcy;&amp;iecy;; &amp;fcy;&amp;ocy;&amp;tcy;&amp;ocy; 906290, &amp;fcy;&amp;ocy;&amp;tcy;&amp;ocy;&amp;gcy;&amp;rcy;&amp;acy;&amp;fcy; &amp;Pcy;&amp;ocy;&amp;lcy;&amp;icy;&amp;ncy;&amp;acy; &amp;Bcy;&amp;ucy;&amp;zcy;&amp;ucy;&amp;kcy;. &amp;Fcy;&amp;ocy;&amp;tcy;&amp;ocy;&amp;bcy;&amp;acy;&amp;ncy;&amp;kcy; &amp;Lcy;&amp;ocy;&amp;rcy;&amp;icy; - &amp;Pcy;&amp;rcy;&amp;ocy;&amp;dcy;&amp;acy;&amp;zhcy;&amp;acy; &amp;fcy;&amp;ocy;"/>
          <p:cNvPicPr>
            <a:picLocks noChangeAspect="1" noChangeArrowheads="1"/>
          </p:cNvPicPr>
          <p:nvPr/>
        </p:nvPicPr>
        <p:blipFill>
          <a:blip r:embed="rId4"/>
          <a:srcRect l="12210" t="8991" r="23255" b="21661"/>
          <a:stretch>
            <a:fillRect/>
          </a:stretch>
        </p:blipFill>
        <p:spPr bwMode="auto">
          <a:xfrm>
            <a:off x="4572000" y="0"/>
            <a:ext cx="2643206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657</Words>
  <Application>Microsoft Office PowerPoint</Application>
  <PresentationFormat>Экран (4:3)</PresentationFormat>
  <Paragraphs>59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SamLab.ws</cp:lastModifiedBy>
  <cp:revision>3</cp:revision>
  <dcterms:created xsi:type="dcterms:W3CDTF">2014-11-24T16:13:10Z</dcterms:created>
  <dcterms:modified xsi:type="dcterms:W3CDTF">2015-02-06T20:19:55Z</dcterms:modified>
</cp:coreProperties>
</file>