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4" r:id="rId11"/>
    <p:sldId id="265" r:id="rId12"/>
    <p:sldId id="266" r:id="rId13"/>
    <p:sldId id="267" r:id="rId14"/>
    <p:sldId id="269" r:id="rId15"/>
    <p:sldId id="270" r:id="rId16"/>
  </p:sldIdLst>
  <p:sldSz cx="9144000" cy="6858000" type="screen4x3"/>
  <p:notesSz cx="6858000" cy="9144000"/>
  <p:photoAlbum layout="1picTitle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3300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16" autoAdjust="0"/>
  </p:normalViewPr>
  <p:slideViewPr>
    <p:cSldViewPr>
      <p:cViewPr varScale="1">
        <p:scale>
          <a:sx n="68" d="100"/>
          <a:sy n="68" d="100"/>
        </p:scale>
        <p:origin x="-142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B1A86-B01E-4D54-A38A-D56339043D36}" type="datetimeFigureOut">
              <a:rPr lang="ru-RU" smtClean="0"/>
              <a:pPr/>
              <a:t>28.10.2013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6AF9A-CCA2-4F8C-B8A0-5D357C169B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593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6AF9A-CCA2-4F8C-B8A0-5D357C169B43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D5B87-EEA1-40C5-8E6E-554851F2ACAE}" type="datetimeFigureOut">
              <a:rPr lang="ru-RU" smtClean="0"/>
              <a:pPr/>
              <a:t>28.10.2013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C229-990D-4311-A202-C6AB30B1CDA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D5B87-EEA1-40C5-8E6E-554851F2ACAE}" type="datetimeFigureOut">
              <a:rPr lang="ru-RU" smtClean="0"/>
              <a:pPr/>
              <a:t>28.10.2013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C229-990D-4311-A202-C6AB30B1CDA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D5B87-EEA1-40C5-8E6E-554851F2ACAE}" type="datetimeFigureOut">
              <a:rPr lang="ru-RU" smtClean="0"/>
              <a:pPr/>
              <a:t>28.10.2013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C229-990D-4311-A202-C6AB30B1CDA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D5B87-EEA1-40C5-8E6E-554851F2ACAE}" type="datetimeFigureOut">
              <a:rPr lang="ru-RU" smtClean="0"/>
              <a:pPr/>
              <a:t>28.10.2013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C229-990D-4311-A202-C6AB30B1CDA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D5B87-EEA1-40C5-8E6E-554851F2ACAE}" type="datetimeFigureOut">
              <a:rPr lang="ru-RU" smtClean="0"/>
              <a:pPr/>
              <a:t>28.10.2013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1A3C229-990D-4311-A202-C6AB30B1CDA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D5B87-EEA1-40C5-8E6E-554851F2ACAE}" type="datetimeFigureOut">
              <a:rPr lang="ru-RU" smtClean="0"/>
              <a:pPr/>
              <a:t>28.10.2013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C229-990D-4311-A202-C6AB30B1CDA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D5B87-EEA1-40C5-8E6E-554851F2ACAE}" type="datetimeFigureOut">
              <a:rPr lang="ru-RU" smtClean="0"/>
              <a:pPr/>
              <a:t>28.10.2013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C229-990D-4311-A202-C6AB30B1CDA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D5B87-EEA1-40C5-8E6E-554851F2ACAE}" type="datetimeFigureOut">
              <a:rPr lang="ru-RU" smtClean="0"/>
              <a:pPr/>
              <a:t>28.10.2013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C229-990D-4311-A202-C6AB30B1CDA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D5B87-EEA1-40C5-8E6E-554851F2ACAE}" type="datetimeFigureOut">
              <a:rPr lang="ru-RU" smtClean="0"/>
              <a:pPr/>
              <a:t>28.10.2013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C229-990D-4311-A202-C6AB30B1CDA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D5B87-EEA1-40C5-8E6E-554851F2ACAE}" type="datetimeFigureOut">
              <a:rPr lang="ru-RU" smtClean="0"/>
              <a:pPr/>
              <a:t>28.10.2013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C229-990D-4311-A202-C6AB30B1CDA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D5B87-EEA1-40C5-8E6E-554851F2ACAE}" type="datetimeFigureOut">
              <a:rPr lang="ru-RU" smtClean="0"/>
              <a:pPr/>
              <a:t>28.10.2013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C229-990D-4311-A202-C6AB30B1CDA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C6D5B87-EEA1-40C5-8E6E-554851F2ACAE}" type="datetimeFigureOut">
              <a:rPr lang="ru-RU" smtClean="0"/>
              <a:pPr/>
              <a:t>28.10.2013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1A3C229-990D-4311-A202-C6AB30B1CDA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dissolv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07504" y="764704"/>
            <a:ext cx="8856984" cy="5436604"/>
          </a:xfrm>
          <a:prstGeom prst="horizontalScroll">
            <a:avLst/>
          </a:prstGeom>
          <a:blipFill>
            <a:blip r:embed="rId2" cstate="print"/>
            <a:tile tx="0" ty="0" sx="100000" sy="100000" flip="none" algn="tl"/>
          </a:blipFill>
          <a:ln w="571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14290"/>
            <a:ext cx="8501122" cy="910454"/>
          </a:xfrm>
          <a:ln w="19050">
            <a:noFill/>
          </a:ln>
        </p:spPr>
        <p:txBody>
          <a:bodyPr>
            <a:normAutofit fontScale="25000" lnSpcReduction="20000"/>
          </a:bodyPr>
          <a:lstStyle/>
          <a:p>
            <a:pPr algn="ctr"/>
            <a:endParaRPr lang="uk-UA" sz="2800" b="1" dirty="0" smtClean="0">
              <a:solidFill>
                <a:schemeClr val="bg1">
                  <a:lumMod val="50000"/>
                </a:schemeClr>
              </a:solidFill>
              <a:latin typeface="Georgia" pitchFamily="18" charset="0"/>
            </a:endParaRPr>
          </a:p>
          <a:p>
            <a:pPr algn="ctr"/>
            <a:r>
              <a:rPr lang="uk-UA" sz="11200" b="1" dirty="0" smtClean="0">
                <a:solidFill>
                  <a:srgbClr val="FFFF00"/>
                </a:solidFill>
                <a:latin typeface="Georgia" pitchFamily="18" charset="0"/>
              </a:rPr>
              <a:t>Образотворче   мистецтво   Х</a:t>
            </a:r>
            <a:r>
              <a:rPr lang="en-US" sz="11200" b="1" dirty="0" smtClean="0">
                <a:solidFill>
                  <a:srgbClr val="FFFF00"/>
                </a:solidFill>
                <a:latin typeface="Georgia" pitchFamily="18" charset="0"/>
              </a:rPr>
              <a:t>V</a:t>
            </a:r>
            <a:r>
              <a:rPr lang="uk-UA" sz="11200" b="1" dirty="0" smtClean="0">
                <a:solidFill>
                  <a:srgbClr val="FFFF00"/>
                </a:solidFill>
                <a:latin typeface="Georgia" pitchFamily="18" charset="0"/>
              </a:rPr>
              <a:t>ІІ - Х</a:t>
            </a:r>
            <a:r>
              <a:rPr lang="en-US" sz="11200" b="1" dirty="0" smtClean="0">
                <a:solidFill>
                  <a:srgbClr val="FFFF00"/>
                </a:solidFill>
                <a:latin typeface="Georgia" pitchFamily="18" charset="0"/>
              </a:rPr>
              <a:t>V</a:t>
            </a:r>
            <a:r>
              <a:rPr lang="uk-UA" sz="11200" b="1" dirty="0" smtClean="0">
                <a:solidFill>
                  <a:srgbClr val="FFFF00"/>
                </a:solidFill>
                <a:latin typeface="Georgia" pitchFamily="18" charset="0"/>
              </a:rPr>
              <a:t>ІІІ  ст.</a:t>
            </a:r>
          </a:p>
          <a:p>
            <a:pPr algn="ctr"/>
            <a:endParaRPr lang="uk-UA" sz="28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uk-UA" sz="2800" b="1" dirty="0" smtClean="0">
              <a:solidFill>
                <a:srgbClr val="00B0F0"/>
              </a:solidFill>
              <a:latin typeface="Georgia" pitchFamily="18" charset="0"/>
            </a:endParaRPr>
          </a:p>
          <a:p>
            <a:pPr algn="ctr"/>
            <a:endParaRPr lang="uk-UA" sz="2800" b="1" dirty="0" smtClean="0">
              <a:solidFill>
                <a:srgbClr val="00B0F0"/>
              </a:solidFill>
              <a:latin typeface="Georgia" pitchFamily="18" charset="0"/>
            </a:endParaRPr>
          </a:p>
          <a:p>
            <a:pPr algn="ctr"/>
            <a:endParaRPr lang="uk-UA" sz="2800" b="1" dirty="0" smtClean="0">
              <a:solidFill>
                <a:srgbClr val="00B0F0"/>
              </a:solidFill>
              <a:latin typeface="Georgia" pitchFamily="18" charset="0"/>
            </a:endParaRPr>
          </a:p>
          <a:p>
            <a:pPr algn="ctr"/>
            <a:endParaRPr lang="uk-UA" sz="2800" b="1" dirty="0" smtClean="0">
              <a:solidFill>
                <a:srgbClr val="00B0F0"/>
              </a:solidFill>
              <a:latin typeface="Georgia" pitchFamily="18" charset="0"/>
            </a:endParaRPr>
          </a:p>
          <a:p>
            <a:pPr algn="ctr"/>
            <a:r>
              <a:rPr lang="uk-UA" sz="2800" b="1" dirty="0" smtClean="0">
                <a:solidFill>
                  <a:srgbClr val="00B0F0"/>
                </a:solidFill>
                <a:latin typeface="Georgia" pitchFamily="18" charset="0"/>
              </a:rPr>
              <a:t> </a:t>
            </a:r>
          </a:p>
          <a:p>
            <a:pPr algn="ctr"/>
            <a:endParaRPr lang="uk-UA" sz="2800" b="1" dirty="0" smtClean="0">
              <a:solidFill>
                <a:srgbClr val="00B0F0"/>
              </a:solidFill>
              <a:latin typeface="Georgia" pitchFamily="18" charset="0"/>
            </a:endParaRPr>
          </a:p>
          <a:p>
            <a:pPr algn="ctr"/>
            <a:endParaRPr lang="uk-UA" sz="2800" b="1" dirty="0" smtClean="0">
              <a:solidFill>
                <a:srgbClr val="00B0F0"/>
              </a:solidFill>
              <a:latin typeface="Georgia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                                                                               </a:t>
            </a:r>
            <a:endParaRPr lang="ru-RU" sz="2000" b="1" dirty="0">
              <a:solidFill>
                <a:srgbClr val="FFFF99"/>
              </a:solidFill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606" y="1069836"/>
            <a:ext cx="8786874" cy="4286280"/>
          </a:xfrm>
          <a:noFill/>
        </p:spPr>
        <p:txBody>
          <a:bodyPr>
            <a:noAutofit/>
          </a:bodyPr>
          <a:lstStyle/>
          <a:p>
            <a:pPr algn="l"/>
            <a:r>
              <a:rPr lang="uk-UA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   </a:t>
            </a:r>
            <a:r>
              <a:rPr lang="uk-UA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Портретний живопис.</a:t>
            </a:r>
            <a:br>
              <a:rPr lang="uk-UA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uk-UA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       Народна картина.</a:t>
            </a:r>
            <a:br>
              <a:rPr lang="uk-UA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uk-UA" dirty="0" smtClean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    Мистецтво гравюри.</a:t>
            </a:r>
            <a:r>
              <a:rPr lang="uk-UA" sz="66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uk-UA" sz="6600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6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949280"/>
            <a:ext cx="8712968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Кошак</a:t>
            </a:r>
            <a:r>
              <a:rPr lang="ru-RU" sz="3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Яна </a:t>
            </a:r>
          </a:p>
          <a:p>
            <a:pPr algn="ctr"/>
            <a:r>
              <a:rPr lang="ru-RU" sz="3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Учениця</a:t>
            </a:r>
            <a:r>
              <a:rPr lang="ru-RU" sz="3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10-В </a:t>
            </a:r>
            <a:r>
              <a:rPr lang="ru-RU" sz="3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класу</a:t>
            </a:r>
            <a:endParaRPr lang="ru-RU" sz="36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 № 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2404"/>
          <a:stretch>
            <a:fillRect/>
          </a:stretch>
        </p:blipFill>
        <p:spPr>
          <a:xfrm>
            <a:off x="1571604" y="1285860"/>
            <a:ext cx="6000792" cy="52149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40510"/>
          </a:xfrm>
          <a:ln w="12700">
            <a:noFill/>
          </a:ln>
        </p:spPr>
        <p:txBody>
          <a:bodyPr>
            <a:normAutofit fontScale="90000"/>
          </a:bodyPr>
          <a:lstStyle/>
          <a:p>
            <a:r>
              <a:rPr lang="uk-UA" sz="4900" dirty="0" smtClean="0">
                <a:solidFill>
                  <a:srgbClr val="FFC000"/>
                </a:solidFill>
              </a:rPr>
              <a:t>Мамай з кобзою</a:t>
            </a:r>
            <a:r>
              <a:rPr lang="uk-UA" sz="4400" dirty="0" smtClean="0">
                <a:solidFill>
                  <a:srgbClr val="FFC000"/>
                </a:solidFill>
              </a:rPr>
              <a:t/>
            </a:r>
            <a:br>
              <a:rPr lang="uk-UA" sz="4400" dirty="0" smtClean="0">
                <a:solidFill>
                  <a:srgbClr val="FFC000"/>
                </a:solidFill>
              </a:rPr>
            </a:br>
            <a:r>
              <a:rPr lang="uk-UA" sz="4400" dirty="0" smtClean="0">
                <a:solidFill>
                  <a:srgbClr val="FFC000"/>
                </a:solidFill>
              </a:rPr>
              <a:t/>
            </a:r>
            <a:br>
              <a:rPr lang="uk-UA" sz="4400" dirty="0" smtClean="0">
                <a:solidFill>
                  <a:srgbClr val="FFC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endParaRPr lang="ru-RU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 №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245" r="1222"/>
          <a:stretch>
            <a:fillRect/>
          </a:stretch>
        </p:blipFill>
        <p:spPr>
          <a:xfrm>
            <a:off x="928662" y="1428736"/>
            <a:ext cx="7215238" cy="49720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  <a:ln w="12700">
            <a:noFill/>
          </a:ln>
        </p:spPr>
        <p:txBody>
          <a:bodyPr>
            <a:normAutofit fontScale="90000"/>
          </a:bodyPr>
          <a:lstStyle/>
          <a:p>
            <a:r>
              <a:rPr lang="uk-UA" sz="4900" dirty="0" smtClean="0">
                <a:solidFill>
                  <a:srgbClr val="FFC000"/>
                </a:solidFill>
              </a:rPr>
              <a:t>Запорізькі розваги</a:t>
            </a:r>
            <a:r>
              <a:rPr lang="uk-UA" sz="4800" dirty="0" smtClean="0">
                <a:solidFill>
                  <a:srgbClr val="FFC000"/>
                </a:solidFill>
              </a:rPr>
              <a:t/>
            </a:r>
            <a:br>
              <a:rPr lang="uk-UA" sz="4800" dirty="0" smtClean="0">
                <a:solidFill>
                  <a:srgbClr val="FFC000"/>
                </a:solidFill>
              </a:rPr>
            </a:br>
            <a:r>
              <a:rPr lang="uk-UA" sz="4800" dirty="0" smtClean="0">
                <a:solidFill>
                  <a:srgbClr val="FFC000"/>
                </a:solidFill>
              </a:rPr>
              <a:t/>
            </a:r>
            <a:br>
              <a:rPr lang="uk-UA" sz="4800" dirty="0" smtClean="0">
                <a:solidFill>
                  <a:srgbClr val="FFC000"/>
                </a:solidFill>
              </a:rPr>
            </a:br>
            <a:r>
              <a:rPr lang="uk-UA" sz="4800" dirty="0" smtClean="0">
                <a:solidFill>
                  <a:srgbClr val="C00000"/>
                </a:solidFill>
              </a:rPr>
              <a:t/>
            </a:r>
            <a:br>
              <a:rPr lang="uk-UA" sz="4800" dirty="0" smtClean="0">
                <a:solidFill>
                  <a:srgbClr val="C00000"/>
                </a:solidFill>
              </a:rPr>
            </a:br>
            <a:r>
              <a:rPr lang="uk-UA" sz="4800" dirty="0" smtClean="0">
                <a:solidFill>
                  <a:srgbClr val="C00000"/>
                </a:solidFill>
              </a:rPr>
              <a:t/>
            </a:r>
            <a:br>
              <a:rPr lang="uk-UA" sz="4800" dirty="0" smtClean="0">
                <a:solidFill>
                  <a:srgbClr val="C00000"/>
                </a:solidFill>
              </a:rPr>
            </a:br>
            <a:r>
              <a:rPr lang="uk-UA" sz="4800" dirty="0" smtClean="0">
                <a:solidFill>
                  <a:srgbClr val="C00000"/>
                </a:solidFill>
              </a:rPr>
              <a:t/>
            </a:r>
            <a:br>
              <a:rPr lang="uk-UA" sz="4800" dirty="0" smtClean="0">
                <a:solidFill>
                  <a:srgbClr val="C00000"/>
                </a:solidFill>
              </a:rPr>
            </a:br>
            <a:r>
              <a:rPr lang="uk-UA" sz="4800" dirty="0" smtClean="0">
                <a:solidFill>
                  <a:srgbClr val="C00000"/>
                </a:solidFill>
              </a:rPr>
              <a:t/>
            </a:r>
            <a:br>
              <a:rPr lang="uk-UA" sz="4800" dirty="0" smtClean="0">
                <a:solidFill>
                  <a:srgbClr val="C00000"/>
                </a:solidFill>
              </a:rPr>
            </a:br>
            <a:r>
              <a:rPr lang="uk-UA" sz="4800" dirty="0" smtClean="0">
                <a:solidFill>
                  <a:srgbClr val="C00000"/>
                </a:solidFill>
              </a:rPr>
              <a:t/>
            </a:r>
            <a:br>
              <a:rPr lang="uk-UA" sz="4800" dirty="0" smtClean="0">
                <a:solidFill>
                  <a:srgbClr val="C00000"/>
                </a:solidFill>
              </a:rPr>
            </a:br>
            <a:r>
              <a:rPr lang="uk-UA" sz="4800" dirty="0" smtClean="0">
                <a:solidFill>
                  <a:srgbClr val="C00000"/>
                </a:solidFill>
              </a:rPr>
              <a:t/>
            </a:r>
            <a:br>
              <a:rPr lang="uk-UA" sz="4800" dirty="0" smtClean="0">
                <a:solidFill>
                  <a:srgbClr val="C00000"/>
                </a:solidFill>
              </a:rPr>
            </a:br>
            <a:endParaRPr lang="ru-RU"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 № 1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32" y="285728"/>
            <a:ext cx="4929222" cy="52149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ln w="12700">
            <a:noFill/>
          </a:ln>
        </p:spPr>
        <p:txBody>
          <a:bodyPr>
            <a:normAutofit fontScale="90000"/>
          </a:bodyPr>
          <a:lstStyle/>
          <a:p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FFC000"/>
                </a:solidFill>
              </a:rPr>
              <a:t>Л. Тарасевич. </a:t>
            </a:r>
            <a:r>
              <a:rPr lang="uk-UA" sz="4000" dirty="0" smtClean="0">
                <a:solidFill>
                  <a:srgbClr val="FFC000"/>
                </a:solidFill>
              </a:rPr>
              <a:t/>
            </a:r>
            <a:br>
              <a:rPr lang="uk-UA" sz="4000" dirty="0" smtClean="0">
                <a:solidFill>
                  <a:srgbClr val="FFC000"/>
                </a:solidFill>
              </a:rPr>
            </a:br>
            <a:r>
              <a:rPr lang="uk-UA" sz="4000" dirty="0" smtClean="0">
                <a:solidFill>
                  <a:srgbClr val="FFC000"/>
                </a:solidFill>
              </a:rPr>
              <a:t>Портрет Л. Барановича</a:t>
            </a:r>
            <a:endParaRPr lang="ru-RU" sz="4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 № 1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14480" y="1646238"/>
            <a:ext cx="5786478" cy="499747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40510"/>
          </a:xfrm>
          <a:ln w="12700">
            <a:noFill/>
          </a:ln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C000"/>
                </a:solidFill>
              </a:rPr>
              <a:t>Л.Тарасевич.</a:t>
            </a:r>
            <a:br>
              <a:rPr lang="uk-UA" dirty="0" smtClean="0">
                <a:solidFill>
                  <a:srgbClr val="FFC000"/>
                </a:solidFill>
              </a:rPr>
            </a:br>
            <a:r>
              <a:rPr lang="uk-UA" dirty="0" smtClean="0">
                <a:solidFill>
                  <a:srgbClr val="FFC000"/>
                </a:solidFill>
              </a:rPr>
              <a:t>Гравюра “Аліпій – іконописець”.</a:t>
            </a:r>
            <a:br>
              <a:rPr lang="uk-UA" dirty="0" smtClean="0">
                <a:solidFill>
                  <a:srgbClr val="FFC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43998" cy="6083320"/>
          </a:xfrm>
          <a:ln w="12700"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>    </a:t>
            </a:r>
            <a:r>
              <a:rPr lang="uk-UA" sz="5300" dirty="0" smtClean="0">
                <a:solidFill>
                  <a:srgbClr val="FFC000"/>
                </a:solidFill>
              </a:rPr>
              <a:t>Що принесло бароко в </a:t>
            </a:r>
            <a:br>
              <a:rPr lang="uk-UA" sz="5300" dirty="0" smtClean="0">
                <a:solidFill>
                  <a:srgbClr val="FFC000"/>
                </a:solidFill>
              </a:rPr>
            </a:br>
            <a:r>
              <a:rPr lang="uk-UA" sz="5300" dirty="0" smtClean="0">
                <a:solidFill>
                  <a:srgbClr val="FFC000"/>
                </a:solidFill>
              </a:rPr>
              <a:t>               Україну?</a:t>
            </a:r>
            <a:r>
              <a:rPr lang="uk-UA" sz="4400" dirty="0" smtClean="0">
                <a:solidFill>
                  <a:srgbClr val="FFC000"/>
                </a:solidFill>
              </a:rPr>
              <a:t/>
            </a:r>
            <a:br>
              <a:rPr lang="uk-UA" sz="4400" dirty="0" smtClean="0">
                <a:solidFill>
                  <a:srgbClr val="FFC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>    </a:t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>               </a:t>
            </a:r>
            <a:r>
              <a:rPr lang="uk-UA" sz="3600" dirty="0" smtClean="0">
                <a:solidFill>
                  <a:schemeClr val="bg1"/>
                </a:solidFill>
              </a:rPr>
              <a:t>Культурний динамізм;</a:t>
            </a:r>
            <a:br>
              <a:rPr lang="uk-UA" sz="3600" dirty="0" smtClean="0">
                <a:solidFill>
                  <a:schemeClr val="bg1"/>
                </a:solidFill>
              </a:rPr>
            </a:br>
            <a:r>
              <a:rPr lang="uk-UA" sz="3600" dirty="0" smtClean="0">
                <a:solidFill>
                  <a:srgbClr val="002060"/>
                </a:solidFill>
              </a:rPr>
              <a:t/>
            </a:r>
            <a:br>
              <a:rPr lang="uk-UA" sz="3600" dirty="0" smtClean="0">
                <a:solidFill>
                  <a:srgbClr val="002060"/>
                </a:solidFill>
              </a:rPr>
            </a:br>
            <a:r>
              <a:rPr lang="uk-UA" sz="3600" dirty="0" smtClean="0">
                <a:solidFill>
                  <a:srgbClr val="002060"/>
                </a:solidFill>
              </a:rPr>
              <a:t>           </a:t>
            </a:r>
            <a:r>
              <a:rPr lang="uk-UA" sz="3600" dirty="0" smtClean="0">
                <a:solidFill>
                  <a:schemeClr val="bg1"/>
                </a:solidFill>
              </a:rPr>
              <a:t>Вивільнило потяг до досконалості;</a:t>
            </a:r>
            <a:br>
              <a:rPr lang="uk-UA" sz="3600" dirty="0" smtClean="0">
                <a:solidFill>
                  <a:schemeClr val="bg1"/>
                </a:solidFill>
              </a:rPr>
            </a:br>
            <a:r>
              <a:rPr lang="uk-UA" sz="3600" dirty="0" smtClean="0">
                <a:solidFill>
                  <a:srgbClr val="002060"/>
                </a:solidFill>
              </a:rPr>
              <a:t>     </a:t>
            </a:r>
            <a:br>
              <a:rPr lang="uk-UA" sz="3600" dirty="0" smtClean="0">
                <a:solidFill>
                  <a:srgbClr val="002060"/>
                </a:solidFill>
              </a:rPr>
            </a:br>
            <a:r>
              <a:rPr lang="uk-UA" sz="3600" dirty="0" smtClean="0">
                <a:solidFill>
                  <a:srgbClr val="002060"/>
                </a:solidFill>
              </a:rPr>
              <a:t>       </a:t>
            </a:r>
            <a:r>
              <a:rPr lang="uk-UA" sz="3600" dirty="0" smtClean="0">
                <a:solidFill>
                  <a:schemeClr val="bg1"/>
                </a:solidFill>
              </a:rPr>
              <a:t>Втамувало спрагу до</a:t>
            </a:r>
            <a:br>
              <a:rPr lang="uk-UA" sz="3600" dirty="0" smtClean="0">
                <a:solidFill>
                  <a:schemeClr val="bg1"/>
                </a:solidFill>
              </a:rPr>
            </a:br>
            <a:r>
              <a:rPr lang="uk-UA" sz="3600" dirty="0" smtClean="0">
                <a:solidFill>
                  <a:schemeClr val="bg1"/>
                </a:solidFill>
              </a:rPr>
              <a:t>                            спілкування із Заходом.</a:t>
            </a:r>
            <a:br>
              <a:rPr lang="uk-UA" sz="3600" dirty="0" smtClean="0">
                <a:solidFill>
                  <a:schemeClr val="bg1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1643042" y="3071810"/>
            <a:ext cx="500066" cy="2857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928662" y="4000504"/>
            <a:ext cx="500066" cy="2857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357158" y="5072074"/>
            <a:ext cx="500066" cy="2857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6369072"/>
          </a:xfrm>
          <a:ln w="28575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l"/>
            <a:r>
              <a:rPr lang="uk-UA" sz="4400" dirty="0" smtClean="0">
                <a:solidFill>
                  <a:srgbClr val="C00000"/>
                </a:solidFill>
              </a:rPr>
              <a:t>               </a:t>
            </a:r>
            <a:r>
              <a:rPr lang="uk-UA" sz="4400" dirty="0" smtClean="0">
                <a:solidFill>
                  <a:srgbClr val="FFC000"/>
                </a:solidFill>
              </a:rPr>
              <a:t>Словник</a:t>
            </a: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C00000"/>
                </a:solidFill>
              </a:rPr>
              <a:t>    </a:t>
            </a:r>
            <a:r>
              <a:rPr lang="uk-UA" sz="2800" dirty="0" smtClean="0">
                <a:solidFill>
                  <a:srgbClr val="FFC000"/>
                </a:solidFill>
              </a:rPr>
              <a:t>Парсуна</a:t>
            </a:r>
            <a:r>
              <a:rPr lang="uk-UA" sz="4400" dirty="0" smtClean="0">
                <a:solidFill>
                  <a:srgbClr val="C00000"/>
                </a:solidFill>
              </a:rPr>
              <a:t> </a:t>
            </a:r>
            <a:r>
              <a:rPr lang="uk-UA" sz="4400" b="0" dirty="0" smtClean="0">
                <a:solidFill>
                  <a:schemeClr val="bg1"/>
                </a:solidFill>
              </a:rPr>
              <a:t>- </a:t>
            </a:r>
            <a:r>
              <a:rPr lang="uk-UA" sz="2400" dirty="0" smtClean="0">
                <a:solidFill>
                  <a:schemeClr val="bg1"/>
                </a:solidFill>
              </a:rPr>
              <a:t>жанр українського портретного живопису кінця Х</a:t>
            </a:r>
            <a:r>
              <a:rPr lang="en-US" sz="2400" dirty="0" smtClean="0">
                <a:solidFill>
                  <a:schemeClr val="bg1"/>
                </a:solidFill>
              </a:rPr>
              <a:t>V</a:t>
            </a:r>
            <a:r>
              <a:rPr lang="uk-UA" sz="2400" dirty="0" smtClean="0">
                <a:solidFill>
                  <a:schemeClr val="bg1"/>
                </a:solidFill>
              </a:rPr>
              <a:t>І-Х</a:t>
            </a:r>
            <a:r>
              <a:rPr lang="en-US" sz="2400" dirty="0" smtClean="0">
                <a:solidFill>
                  <a:schemeClr val="bg1"/>
                </a:solidFill>
              </a:rPr>
              <a:t>V</a:t>
            </a:r>
            <a:r>
              <a:rPr lang="uk-UA" sz="2400" dirty="0" smtClean="0">
                <a:solidFill>
                  <a:schemeClr val="bg1"/>
                </a:solidFill>
              </a:rPr>
              <a:t>ІІ ст., що використовував прийоми іконопису</a:t>
            </a:r>
            <a:r>
              <a:rPr lang="uk-UA" sz="3200" dirty="0" smtClean="0">
                <a:solidFill>
                  <a:schemeClr val="bg1"/>
                </a:solidFill>
              </a:rPr>
              <a:t>.</a:t>
            </a:r>
            <a:r>
              <a:rPr lang="uk-UA" sz="3200" b="0" dirty="0" smtClean="0">
                <a:solidFill>
                  <a:schemeClr val="bg1"/>
                </a:solidFill>
              </a:rPr>
              <a:t/>
            </a:r>
            <a:br>
              <a:rPr lang="uk-UA" sz="3200" b="0" dirty="0" smtClean="0">
                <a:solidFill>
                  <a:schemeClr val="bg1"/>
                </a:solidFill>
              </a:rPr>
            </a:br>
            <a:r>
              <a:rPr lang="uk-UA" sz="3200" b="0" dirty="0" smtClean="0">
                <a:solidFill>
                  <a:srgbClr val="002060"/>
                </a:solidFill>
              </a:rPr>
              <a:t>     </a:t>
            </a:r>
            <a:r>
              <a:rPr lang="uk-UA" sz="2800" dirty="0" smtClean="0">
                <a:solidFill>
                  <a:srgbClr val="FFC000"/>
                </a:solidFill>
              </a:rPr>
              <a:t>Монограма</a:t>
            </a:r>
            <a:r>
              <a:rPr lang="uk-UA" sz="2800" dirty="0" smtClean="0">
                <a:solidFill>
                  <a:schemeClr val="bg1"/>
                </a:solidFill>
              </a:rPr>
              <a:t> – </a:t>
            </a:r>
            <a:r>
              <a:rPr lang="uk-UA" sz="2400" dirty="0" smtClean="0">
                <a:solidFill>
                  <a:schemeClr val="bg1"/>
                </a:solidFill>
              </a:rPr>
              <a:t>сплетення початкових літер імені та прізвища.</a:t>
            </a:r>
            <a:r>
              <a:rPr lang="uk-UA" sz="2400" b="0" dirty="0" smtClean="0">
                <a:solidFill>
                  <a:schemeClr val="bg1"/>
                </a:solidFill>
              </a:rPr>
              <a:t/>
            </a:r>
            <a:br>
              <a:rPr lang="uk-UA" sz="2400" b="0" dirty="0" smtClean="0">
                <a:solidFill>
                  <a:schemeClr val="bg1"/>
                </a:solidFill>
              </a:rPr>
            </a:br>
            <a:r>
              <a:rPr lang="uk-UA" sz="2400" b="0" dirty="0" smtClean="0">
                <a:solidFill>
                  <a:srgbClr val="002060"/>
                </a:solidFill>
              </a:rPr>
              <a:t>      </a:t>
            </a:r>
            <a:r>
              <a:rPr lang="uk-UA" sz="2800" dirty="0" smtClean="0">
                <a:solidFill>
                  <a:srgbClr val="FFC000"/>
                </a:solidFill>
              </a:rPr>
              <a:t>Гравюра</a:t>
            </a:r>
            <a:r>
              <a:rPr lang="uk-UA" sz="2400" dirty="0" smtClean="0">
                <a:solidFill>
                  <a:schemeClr val="bg1"/>
                </a:solidFill>
              </a:rPr>
              <a:t> –</a:t>
            </a:r>
            <a:r>
              <a:rPr lang="uk-UA" sz="2400" b="0" dirty="0" smtClean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зображення одержане шляхом відтиску з кліше, приготовленого гравером</a:t>
            </a:r>
            <a:r>
              <a:rPr lang="uk-UA" sz="2400" b="0" dirty="0" smtClean="0">
                <a:solidFill>
                  <a:schemeClr val="bg1"/>
                </a:solidFill>
              </a:rPr>
              <a:t>.</a:t>
            </a:r>
            <a:br>
              <a:rPr lang="uk-UA" sz="2400" b="0" dirty="0" smtClean="0">
                <a:solidFill>
                  <a:schemeClr val="bg1"/>
                </a:solidFill>
              </a:rPr>
            </a:br>
            <a:r>
              <a:rPr lang="uk-UA" sz="2400" b="0" dirty="0" smtClean="0">
                <a:solidFill>
                  <a:srgbClr val="002060"/>
                </a:solidFill>
              </a:rPr>
              <a:t>      </a:t>
            </a:r>
            <a:r>
              <a:rPr lang="uk-UA" sz="2800" dirty="0" smtClean="0">
                <a:solidFill>
                  <a:srgbClr val="FFC000"/>
                </a:solidFill>
              </a:rPr>
              <a:t>Кліше</a:t>
            </a:r>
            <a:r>
              <a:rPr lang="uk-UA" sz="2400" b="0" dirty="0" smtClean="0">
                <a:solidFill>
                  <a:srgbClr val="002060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– малюнок на металі, дереві, камені для друкування.(В переносному значенні – шаблонна фраза, вираз)</a:t>
            </a:r>
            <a:r>
              <a:rPr lang="uk-UA" sz="2400" b="0" dirty="0" smtClean="0">
                <a:solidFill>
                  <a:schemeClr val="bg1"/>
                </a:solidFill>
              </a:rPr>
              <a:t/>
            </a:r>
            <a:br>
              <a:rPr lang="uk-UA" sz="2400" b="0" dirty="0" smtClean="0">
                <a:solidFill>
                  <a:schemeClr val="bg1"/>
                </a:solidFill>
              </a:rPr>
            </a:br>
            <a:r>
              <a:rPr lang="uk-UA" sz="2400" b="0" dirty="0" smtClean="0">
                <a:solidFill>
                  <a:srgbClr val="FFC000"/>
                </a:solidFill>
              </a:rPr>
              <a:t>       </a:t>
            </a:r>
            <a:r>
              <a:rPr lang="uk-UA" sz="2800" dirty="0" smtClean="0">
                <a:solidFill>
                  <a:srgbClr val="FFC000"/>
                </a:solidFill>
              </a:rPr>
              <a:t>Дереворит </a:t>
            </a:r>
            <a:r>
              <a:rPr lang="uk-UA" sz="2400" b="0" dirty="0" smtClean="0">
                <a:solidFill>
                  <a:srgbClr val="FFC000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– гравюра на дереві</a:t>
            </a:r>
            <a:r>
              <a:rPr lang="uk-UA" sz="2400" b="0" dirty="0" smtClean="0">
                <a:solidFill>
                  <a:schemeClr val="bg1"/>
                </a:solidFill>
              </a:rPr>
              <a:t>.</a:t>
            </a:r>
            <a:br>
              <a:rPr lang="uk-UA" sz="2400" b="0" dirty="0" smtClean="0">
                <a:solidFill>
                  <a:schemeClr val="bg1"/>
                </a:solidFill>
              </a:rPr>
            </a:br>
            <a:r>
              <a:rPr lang="uk-UA" sz="2400" b="0" dirty="0" smtClean="0">
                <a:solidFill>
                  <a:srgbClr val="002060"/>
                </a:solidFill>
              </a:rPr>
              <a:t>       </a:t>
            </a:r>
            <a:r>
              <a:rPr lang="uk-UA" sz="2800" dirty="0" smtClean="0">
                <a:solidFill>
                  <a:srgbClr val="FFC000"/>
                </a:solidFill>
              </a:rPr>
              <a:t>Мідерит</a:t>
            </a:r>
            <a:r>
              <a:rPr lang="uk-UA" sz="2400" b="0" dirty="0" smtClean="0">
                <a:solidFill>
                  <a:srgbClr val="002060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(мідьорит) – гравюра на міді.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62" y="1916832"/>
            <a:ext cx="4139952" cy="4221088"/>
          </a:xfrm>
          <a:ln w="12700">
            <a:noFill/>
          </a:ln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/>
            </a:sp3d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FFC000"/>
                </a:solidFill>
              </a:rPr>
              <a:t>Ікона “Покрови” із Сулимівки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Фото № 1.pn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r="2170"/>
          <a:stretch/>
        </p:blipFill>
        <p:spPr>
          <a:xfrm>
            <a:off x="4067944" y="33678"/>
            <a:ext cx="4766567" cy="684000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4069686" cy="6500858"/>
          </a:xfrm>
          <a:ln w="12700">
            <a:noFill/>
          </a:ln>
        </p:spPr>
        <p:txBody>
          <a:bodyPr>
            <a:noAutofit/>
          </a:bodyPr>
          <a:lstStyle/>
          <a:p>
            <a:pPr algn="l"/>
            <a:r>
              <a:rPr lang="uk-UA" sz="3600" dirty="0" smtClean="0">
                <a:solidFill>
                  <a:srgbClr val="C00000"/>
                </a:solidFill>
              </a:rPr>
              <a:t/>
            </a:r>
            <a:br>
              <a:rPr lang="uk-UA" sz="3600" dirty="0" smtClean="0">
                <a:solidFill>
                  <a:srgbClr val="C00000"/>
                </a:solidFill>
              </a:rPr>
            </a:br>
            <a:r>
              <a:rPr lang="uk-UA" sz="3600" dirty="0" smtClean="0">
                <a:solidFill>
                  <a:srgbClr val="C00000"/>
                </a:solidFill>
              </a:rPr>
              <a:t/>
            </a:r>
            <a:br>
              <a:rPr lang="uk-UA" sz="3600" dirty="0" smtClean="0">
                <a:solidFill>
                  <a:srgbClr val="C00000"/>
                </a:solidFill>
              </a:rPr>
            </a:br>
            <a:r>
              <a:rPr lang="uk-UA" sz="3600" dirty="0" smtClean="0">
                <a:solidFill>
                  <a:srgbClr val="C00000"/>
                </a:solidFill>
              </a:rPr>
              <a:t/>
            </a:r>
            <a:br>
              <a:rPr lang="uk-UA" sz="3600" dirty="0" smtClean="0">
                <a:solidFill>
                  <a:srgbClr val="C00000"/>
                </a:solidFill>
              </a:rPr>
            </a:br>
            <a:r>
              <a:rPr lang="uk-UA" sz="3600" dirty="0" smtClean="0">
                <a:solidFill>
                  <a:srgbClr val="C00000"/>
                </a:solidFill>
              </a:rPr>
              <a:t/>
            </a:r>
            <a:br>
              <a:rPr lang="uk-UA" sz="3600" dirty="0" smtClean="0">
                <a:solidFill>
                  <a:srgbClr val="C00000"/>
                </a:solidFill>
              </a:rPr>
            </a:br>
            <a:r>
              <a:rPr lang="uk-UA" sz="3600" dirty="0" smtClean="0">
                <a:solidFill>
                  <a:srgbClr val="FFC000"/>
                </a:solidFill>
              </a:rPr>
              <a:t>“ Покрови ”  з  Новгорода –                 Сіверського </a:t>
            </a:r>
            <a:endParaRPr lang="ru-RU" sz="36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Фото №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r="3032" b="2404"/>
          <a:stretch>
            <a:fillRect/>
          </a:stretch>
        </p:blipFill>
        <p:spPr>
          <a:xfrm>
            <a:off x="3851920" y="18000"/>
            <a:ext cx="5035000" cy="68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4427984" cy="6500858"/>
          </a:xfrm>
          <a:ln w="12700">
            <a:noFill/>
          </a:ln>
        </p:spPr>
        <p:txBody>
          <a:bodyPr>
            <a:normAutofit/>
          </a:bodyPr>
          <a:lstStyle/>
          <a:p>
            <a:r>
              <a:rPr lang="uk-UA" dirty="0" smtClean="0"/>
              <a:t> 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3600" dirty="0" smtClean="0">
                <a:solidFill>
                  <a:srgbClr val="FFC000"/>
                </a:solidFill>
              </a:rPr>
              <a:t>“Покрова” з портретом          </a:t>
            </a:r>
            <a:r>
              <a:rPr lang="uk-UA" sz="3200" dirty="0" smtClean="0">
                <a:solidFill>
                  <a:srgbClr val="FFC000"/>
                </a:solidFill>
              </a:rPr>
              <a:t>Б.Хмельницького 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Фото №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111500" y="145018"/>
            <a:ext cx="5032500" cy="658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 №4_cr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42910" y="1500174"/>
            <a:ext cx="7572428" cy="50720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40510"/>
          </a:xfrm>
          <a:ln w="12700">
            <a:noFill/>
          </a:ln>
        </p:spPr>
        <p:txBody>
          <a:bodyPr/>
          <a:lstStyle/>
          <a:p>
            <a:r>
              <a:rPr lang="uk-UA" sz="4400" dirty="0" smtClean="0">
                <a:solidFill>
                  <a:srgbClr val="FFC000"/>
                </a:solidFill>
              </a:rPr>
              <a:t>Січова корогва</a:t>
            </a: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4607719" cy="6500858"/>
          </a:xfrm>
          <a:ln w="12700">
            <a:noFill/>
          </a:ln>
        </p:spPr>
        <p:txBody>
          <a:bodyPr>
            <a:normAutofit/>
          </a:bodyPr>
          <a:lstStyle/>
          <a:p>
            <a:pPr algn="l"/>
            <a:r>
              <a:rPr lang="uk-UA" sz="2800" dirty="0" smtClean="0">
                <a:solidFill>
                  <a:srgbClr val="C00000"/>
                </a:solidFill>
              </a:rPr>
              <a:t>          </a:t>
            </a:r>
            <a:br>
              <a:rPr lang="uk-UA" sz="2800" dirty="0" smtClean="0">
                <a:solidFill>
                  <a:srgbClr val="C00000"/>
                </a:solidFill>
              </a:rPr>
            </a:br>
            <a:r>
              <a:rPr lang="uk-UA" sz="2800" dirty="0" smtClean="0">
                <a:solidFill>
                  <a:srgbClr val="C00000"/>
                </a:solidFill>
              </a:rPr>
              <a:t/>
            </a:r>
            <a:br>
              <a:rPr lang="uk-UA" sz="2800" dirty="0" smtClean="0">
                <a:solidFill>
                  <a:srgbClr val="C00000"/>
                </a:solidFill>
              </a:rPr>
            </a:br>
            <a:r>
              <a:rPr lang="uk-UA" sz="2800" dirty="0" smtClean="0">
                <a:solidFill>
                  <a:srgbClr val="C00000"/>
                </a:solidFill>
              </a:rPr>
              <a:t/>
            </a:r>
            <a:br>
              <a:rPr lang="uk-UA" sz="2800" dirty="0" smtClean="0">
                <a:solidFill>
                  <a:srgbClr val="C00000"/>
                </a:solidFill>
              </a:rPr>
            </a:br>
            <a:r>
              <a:rPr lang="uk-UA" sz="2800" dirty="0" smtClean="0">
                <a:solidFill>
                  <a:srgbClr val="C00000"/>
                </a:solidFill>
              </a:rPr>
              <a:t>      </a:t>
            </a:r>
            <a:r>
              <a:rPr lang="uk-UA" sz="4400" dirty="0" smtClean="0">
                <a:solidFill>
                  <a:srgbClr val="FFC000"/>
                </a:solidFill>
              </a:rPr>
              <a:t>Портрет     </a:t>
            </a:r>
            <a:br>
              <a:rPr lang="uk-UA" sz="4400" dirty="0" smtClean="0">
                <a:solidFill>
                  <a:srgbClr val="FFC000"/>
                </a:solidFill>
              </a:rPr>
            </a:br>
            <a:r>
              <a:rPr lang="uk-UA" sz="4400" dirty="0">
                <a:solidFill>
                  <a:srgbClr val="FFC000"/>
                </a:solidFill>
              </a:rPr>
              <a:t> </a:t>
            </a:r>
            <a:r>
              <a:rPr lang="uk-UA" sz="4400" dirty="0" smtClean="0">
                <a:solidFill>
                  <a:srgbClr val="FFC000"/>
                </a:solidFill>
              </a:rPr>
              <a:t>   Г.Гамалії</a:t>
            </a:r>
            <a:r>
              <a:rPr lang="uk-UA" sz="4000" dirty="0" smtClean="0">
                <a:solidFill>
                  <a:srgbClr val="FFC000"/>
                </a:solidFill>
              </a:rPr>
              <a:t/>
            </a:r>
            <a:br>
              <a:rPr lang="uk-UA" sz="4000" dirty="0" smtClean="0">
                <a:solidFill>
                  <a:srgbClr val="FFC000"/>
                </a:solidFill>
              </a:rPr>
            </a:br>
            <a:r>
              <a:rPr lang="uk-UA" sz="4000" dirty="0" smtClean="0">
                <a:solidFill>
                  <a:srgbClr val="FFC000"/>
                </a:solidFill>
              </a:rPr>
              <a:t>                                 </a:t>
            </a:r>
            <a:r>
              <a:rPr lang="uk-UA" sz="2800" dirty="0" smtClean="0">
                <a:solidFill>
                  <a:srgbClr val="FFC000"/>
                </a:solidFill>
              </a:rPr>
              <a:t>Невідомий художник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Фото №5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863500" y="207434"/>
            <a:ext cx="5280500" cy="6444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 № 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57423" y="1646238"/>
            <a:ext cx="4357718" cy="499747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572296"/>
          </a:xfrm>
          <a:ln w="12700">
            <a:noFill/>
          </a:ln>
        </p:spPr>
        <p:txBody>
          <a:bodyPr>
            <a:normAutofit/>
          </a:bodyPr>
          <a:lstStyle/>
          <a:p>
            <a:pPr algn="l"/>
            <a:r>
              <a:rPr lang="uk-UA" sz="3600" dirty="0" smtClean="0">
                <a:solidFill>
                  <a:srgbClr val="FFC000"/>
                </a:solidFill>
              </a:rPr>
              <a:t>Невідомий художник.</a:t>
            </a:r>
            <a:br>
              <a:rPr lang="uk-UA" sz="3600" dirty="0" smtClean="0">
                <a:solidFill>
                  <a:srgbClr val="FFC000"/>
                </a:solidFill>
              </a:rPr>
            </a:br>
            <a:r>
              <a:rPr lang="uk-UA" sz="3600" dirty="0" smtClean="0">
                <a:solidFill>
                  <a:srgbClr val="FFC000"/>
                </a:solidFill>
              </a:rPr>
              <a:t>           </a:t>
            </a:r>
            <a:r>
              <a:rPr lang="uk-UA" sz="4400" dirty="0" smtClean="0">
                <a:solidFill>
                  <a:srgbClr val="FFC000"/>
                </a:solidFill>
              </a:rPr>
              <a:t>Портрет  Д.Єфремова </a:t>
            </a: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3600" dirty="0" smtClean="0">
                <a:solidFill>
                  <a:srgbClr val="C00000"/>
                </a:solidFill>
              </a:rPr>
              <a:t>                                                                                  </a:t>
            </a:r>
            <a:br>
              <a:rPr lang="uk-UA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                                                                                                         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786874" cy="6286544"/>
          </a:xfrm>
          <a:ln w="12700">
            <a:noFill/>
          </a:ln>
        </p:spPr>
        <p:txBody>
          <a:bodyPr>
            <a:normAutofit fontScale="90000"/>
          </a:bodyPr>
          <a:lstStyle/>
          <a:p>
            <a:pPr marL="571500" indent="-571500" algn="l">
              <a:buFont typeface="Wingdings" pitchFamily="2" charset="2"/>
              <a:buChar char="Ø"/>
            </a:pPr>
            <a:r>
              <a:rPr lang="uk-UA" dirty="0" smtClean="0">
                <a:solidFill>
                  <a:srgbClr val="FFC000"/>
                </a:solidFill>
              </a:rPr>
              <a:t>Дайте характеристику  козака</a:t>
            </a:r>
            <a:br>
              <a:rPr lang="uk-UA" dirty="0" smtClean="0">
                <a:solidFill>
                  <a:srgbClr val="FFC000"/>
                </a:solidFill>
              </a:rPr>
            </a:br>
            <a:r>
              <a:rPr lang="uk-UA" dirty="0" smtClean="0">
                <a:solidFill>
                  <a:srgbClr val="FFC000"/>
                </a:solidFill>
              </a:rPr>
              <a:t>                     Мамая в різних</a:t>
            </a:r>
            <a:br>
              <a:rPr lang="uk-UA" dirty="0" smtClean="0">
                <a:solidFill>
                  <a:srgbClr val="FFC000"/>
                </a:solidFill>
              </a:rPr>
            </a:br>
            <a:r>
              <a:rPr lang="uk-UA" dirty="0" smtClean="0">
                <a:solidFill>
                  <a:srgbClr val="FFC000"/>
                </a:solidFill>
              </a:rPr>
              <a:t>                                  інтерпретаціях.</a:t>
            </a:r>
            <a:br>
              <a:rPr lang="uk-UA" dirty="0" smtClean="0">
                <a:solidFill>
                  <a:srgbClr val="FFC000"/>
                </a:solidFill>
              </a:rPr>
            </a:br>
            <a:r>
              <a:rPr lang="uk-UA" dirty="0" smtClean="0">
                <a:solidFill>
                  <a:srgbClr val="FFC000"/>
                </a:solidFill>
              </a:rPr>
              <a:t/>
            </a:r>
            <a:br>
              <a:rPr lang="uk-UA" dirty="0" smtClean="0">
                <a:solidFill>
                  <a:srgbClr val="FFC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Фото № 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2404"/>
          <a:stretch>
            <a:fillRect/>
          </a:stretch>
        </p:blipFill>
        <p:spPr>
          <a:xfrm>
            <a:off x="5724128" y="2357430"/>
            <a:ext cx="3071834" cy="25717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 descr="Фото №9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1245" r="1222"/>
          <a:stretch>
            <a:fillRect/>
          </a:stretch>
        </p:blipFill>
        <p:spPr>
          <a:xfrm>
            <a:off x="179512" y="1772816"/>
            <a:ext cx="3429024" cy="264320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 descr="Фото № 7.pn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 b="2404"/>
          <a:stretch>
            <a:fillRect/>
          </a:stretch>
        </p:blipFill>
        <p:spPr>
          <a:xfrm>
            <a:off x="3160708" y="3676955"/>
            <a:ext cx="2571768" cy="30003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6440510"/>
          </a:xfrm>
          <a:noFill/>
          <a:ln w="12700"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uk-UA" i="1" dirty="0" smtClean="0">
                <a:solidFill>
                  <a:srgbClr val="C00000"/>
                </a:solidFill>
              </a:rPr>
              <a:t/>
            </a:r>
            <a:br>
              <a:rPr lang="uk-UA" i="1" dirty="0" smtClean="0">
                <a:solidFill>
                  <a:srgbClr val="C00000"/>
                </a:solidFill>
              </a:rPr>
            </a:br>
            <a:r>
              <a:rPr lang="uk-UA" i="1" dirty="0" smtClean="0">
                <a:solidFill>
                  <a:srgbClr val="C00000"/>
                </a:solidFill>
              </a:rPr>
              <a:t/>
            </a:r>
            <a:br>
              <a:rPr lang="uk-UA" i="1" dirty="0" smtClean="0">
                <a:solidFill>
                  <a:srgbClr val="C00000"/>
                </a:solidFill>
              </a:rPr>
            </a:br>
            <a:r>
              <a:rPr lang="uk-UA" i="1" dirty="0" smtClean="0">
                <a:solidFill>
                  <a:srgbClr val="C00000"/>
                </a:solidFill>
              </a:rPr>
              <a:t/>
            </a:r>
            <a:br>
              <a:rPr lang="uk-UA" i="1" dirty="0" smtClean="0">
                <a:solidFill>
                  <a:srgbClr val="C00000"/>
                </a:solidFill>
              </a:rPr>
            </a:br>
            <a:r>
              <a:rPr lang="uk-UA" i="1" dirty="0" smtClean="0">
                <a:solidFill>
                  <a:srgbClr val="C00000"/>
                </a:solidFill>
              </a:rPr>
              <a:t/>
            </a:r>
            <a:br>
              <a:rPr lang="uk-UA" i="1" dirty="0" smtClean="0">
                <a:solidFill>
                  <a:srgbClr val="C00000"/>
                </a:solidFill>
              </a:rPr>
            </a:br>
            <a:r>
              <a:rPr lang="uk-UA" i="1" dirty="0" smtClean="0">
                <a:solidFill>
                  <a:srgbClr val="C00000"/>
                </a:solidFill>
              </a:rPr>
              <a:t/>
            </a:r>
            <a:br>
              <a:rPr lang="uk-UA" i="1" dirty="0" smtClean="0">
                <a:solidFill>
                  <a:srgbClr val="C00000"/>
                </a:solidFill>
              </a:rPr>
            </a:br>
            <a:r>
              <a:rPr lang="uk-UA" i="1" dirty="0" smtClean="0">
                <a:solidFill>
                  <a:srgbClr val="C00000"/>
                </a:solidFill>
              </a:rPr>
              <a:t/>
            </a:r>
            <a:br>
              <a:rPr lang="uk-UA" i="1" dirty="0" smtClean="0">
                <a:solidFill>
                  <a:srgbClr val="C00000"/>
                </a:solidFill>
              </a:rPr>
            </a:br>
            <a:r>
              <a:rPr lang="uk-UA" i="1" dirty="0" smtClean="0">
                <a:solidFill>
                  <a:srgbClr val="C00000"/>
                </a:solidFill>
              </a:rPr>
              <a:t/>
            </a:r>
            <a:br>
              <a:rPr lang="uk-UA" i="1" dirty="0" smtClean="0">
                <a:solidFill>
                  <a:srgbClr val="C00000"/>
                </a:solidFill>
              </a:rPr>
            </a:br>
            <a:r>
              <a:rPr lang="uk-UA" i="1" dirty="0" smtClean="0">
                <a:solidFill>
                  <a:srgbClr val="C00000"/>
                </a:solidFill>
              </a:rPr>
              <a:t/>
            </a:r>
            <a:br>
              <a:rPr lang="uk-UA" i="1" dirty="0" smtClean="0">
                <a:solidFill>
                  <a:srgbClr val="C00000"/>
                </a:solidFill>
              </a:rPr>
            </a:br>
            <a:r>
              <a:rPr lang="uk-UA" i="1" dirty="0" smtClean="0">
                <a:solidFill>
                  <a:srgbClr val="C00000"/>
                </a:solidFill>
              </a:rPr>
              <a:t/>
            </a:r>
            <a:br>
              <a:rPr lang="uk-UA" i="1" dirty="0" smtClean="0">
                <a:solidFill>
                  <a:srgbClr val="C00000"/>
                </a:solidFill>
              </a:rPr>
            </a:br>
            <a:r>
              <a:rPr lang="uk-UA" i="1" dirty="0" smtClean="0">
                <a:solidFill>
                  <a:srgbClr val="FFC000"/>
                </a:solidFill>
              </a:rPr>
              <a:t>Народна картина </a:t>
            </a:r>
            <a:r>
              <a:rPr lang="uk-UA" dirty="0" smtClean="0">
                <a:solidFill>
                  <a:srgbClr val="FFC000"/>
                </a:solidFill>
              </a:rPr>
              <a:t/>
            </a:r>
            <a:br>
              <a:rPr lang="uk-UA" dirty="0" smtClean="0">
                <a:solidFill>
                  <a:srgbClr val="FFC000"/>
                </a:solidFill>
              </a:rPr>
            </a:br>
            <a:r>
              <a:rPr lang="uk-UA" dirty="0" smtClean="0">
                <a:solidFill>
                  <a:srgbClr val="FFC000"/>
                </a:solidFill>
              </a:rPr>
              <a:t>                             </a:t>
            </a:r>
            <a:r>
              <a:rPr lang="uk-UA" sz="4400" dirty="0" smtClean="0">
                <a:solidFill>
                  <a:srgbClr val="FFC000"/>
                </a:solidFill>
              </a:rPr>
              <a:t>“ Козак  Мамай ”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Фото № 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2404"/>
          <a:stretch>
            <a:fillRect/>
          </a:stretch>
        </p:blipFill>
        <p:spPr>
          <a:xfrm>
            <a:off x="2285984" y="428604"/>
            <a:ext cx="4357718" cy="50689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5">
      <a:dk1>
        <a:srgbClr val="CCCCFF"/>
      </a:dk1>
      <a:lt1>
        <a:srgbClr val="CCCCFF"/>
      </a:lt1>
      <a:dk2>
        <a:srgbClr val="CCCCFF"/>
      </a:dk2>
      <a:lt2>
        <a:srgbClr val="CCCCFF"/>
      </a:lt2>
      <a:accent1>
        <a:srgbClr val="CCCCFF"/>
      </a:accent1>
      <a:accent2>
        <a:srgbClr val="00CC99"/>
      </a:accent2>
      <a:accent3>
        <a:srgbClr val="C2E5EF"/>
      </a:accent3>
      <a:accent4>
        <a:srgbClr val="DADADA"/>
      </a:accent4>
      <a:accent5>
        <a:srgbClr val="FFE2AA"/>
      </a:accent5>
      <a:accent6>
        <a:srgbClr val="00B98A"/>
      </a:accent6>
      <a:hlink>
        <a:srgbClr val="0099FF"/>
      </a:hlink>
      <a:folHlink>
        <a:srgbClr val="6600CC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256</TotalTime>
  <Words>42</Words>
  <Application>Microsoft Office PowerPoint</Application>
  <PresentationFormat>Экран (4:3)</PresentationFormat>
  <Paragraphs>29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    Портретний живопис.         Народна картина.      Мистецтво гравюри. </vt:lpstr>
      <vt:lpstr> Ікона “Покрови” із Сулимівки</vt:lpstr>
      <vt:lpstr>    “ Покрови ”  з  Новгорода –                 Сіверського </vt:lpstr>
      <vt:lpstr>     “Покрова” з портретом          Б.Хмельницького </vt:lpstr>
      <vt:lpstr>Січова корогва         </vt:lpstr>
      <vt:lpstr>                   Портрет          Г.Гамалії                                  Невідомий художник</vt:lpstr>
      <vt:lpstr>Невідомий художник.            Портрет  Д.Єфремова                                                                                                                                                                                                     </vt:lpstr>
      <vt:lpstr>Дайте характеристику  козака                      Мамая в різних                                   інтерпретаціях.       </vt:lpstr>
      <vt:lpstr>         Народна картина                               “ Козак  Мамай ”</vt:lpstr>
      <vt:lpstr>Мамай з кобзою         </vt:lpstr>
      <vt:lpstr>Запорізькі розваги        </vt:lpstr>
      <vt:lpstr>         Л. Тарасевич.  Портрет Л. Барановича</vt:lpstr>
      <vt:lpstr>Л.Тарасевич. Гравюра “Аліпій – іконописець”.         </vt:lpstr>
      <vt:lpstr>       Що принесло бароко в                 Україну?                     Культурний динамізм;             Вивільнило потяг до досконалості;              Втамувало спрагу до                             спілкування із Заходом.   </vt:lpstr>
      <vt:lpstr>               Словник     Парсуна - жанр українського портретного живопису кінця ХVІ-ХVІІ ст., що використовував прийоми іконопису.      Монограма – сплетення початкових літер імені та прізвища.       Гравюра – зображення одержане шляхом відтиску з кліше, приготовленого гравером.       Кліше – малюнок на металі, дереві, камені для друкування.(В переносному значенні – шаблонна фраза, вираз)        Дереворит  – гравюра на дереві.        Мідерит (мідьорит) – гравюра на міді.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Портретний живопис. Народна картина. Мистецтво гравюри</dc:title>
  <dc:creator>Грицина О.М.</dc:creator>
  <cp:lastModifiedBy>PROF</cp:lastModifiedBy>
  <cp:revision>26</cp:revision>
  <dcterms:created xsi:type="dcterms:W3CDTF">2010-12-03T15:31:02Z</dcterms:created>
  <dcterms:modified xsi:type="dcterms:W3CDTF">2013-10-28T04:31:23Z</dcterms:modified>
</cp:coreProperties>
</file>