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6F46-D27B-4295-852D-9564F9888C77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A67C-5DF7-4ADB-BD45-5E770FEA1B5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6F46-D27B-4295-852D-9564F9888C77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A67C-5DF7-4ADB-BD45-5E770FEA1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6F46-D27B-4295-852D-9564F9888C77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A67C-5DF7-4ADB-BD45-5E770FEA1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6F46-D27B-4295-852D-9564F9888C77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A67C-5DF7-4ADB-BD45-5E770FEA1B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6F46-D27B-4295-852D-9564F9888C77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A67C-5DF7-4ADB-BD45-5E770FEA1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6F46-D27B-4295-852D-9564F9888C77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A67C-5DF7-4ADB-BD45-5E770FEA1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6F46-D27B-4295-852D-9564F9888C77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A67C-5DF7-4ADB-BD45-5E770FEA1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6F46-D27B-4295-852D-9564F9888C77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A67C-5DF7-4ADB-BD45-5E770FEA1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6F46-D27B-4295-852D-9564F9888C77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A67C-5DF7-4ADB-BD45-5E770FEA1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6F46-D27B-4295-852D-9564F9888C77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A67C-5DF7-4ADB-BD45-5E770FEA1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6F46-D27B-4295-852D-9564F9888C77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A67C-5DF7-4ADB-BD45-5E770FEA1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02C6F46-D27B-4295-852D-9564F9888C77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ABAA67C-5DF7-4ADB-BD45-5E770FEA1B5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dirty="0" smtClean="0"/>
              <a:t>Китайський живопис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201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052736"/>
            <a:ext cx="7924800" cy="5715000"/>
          </a:xfrm>
        </p:spPr>
        <p:txBody>
          <a:bodyPr>
            <a:normAutofit/>
          </a:bodyPr>
          <a:lstStyle/>
          <a:p>
            <a:r>
              <a:rPr lang="ru-RU" sz="2400" dirty="0" err="1"/>
              <a:t>Зразки</a:t>
            </a:r>
            <a:r>
              <a:rPr lang="ru-RU" sz="2400" dirty="0"/>
              <a:t> </a:t>
            </a:r>
            <a:r>
              <a:rPr lang="ru-RU" sz="2400" dirty="0" err="1"/>
              <a:t>китайського</a:t>
            </a:r>
            <a:r>
              <a:rPr lang="ru-RU" sz="2400" dirty="0"/>
              <a:t> </a:t>
            </a:r>
            <a:r>
              <a:rPr lang="ru-RU" sz="2400" dirty="0" err="1"/>
              <a:t>живопису</a:t>
            </a:r>
            <a:r>
              <a:rPr lang="ru-RU" sz="2400" dirty="0"/>
              <a:t> </a:t>
            </a:r>
            <a:r>
              <a:rPr lang="ru-RU" sz="2400" dirty="0" err="1"/>
              <a:t>масово</a:t>
            </a:r>
            <a:r>
              <a:rPr lang="ru-RU" sz="2400" dirty="0"/>
              <a:t> </a:t>
            </a:r>
            <a:r>
              <a:rPr lang="ru-RU" sz="2400" dirty="0" err="1"/>
              <a:t>вивозились</a:t>
            </a:r>
            <a:r>
              <a:rPr lang="ru-RU" sz="2400" dirty="0"/>
              <a:t> в </a:t>
            </a:r>
            <a:r>
              <a:rPr lang="ru-RU" sz="2400" dirty="0" err="1"/>
              <a:t>Західну</a:t>
            </a:r>
            <a:r>
              <a:rPr lang="ru-RU" sz="2400" dirty="0"/>
              <a:t> </a:t>
            </a:r>
            <a:r>
              <a:rPr lang="ru-RU" sz="2400" dirty="0" err="1"/>
              <a:t>Європу</a:t>
            </a:r>
            <a:r>
              <a:rPr lang="ru-RU" sz="2400" dirty="0"/>
              <a:t> з 19 </a:t>
            </a:r>
            <a:r>
              <a:rPr lang="ru-RU" sz="2400" dirty="0" err="1"/>
              <a:t>століття</a:t>
            </a:r>
            <a:r>
              <a:rPr lang="ru-RU" sz="2400" dirty="0"/>
              <a:t>.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</a:t>
            </a:r>
            <a:r>
              <a:rPr lang="ru-RU" sz="2400" dirty="0" err="1"/>
              <a:t>мав</a:t>
            </a:r>
            <a:r>
              <a:rPr lang="ru-RU" sz="2400" dirty="0"/>
              <a:t> </a:t>
            </a:r>
            <a:r>
              <a:rPr lang="ru-RU" sz="2400" dirty="0" err="1"/>
              <a:t>китайський</a:t>
            </a:r>
            <a:r>
              <a:rPr lang="ru-RU" sz="2400" dirty="0"/>
              <a:t> </a:t>
            </a:r>
            <a:r>
              <a:rPr lang="ru-RU" sz="2400" dirty="0" err="1"/>
              <a:t>живопис</a:t>
            </a:r>
            <a:r>
              <a:rPr lang="ru-RU" sz="2400" dirty="0"/>
              <a:t> і на </a:t>
            </a:r>
            <a:r>
              <a:rPr lang="ru-RU" sz="2400" dirty="0" err="1"/>
              <a:t>майстрів</a:t>
            </a:r>
            <a:r>
              <a:rPr lang="ru-RU" sz="2400" dirty="0"/>
              <a:t> </a:t>
            </a:r>
            <a:r>
              <a:rPr lang="ru-RU" sz="2400" dirty="0" err="1"/>
              <a:t>постмодернізму</a:t>
            </a:r>
            <a:r>
              <a:rPr lang="ru-RU" sz="2400" dirty="0"/>
              <a:t>. </a:t>
            </a:r>
            <a:r>
              <a:rPr lang="ru-RU" sz="2400" dirty="0" err="1"/>
              <a:t>Агресивний</a:t>
            </a:r>
            <a:r>
              <a:rPr lang="ru-RU" sz="2400" dirty="0"/>
              <a:t> і </a:t>
            </a:r>
            <a:r>
              <a:rPr lang="ru-RU" sz="2400" dirty="0" err="1"/>
              <a:t>дещо</a:t>
            </a:r>
            <a:r>
              <a:rPr lang="ru-RU" sz="2400" dirty="0"/>
              <a:t> </a:t>
            </a:r>
            <a:r>
              <a:rPr lang="ru-RU" sz="2400" dirty="0" err="1"/>
              <a:t>всепоглинаючий</a:t>
            </a:r>
            <a:r>
              <a:rPr lang="ru-RU" sz="2400" dirty="0"/>
              <a:t> </a:t>
            </a:r>
            <a:r>
              <a:rPr lang="ru-RU" sz="2400" dirty="0" err="1"/>
              <a:t>постмодернізм</a:t>
            </a:r>
            <a:r>
              <a:rPr lang="ru-RU" sz="2400" dirty="0"/>
              <a:t> забрав у </a:t>
            </a:r>
            <a:r>
              <a:rPr lang="ru-RU" sz="2400" dirty="0" err="1"/>
              <a:t>свій</a:t>
            </a:r>
            <a:r>
              <a:rPr lang="ru-RU" sz="2400" dirty="0"/>
              <a:t> репертуар і </a:t>
            </a:r>
            <a:r>
              <a:rPr lang="ru-RU" sz="2400" dirty="0" err="1"/>
              <a:t>незвичний</a:t>
            </a:r>
            <a:r>
              <a:rPr lang="ru-RU" sz="2400" dirty="0"/>
              <a:t> формат полотен, і </a:t>
            </a:r>
            <a:r>
              <a:rPr lang="ru-RU" sz="2400" dirty="0" err="1"/>
              <a:t>фрагментарну</a:t>
            </a:r>
            <a:r>
              <a:rPr lang="ru-RU" sz="2400" dirty="0"/>
              <a:t> подачу речей, і </a:t>
            </a:r>
            <a:r>
              <a:rPr lang="ru-RU" sz="2400" dirty="0" err="1"/>
              <a:t>художню</a:t>
            </a:r>
            <a:r>
              <a:rPr lang="ru-RU" sz="2400" dirty="0"/>
              <a:t> </a:t>
            </a:r>
            <a:r>
              <a:rPr lang="ru-RU" sz="2400" dirty="0" err="1"/>
              <a:t>порожнечу</a:t>
            </a:r>
            <a:r>
              <a:rPr lang="ru-RU" sz="2400" dirty="0"/>
              <a:t>, і створив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зразки</a:t>
            </a:r>
            <a:r>
              <a:rPr lang="ru-RU" sz="2400" dirty="0"/>
              <a:t> </a:t>
            </a:r>
            <a:r>
              <a:rPr lang="ru-RU" sz="2400" dirty="0" err="1"/>
              <a:t>абстракціонізму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Китайський</a:t>
            </a:r>
            <a:r>
              <a:rPr lang="ru-RU" sz="2400" dirty="0"/>
              <a:t> </a:t>
            </a:r>
            <a:r>
              <a:rPr lang="ru-RU" sz="2400" dirty="0" err="1"/>
              <a:t>живопис</a:t>
            </a:r>
            <a:r>
              <a:rPr lang="ru-RU" sz="2400" dirty="0"/>
              <a:t> </a:t>
            </a:r>
            <a:r>
              <a:rPr lang="ru-RU" sz="2400" dirty="0" err="1"/>
              <a:t>Гохуа</a:t>
            </a:r>
            <a:r>
              <a:rPr lang="ru-RU" sz="2400" dirty="0"/>
              <a:t> давно предмет </a:t>
            </a:r>
            <a:r>
              <a:rPr lang="ru-RU" sz="2400" dirty="0" err="1"/>
              <a:t>колекціонування</a:t>
            </a:r>
            <a:r>
              <a:rPr lang="ru-RU" sz="2400" dirty="0"/>
              <a:t> великими музеями </a:t>
            </a:r>
            <a:r>
              <a:rPr lang="ru-RU" sz="2400" dirty="0" err="1"/>
              <a:t>світу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зразки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музеї</a:t>
            </a:r>
            <a:r>
              <a:rPr lang="ru-RU" sz="2400" dirty="0"/>
              <a:t> Китаю, </a:t>
            </a:r>
            <a:r>
              <a:rPr lang="ru-RU" sz="2400" dirty="0" err="1"/>
              <a:t>Японії</a:t>
            </a:r>
            <a:r>
              <a:rPr lang="ru-RU" sz="2400" dirty="0"/>
              <a:t>, США, </a:t>
            </a:r>
            <a:r>
              <a:rPr lang="ru-RU" sz="2400" dirty="0" err="1"/>
              <a:t>Франції</a:t>
            </a:r>
            <a:r>
              <a:rPr lang="ru-RU" sz="2400" dirty="0"/>
              <a:t>,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Росії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10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0"/>
            <a:ext cx="7924800" cy="1772816"/>
          </a:xfrm>
        </p:spPr>
        <p:txBody>
          <a:bodyPr>
            <a:noAutofit/>
          </a:bodyPr>
          <a:lstStyle/>
          <a:p>
            <a:r>
              <a:rPr lang="ru-RU" sz="3200" dirty="0"/>
              <a:t>Одним з </a:t>
            </a:r>
            <a:r>
              <a:rPr lang="ru-RU" sz="3200" dirty="0" err="1"/>
              <a:t>найвідоміших</a:t>
            </a:r>
            <a:r>
              <a:rPr lang="ru-RU" sz="3200" dirty="0"/>
              <a:t> </a:t>
            </a:r>
            <a:r>
              <a:rPr lang="ru-RU" sz="3200" dirty="0" err="1"/>
              <a:t>представників</a:t>
            </a:r>
            <a:r>
              <a:rPr lang="ru-RU" sz="3200" dirty="0"/>
              <a:t> </a:t>
            </a:r>
            <a:r>
              <a:rPr lang="ru-RU" sz="3200" dirty="0" err="1"/>
              <a:t>гохуа</a:t>
            </a:r>
            <a:r>
              <a:rPr lang="ru-RU" sz="3200" dirty="0"/>
              <a:t> є </a:t>
            </a:r>
            <a:r>
              <a:rPr lang="ru-RU" sz="3200" dirty="0" err="1"/>
              <a:t>Чжан</a:t>
            </a:r>
            <a:r>
              <a:rPr lang="ru-RU" sz="3200" dirty="0"/>
              <a:t> </a:t>
            </a:r>
            <a:r>
              <a:rPr lang="ru-RU" sz="3200" dirty="0" err="1"/>
              <a:t>Дачань</a:t>
            </a:r>
            <a:r>
              <a:rPr lang="ru-RU" sz="3200" dirty="0"/>
              <a:t>. </a:t>
            </a:r>
            <a:r>
              <a:rPr lang="ru-RU" sz="3200" dirty="0" err="1"/>
              <a:t>Серед</a:t>
            </a:r>
            <a:r>
              <a:rPr lang="ru-RU" sz="3200" dirty="0"/>
              <a:t> </a:t>
            </a:r>
            <a:r>
              <a:rPr lang="ru-RU" sz="3200" dirty="0" err="1"/>
              <a:t>сучасних</a:t>
            </a:r>
            <a:r>
              <a:rPr lang="ru-RU" sz="3200" dirty="0"/>
              <a:t> </a:t>
            </a:r>
            <a:r>
              <a:rPr lang="ru-RU" sz="3200" dirty="0" err="1"/>
              <a:t>представників</a:t>
            </a:r>
            <a:r>
              <a:rPr lang="ru-RU" sz="3200" dirty="0"/>
              <a:t> </a:t>
            </a:r>
            <a:r>
              <a:rPr lang="ru-RU" sz="3200" dirty="0" err="1"/>
              <a:t>користується</a:t>
            </a:r>
            <a:r>
              <a:rPr lang="ru-RU" sz="3200" dirty="0"/>
              <a:t> </a:t>
            </a:r>
            <a:r>
              <a:rPr lang="ru-RU" sz="3200" dirty="0" err="1"/>
              <a:t>визнанням</a:t>
            </a:r>
            <a:r>
              <a:rPr lang="ru-RU" sz="3200" dirty="0"/>
              <a:t> </a:t>
            </a:r>
            <a:r>
              <a:rPr lang="ru-RU" sz="3200" dirty="0" err="1"/>
              <a:t>Ґу</a:t>
            </a:r>
            <a:r>
              <a:rPr lang="ru-RU" sz="3200" dirty="0"/>
              <a:t> </a:t>
            </a:r>
            <a:r>
              <a:rPr lang="ru-RU" sz="3200" dirty="0" err="1"/>
              <a:t>Інчжі</a:t>
            </a:r>
            <a:r>
              <a:rPr lang="ru-RU" sz="3200" dirty="0"/>
              <a:t> та </a:t>
            </a:r>
            <a:r>
              <a:rPr lang="ru-RU" sz="3200" dirty="0" err="1"/>
              <a:t>інші</a:t>
            </a:r>
            <a:r>
              <a:rPr lang="ru-RU" sz="32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2780"/>
            <a:ext cx="4213473" cy="398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16" y="1892780"/>
            <a:ext cx="2915852" cy="39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56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4" y="980728"/>
            <a:ext cx="7861253" cy="496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39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5909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3301"/>
            <a:ext cx="42291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656"/>
            <a:ext cx="8136904" cy="610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031704" cy="54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3444"/>
            <a:ext cx="3379812" cy="261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7002"/>
            <a:ext cx="3970412" cy="297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19368"/>
            <a:ext cx="2628562" cy="280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41" y="586486"/>
            <a:ext cx="3245346" cy="243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62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"/>
            <a:ext cx="600075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17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98401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89" y="440329"/>
            <a:ext cx="3168352" cy="511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1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840760" cy="486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7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92" y="1196752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Китайський</a:t>
            </a:r>
            <a:r>
              <a:rPr lang="ru-RU" dirty="0"/>
              <a:t> </a:t>
            </a:r>
            <a:r>
              <a:rPr lang="ru-RU" dirty="0" err="1"/>
              <a:t>живопис</a:t>
            </a:r>
            <a:r>
              <a:rPr lang="ru-RU" dirty="0"/>
              <a:t> 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Гохуа</a:t>
            </a:r>
            <a:r>
              <a:rPr lang="ru-RU" dirty="0"/>
              <a:t> , </a:t>
            </a:r>
            <a:r>
              <a:rPr lang="ru-RU" dirty="0" err="1"/>
              <a:t>термін</a:t>
            </a:r>
            <a:r>
              <a:rPr lang="ru-RU" dirty="0"/>
              <a:t> для </a:t>
            </a:r>
            <a:r>
              <a:rPr lang="ru-RU" dirty="0" err="1"/>
              <a:t>позначання</a:t>
            </a:r>
            <a:r>
              <a:rPr lang="ru-RU" dirty="0"/>
              <a:t> </a:t>
            </a:r>
            <a:r>
              <a:rPr lang="ru-RU" dirty="0" err="1"/>
              <a:t>традиційного</a:t>
            </a:r>
            <a:r>
              <a:rPr lang="ru-RU" dirty="0"/>
              <a:t> </a:t>
            </a:r>
            <a:r>
              <a:rPr lang="ru-RU" dirty="0" err="1"/>
              <a:t>китайського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з </a:t>
            </a:r>
            <a:r>
              <a:rPr lang="ru-RU" dirty="0" err="1"/>
              <a:t>традиційним</a:t>
            </a:r>
            <a:r>
              <a:rPr lang="ru-RU" dirty="0"/>
              <a:t> же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, </a:t>
            </a:r>
            <a:r>
              <a:rPr lang="ru-RU" dirty="0" err="1"/>
              <a:t>матеріалів</a:t>
            </a:r>
            <a:r>
              <a:rPr lang="ru-RU" dirty="0"/>
              <a:t> та </a:t>
            </a:r>
            <a:r>
              <a:rPr lang="ru-RU" dirty="0" err="1"/>
              <a:t>інструментів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7525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4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565"/>
            <a:ext cx="6120680" cy="635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18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66"/>
            <a:ext cx="7924800" cy="11430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Виникнення терміну</a:t>
            </a:r>
            <a:endParaRPr lang="ru-RU" sz="6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9" name="TextBox 8"/>
          <p:cNvSpPr txBox="1"/>
          <p:nvPr/>
        </p:nvSpPr>
        <p:spPr>
          <a:xfrm>
            <a:off x="179512" y="1196752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001A"/>
                </a:solidFill>
              </a:rPr>
              <a:t>Назва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Гохуа</a:t>
            </a:r>
            <a:r>
              <a:rPr lang="ru-RU" sz="2800" dirty="0" smtClean="0">
                <a:solidFill>
                  <a:srgbClr val="00001A"/>
                </a:solidFill>
              </a:rPr>
              <a:t> (</a:t>
            </a:r>
            <a:r>
              <a:rPr lang="ru-RU" sz="2800" dirty="0" err="1" smtClean="0">
                <a:solidFill>
                  <a:srgbClr val="00001A"/>
                </a:solidFill>
              </a:rPr>
              <a:t>живопис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нашої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країни</a:t>
            </a:r>
            <a:r>
              <a:rPr lang="ru-RU" sz="2800" dirty="0" smtClean="0">
                <a:solidFill>
                  <a:srgbClr val="00001A"/>
                </a:solidFill>
              </a:rPr>
              <a:t>) </a:t>
            </a:r>
            <a:r>
              <a:rPr lang="ru-RU" sz="2800" dirty="0" err="1" smtClean="0">
                <a:solidFill>
                  <a:srgbClr val="00001A"/>
                </a:solidFill>
              </a:rPr>
              <a:t>виникла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лише</a:t>
            </a:r>
            <a:r>
              <a:rPr lang="ru-RU" sz="2800" dirty="0" smtClean="0">
                <a:solidFill>
                  <a:srgbClr val="00001A"/>
                </a:solidFill>
              </a:rPr>
              <a:t> на </a:t>
            </a:r>
            <a:r>
              <a:rPr lang="ru-RU" sz="2800" dirty="0" err="1" smtClean="0">
                <a:solidFill>
                  <a:srgbClr val="00001A"/>
                </a:solidFill>
              </a:rPr>
              <a:t>зламі</a:t>
            </a:r>
            <a:r>
              <a:rPr lang="ru-RU" sz="2800" dirty="0" smtClean="0">
                <a:solidFill>
                  <a:srgbClr val="00001A"/>
                </a:solidFill>
              </a:rPr>
              <a:t> 19-20 </a:t>
            </a:r>
            <a:r>
              <a:rPr lang="ru-RU" sz="2800" dirty="0" err="1" smtClean="0">
                <a:solidFill>
                  <a:srgbClr val="00001A"/>
                </a:solidFill>
              </a:rPr>
              <a:t>століть</a:t>
            </a:r>
            <a:r>
              <a:rPr lang="ru-RU" sz="2800" dirty="0" smtClean="0">
                <a:solidFill>
                  <a:srgbClr val="00001A"/>
                </a:solidFill>
              </a:rPr>
              <a:t> як </a:t>
            </a:r>
            <a:r>
              <a:rPr lang="ru-RU" sz="2800" dirty="0" err="1" smtClean="0">
                <a:solidFill>
                  <a:srgbClr val="00001A"/>
                </a:solidFill>
              </a:rPr>
              <a:t>протиставлення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назві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Сиянхуа</a:t>
            </a:r>
            <a:r>
              <a:rPr lang="ru-RU" sz="2800" dirty="0" smtClean="0">
                <a:solidFill>
                  <a:srgbClr val="00001A"/>
                </a:solidFill>
              </a:rPr>
              <a:t> (</a:t>
            </a:r>
            <a:r>
              <a:rPr lang="ru-RU" sz="2800" dirty="0" err="1" smtClean="0">
                <a:solidFill>
                  <a:srgbClr val="00001A"/>
                </a:solidFill>
              </a:rPr>
              <a:t>західноєвропейський</a:t>
            </a:r>
            <a:r>
              <a:rPr lang="ru-RU" sz="2800" dirty="0" smtClean="0">
                <a:solidFill>
                  <a:srgbClr val="00001A"/>
                </a:solidFill>
              </a:rPr>
              <a:t>, </a:t>
            </a:r>
            <a:r>
              <a:rPr lang="ru-RU" sz="2800" dirty="0" err="1" smtClean="0">
                <a:solidFill>
                  <a:srgbClr val="00001A"/>
                </a:solidFill>
              </a:rPr>
              <a:t>тобто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заморський</a:t>
            </a:r>
            <a:r>
              <a:rPr lang="ru-RU" sz="2800" dirty="0" smtClean="0">
                <a:solidFill>
                  <a:srgbClr val="00001A"/>
                </a:solidFill>
              </a:rPr>
              <a:t>, </a:t>
            </a:r>
            <a:r>
              <a:rPr lang="ru-RU" sz="2800" dirty="0" err="1" smtClean="0">
                <a:solidFill>
                  <a:srgbClr val="00001A"/>
                </a:solidFill>
              </a:rPr>
              <a:t>живопис</a:t>
            </a:r>
            <a:r>
              <a:rPr lang="ru-RU" sz="2800" dirty="0" smtClean="0">
                <a:solidFill>
                  <a:srgbClr val="00001A"/>
                </a:solidFill>
              </a:rPr>
              <a:t>). Є </a:t>
            </a:r>
            <a:r>
              <a:rPr lang="ru-RU" sz="2800" dirty="0" err="1" smtClean="0">
                <a:solidFill>
                  <a:srgbClr val="00001A"/>
                </a:solidFill>
              </a:rPr>
              <a:t>ще</a:t>
            </a:r>
            <a:r>
              <a:rPr lang="ru-RU" sz="2800" dirty="0" smtClean="0">
                <a:solidFill>
                  <a:srgbClr val="00001A"/>
                </a:solidFill>
              </a:rPr>
              <a:t> одна </a:t>
            </a:r>
            <a:r>
              <a:rPr lang="ru-RU" sz="2800" dirty="0" err="1" smtClean="0">
                <a:solidFill>
                  <a:srgbClr val="00001A"/>
                </a:solidFill>
              </a:rPr>
              <a:t>позначка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живопису</a:t>
            </a:r>
            <a:r>
              <a:rPr lang="ru-RU" sz="2800" dirty="0" smtClean="0">
                <a:solidFill>
                  <a:srgbClr val="00001A"/>
                </a:solidFill>
              </a:rPr>
              <a:t> за </a:t>
            </a:r>
            <a:r>
              <a:rPr lang="ru-RU" sz="2800" dirty="0" err="1" smtClean="0">
                <a:solidFill>
                  <a:srgbClr val="00001A"/>
                </a:solidFill>
              </a:rPr>
              <a:t>технікою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виконання</a:t>
            </a:r>
            <a:r>
              <a:rPr lang="ru-RU" sz="2800" dirty="0" smtClean="0">
                <a:solidFill>
                  <a:srgbClr val="00001A"/>
                </a:solidFill>
              </a:rPr>
              <a:t> - </a:t>
            </a:r>
            <a:r>
              <a:rPr lang="ru-RU" sz="2800" dirty="0" err="1" smtClean="0">
                <a:solidFill>
                  <a:srgbClr val="00001A"/>
                </a:solidFill>
              </a:rPr>
              <a:t>Шуймохуа</a:t>
            </a:r>
            <a:r>
              <a:rPr lang="ru-RU" sz="2800" dirty="0" smtClean="0">
                <a:solidFill>
                  <a:srgbClr val="00001A"/>
                </a:solidFill>
              </a:rPr>
              <a:t>( </a:t>
            </a:r>
            <a:r>
              <a:rPr lang="ru-RU" sz="2800" dirty="0" err="1" smtClean="0">
                <a:solidFill>
                  <a:srgbClr val="00001A"/>
                </a:solidFill>
              </a:rPr>
              <a:t>тобто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живопис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чорною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тушшю</a:t>
            </a:r>
            <a:r>
              <a:rPr lang="ru-RU" sz="2800" dirty="0" smtClean="0">
                <a:solidFill>
                  <a:srgbClr val="00001A"/>
                </a:solidFill>
              </a:rPr>
              <a:t>, </a:t>
            </a:r>
            <a:r>
              <a:rPr lang="ru-RU" sz="2800" dirty="0" err="1" smtClean="0">
                <a:solidFill>
                  <a:srgbClr val="00001A"/>
                </a:solidFill>
              </a:rPr>
              <a:t>притаманний</a:t>
            </a:r>
            <a:r>
              <a:rPr lang="ru-RU" sz="2800" dirty="0" smtClean="0">
                <a:solidFill>
                  <a:srgbClr val="00001A"/>
                </a:solidFill>
              </a:rPr>
              <a:t> Китаю )і </a:t>
            </a:r>
            <a:r>
              <a:rPr lang="ru-RU" sz="2800" dirty="0" err="1" smtClean="0">
                <a:solidFill>
                  <a:srgbClr val="00001A"/>
                </a:solidFill>
              </a:rPr>
              <a:t>Юхуа</a:t>
            </a:r>
            <a:r>
              <a:rPr lang="ru-RU" sz="2800" dirty="0" smtClean="0">
                <a:solidFill>
                  <a:srgbClr val="00001A"/>
                </a:solidFill>
              </a:rPr>
              <a:t> ( </a:t>
            </a:r>
            <a:r>
              <a:rPr lang="ru-RU" sz="2800" dirty="0" err="1" smtClean="0">
                <a:solidFill>
                  <a:srgbClr val="00001A"/>
                </a:solidFill>
              </a:rPr>
              <a:t>заморський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живопис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олійними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фарбами</a:t>
            </a:r>
            <a:r>
              <a:rPr lang="ru-RU" sz="2800" dirty="0" smtClean="0">
                <a:solidFill>
                  <a:srgbClr val="00001A"/>
                </a:solidFill>
              </a:rPr>
              <a:t> ).В </a:t>
            </a:r>
            <a:r>
              <a:rPr lang="ru-RU" sz="2800" dirty="0" err="1" smtClean="0">
                <a:solidFill>
                  <a:srgbClr val="00001A"/>
                </a:solidFill>
              </a:rPr>
              <a:t>Китаї</a:t>
            </a:r>
            <a:r>
              <a:rPr lang="ru-RU" sz="2800" dirty="0" smtClean="0">
                <a:solidFill>
                  <a:srgbClr val="00001A"/>
                </a:solidFill>
              </a:rPr>
              <a:t> в 20 </a:t>
            </a:r>
            <a:r>
              <a:rPr lang="ru-RU" sz="2800" dirty="0" err="1" smtClean="0">
                <a:solidFill>
                  <a:srgbClr val="00001A"/>
                </a:solidFill>
              </a:rPr>
              <a:t>столітті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було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співіснування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обох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різновидів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живопису</a:t>
            </a:r>
            <a:r>
              <a:rPr lang="ru-RU" sz="2800" dirty="0" smtClean="0">
                <a:solidFill>
                  <a:srgbClr val="00001A"/>
                </a:solidFill>
              </a:rPr>
              <a:t>. Є </a:t>
            </a:r>
            <a:r>
              <a:rPr lang="ru-RU" sz="2800" dirty="0" err="1" smtClean="0">
                <a:solidFill>
                  <a:srgbClr val="00001A"/>
                </a:solidFill>
              </a:rPr>
              <a:t>майстри</a:t>
            </a:r>
            <a:r>
              <a:rPr lang="ru-RU" sz="2800" dirty="0" smtClean="0">
                <a:solidFill>
                  <a:srgbClr val="00001A"/>
                </a:solidFill>
              </a:rPr>
              <a:t>, </a:t>
            </a:r>
            <a:r>
              <a:rPr lang="ru-RU" sz="2800" dirty="0" err="1" smtClean="0">
                <a:solidFill>
                  <a:srgbClr val="00001A"/>
                </a:solidFill>
              </a:rPr>
              <a:t>що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дотримуються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традиційних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матеріалів</a:t>
            </a:r>
            <a:r>
              <a:rPr lang="ru-RU" sz="2800" dirty="0" smtClean="0">
                <a:solidFill>
                  <a:srgbClr val="00001A"/>
                </a:solidFill>
              </a:rPr>
              <a:t> і </a:t>
            </a:r>
            <a:r>
              <a:rPr lang="ru-RU" sz="2800" dirty="0" err="1" smtClean="0">
                <a:solidFill>
                  <a:srgbClr val="00001A"/>
                </a:solidFill>
              </a:rPr>
              <a:t>техніки</a:t>
            </a:r>
            <a:r>
              <a:rPr lang="ru-RU" sz="2800" dirty="0" smtClean="0">
                <a:solidFill>
                  <a:srgbClr val="00001A"/>
                </a:solidFill>
              </a:rPr>
              <a:t> ( </a:t>
            </a:r>
            <a:r>
              <a:rPr lang="ru-RU" sz="2800" dirty="0" err="1" smtClean="0">
                <a:solidFill>
                  <a:srgbClr val="00001A"/>
                </a:solidFill>
              </a:rPr>
              <a:t>Сюй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Бейхун</a:t>
            </a:r>
            <a:r>
              <a:rPr lang="ru-RU" sz="2800" dirty="0" smtClean="0">
                <a:solidFill>
                  <a:srgbClr val="00001A"/>
                </a:solidFill>
              </a:rPr>
              <a:t>, 1885-1953 та </a:t>
            </a:r>
            <a:r>
              <a:rPr lang="ru-RU" sz="2800" dirty="0" err="1" smtClean="0">
                <a:solidFill>
                  <a:srgbClr val="00001A"/>
                </a:solidFill>
              </a:rPr>
              <a:t>ін</a:t>
            </a:r>
            <a:r>
              <a:rPr lang="ru-RU" sz="2800" dirty="0" smtClean="0">
                <a:solidFill>
                  <a:srgbClr val="00001A"/>
                </a:solidFill>
              </a:rPr>
              <a:t>.)і </a:t>
            </a:r>
            <a:r>
              <a:rPr lang="ru-RU" sz="2800" dirty="0" err="1" smtClean="0">
                <a:solidFill>
                  <a:srgbClr val="00001A"/>
                </a:solidFill>
              </a:rPr>
              <a:t>ті</a:t>
            </a:r>
            <a:r>
              <a:rPr lang="ru-RU" sz="2800" dirty="0" smtClean="0">
                <a:solidFill>
                  <a:srgbClr val="00001A"/>
                </a:solidFill>
              </a:rPr>
              <a:t>, </a:t>
            </a:r>
            <a:r>
              <a:rPr lang="ru-RU" sz="2800" dirty="0" err="1" smtClean="0">
                <a:solidFill>
                  <a:srgbClr val="00001A"/>
                </a:solidFill>
              </a:rPr>
              <a:t>що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перейшли</a:t>
            </a:r>
            <a:r>
              <a:rPr lang="ru-RU" sz="2800" dirty="0" smtClean="0">
                <a:solidFill>
                  <a:srgbClr val="00001A"/>
                </a:solidFill>
              </a:rPr>
              <a:t> на </a:t>
            </a:r>
            <a:r>
              <a:rPr lang="ru-RU" sz="2800" dirty="0" err="1" smtClean="0">
                <a:solidFill>
                  <a:srgbClr val="00001A"/>
                </a:solidFill>
              </a:rPr>
              <a:t>олійні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фарби</a:t>
            </a:r>
            <a:r>
              <a:rPr lang="ru-RU" sz="2800" dirty="0" smtClean="0">
                <a:solidFill>
                  <a:srgbClr val="00001A"/>
                </a:solidFill>
              </a:rPr>
              <a:t>. До 20 </a:t>
            </a:r>
            <a:r>
              <a:rPr lang="ru-RU" sz="2800" dirty="0" err="1" smtClean="0">
                <a:solidFill>
                  <a:srgbClr val="00001A"/>
                </a:solidFill>
              </a:rPr>
              <a:t>століття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Гохуа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пройшов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довгий</a:t>
            </a:r>
            <a:r>
              <a:rPr lang="ru-RU" sz="2800" dirty="0" smtClean="0">
                <a:solidFill>
                  <a:srgbClr val="00001A"/>
                </a:solidFill>
              </a:rPr>
              <a:t> шлях </a:t>
            </a:r>
            <a:r>
              <a:rPr lang="ru-RU" sz="2800" dirty="0" err="1" smtClean="0">
                <a:solidFill>
                  <a:srgbClr val="00001A"/>
                </a:solidFill>
              </a:rPr>
              <a:t>розвитку</a:t>
            </a:r>
            <a:r>
              <a:rPr lang="ru-RU" sz="2800" dirty="0" smtClean="0">
                <a:solidFill>
                  <a:srgbClr val="00001A"/>
                </a:solidFill>
              </a:rPr>
              <a:t>. В </a:t>
            </a:r>
            <a:r>
              <a:rPr lang="ru-RU" sz="2800" dirty="0" err="1" smtClean="0">
                <a:solidFill>
                  <a:srgbClr val="00001A"/>
                </a:solidFill>
              </a:rPr>
              <a:t>китайському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живопису</a:t>
            </a:r>
            <a:r>
              <a:rPr lang="ru-RU" sz="2800" dirty="0" smtClean="0">
                <a:solidFill>
                  <a:srgbClr val="00001A"/>
                </a:solidFill>
              </a:rPr>
              <a:t> є і </a:t>
            </a:r>
            <a:r>
              <a:rPr lang="ru-RU" sz="2800" dirty="0" err="1" smtClean="0">
                <a:solidFill>
                  <a:srgbClr val="00001A"/>
                </a:solidFill>
              </a:rPr>
              <a:t>стінописи</a:t>
            </a:r>
            <a:r>
              <a:rPr lang="ru-RU" sz="2800" dirty="0" smtClean="0">
                <a:solidFill>
                  <a:srgbClr val="00001A"/>
                </a:solidFill>
              </a:rPr>
              <a:t> (фрески), і </a:t>
            </a:r>
            <a:r>
              <a:rPr lang="ru-RU" sz="2800" dirty="0" err="1" smtClean="0">
                <a:solidFill>
                  <a:srgbClr val="00001A"/>
                </a:solidFill>
              </a:rPr>
              <a:t>живопис</a:t>
            </a:r>
            <a:r>
              <a:rPr lang="ru-RU" sz="2800" dirty="0" smtClean="0">
                <a:solidFill>
                  <a:srgbClr val="00001A"/>
                </a:solidFill>
              </a:rPr>
              <a:t> на речах </a:t>
            </a:r>
            <a:r>
              <a:rPr lang="ru-RU" sz="2800" dirty="0" err="1" smtClean="0">
                <a:solidFill>
                  <a:srgbClr val="00001A"/>
                </a:solidFill>
              </a:rPr>
              <a:t>домашнього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вжитку</a:t>
            </a:r>
            <a:r>
              <a:rPr lang="ru-RU" sz="2800" dirty="0" smtClean="0">
                <a:solidFill>
                  <a:srgbClr val="00001A"/>
                </a:solidFill>
              </a:rPr>
              <a:t> (</a:t>
            </a:r>
            <a:r>
              <a:rPr lang="ru-RU" sz="2800" dirty="0" err="1" smtClean="0">
                <a:solidFill>
                  <a:srgbClr val="00001A"/>
                </a:solidFill>
              </a:rPr>
              <a:t>китайські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ширми</a:t>
            </a:r>
            <a:r>
              <a:rPr lang="ru-RU" sz="2800" dirty="0" smtClean="0">
                <a:solidFill>
                  <a:srgbClr val="00001A"/>
                </a:solidFill>
              </a:rPr>
              <a:t>, </a:t>
            </a:r>
            <a:r>
              <a:rPr lang="ru-RU" sz="2800" dirty="0" err="1" smtClean="0">
                <a:solidFill>
                  <a:srgbClr val="00001A"/>
                </a:solidFill>
              </a:rPr>
              <a:t>віяла</a:t>
            </a:r>
            <a:r>
              <a:rPr lang="ru-RU" sz="2800" dirty="0" smtClean="0">
                <a:solidFill>
                  <a:srgbClr val="00001A"/>
                </a:solidFill>
              </a:rPr>
              <a:t> </a:t>
            </a:r>
            <a:r>
              <a:rPr lang="ru-RU" sz="2800" dirty="0" err="1" smtClean="0">
                <a:solidFill>
                  <a:srgbClr val="00001A"/>
                </a:solidFill>
              </a:rPr>
              <a:t>тощо</a:t>
            </a:r>
            <a:r>
              <a:rPr lang="ru-RU" sz="2800" dirty="0" smtClean="0">
                <a:solidFill>
                  <a:srgbClr val="00001A"/>
                </a:solidFill>
              </a:rPr>
              <a:t>).</a:t>
            </a:r>
            <a:endParaRPr lang="ru-RU" sz="2800" dirty="0">
              <a:solidFill>
                <a:srgbClr val="00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4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0"/>
            <a:ext cx="7924800" cy="6408712"/>
          </a:xfrm>
        </p:spPr>
        <p:txBody>
          <a:bodyPr>
            <a:noAutofit/>
          </a:bodyPr>
          <a:lstStyle/>
          <a:p>
            <a:r>
              <a:rPr lang="ru-RU" sz="3600" dirty="0"/>
              <a:t>В </a:t>
            </a:r>
            <a:r>
              <a:rPr lang="ru-RU" sz="3600" dirty="0" err="1"/>
              <a:t>Гохуа</a:t>
            </a:r>
            <a:r>
              <a:rPr lang="ru-RU" sz="3600" dirty="0"/>
              <a:t> є </a:t>
            </a:r>
            <a:r>
              <a:rPr lang="ru-RU" sz="3600" dirty="0" err="1"/>
              <a:t>свої</a:t>
            </a:r>
            <a:r>
              <a:rPr lang="ru-RU" sz="3600" dirty="0"/>
              <a:t> </a:t>
            </a:r>
            <a:r>
              <a:rPr lang="ru-RU" sz="3600" dirty="0" err="1"/>
              <a:t>традиційні</a:t>
            </a:r>
            <a:r>
              <a:rPr lang="ru-RU" sz="3600" dirty="0"/>
              <a:t> </a:t>
            </a:r>
            <a:r>
              <a:rPr lang="ru-RU" sz="3600" dirty="0" err="1"/>
              <a:t>умовності</a:t>
            </a:r>
            <a:r>
              <a:rPr lang="ru-RU" sz="3600" dirty="0"/>
              <a:t>, як в </a:t>
            </a:r>
            <a:r>
              <a:rPr lang="ru-RU" sz="3600" dirty="0" err="1"/>
              <a:t>західному</a:t>
            </a:r>
            <a:r>
              <a:rPr lang="ru-RU" sz="3600" dirty="0"/>
              <a:t> </a:t>
            </a:r>
            <a:r>
              <a:rPr lang="ru-RU" sz="3600" dirty="0" err="1"/>
              <a:t>балеті</a:t>
            </a:r>
            <a:r>
              <a:rPr lang="ru-RU" sz="3600" dirty="0"/>
              <a:t> </a:t>
            </a:r>
            <a:r>
              <a:rPr lang="ru-RU" sz="3600" dirty="0" err="1"/>
              <a:t>чи</a:t>
            </a:r>
            <a:r>
              <a:rPr lang="ru-RU" sz="3600" dirty="0"/>
              <a:t> </a:t>
            </a:r>
            <a:r>
              <a:rPr lang="ru-RU" sz="3600" dirty="0" err="1"/>
              <a:t>пекінській</a:t>
            </a:r>
            <a:r>
              <a:rPr lang="ru-RU" sz="3600" dirty="0"/>
              <a:t> </a:t>
            </a:r>
            <a:r>
              <a:rPr lang="ru-RU" sz="3600" dirty="0" err="1"/>
              <a:t>опері</a:t>
            </a:r>
            <a:r>
              <a:rPr lang="ru-RU" sz="3600" dirty="0"/>
              <a:t>. Так, </a:t>
            </a:r>
            <a:r>
              <a:rPr lang="ru-RU" sz="3600" dirty="0" err="1"/>
              <a:t>носієм</a:t>
            </a:r>
            <a:r>
              <a:rPr lang="ru-RU" sz="3600" dirty="0"/>
              <a:t> </a:t>
            </a:r>
            <a:r>
              <a:rPr lang="ru-RU" sz="3600" dirty="0" err="1"/>
              <a:t>кольору</a:t>
            </a:r>
            <a:r>
              <a:rPr lang="ru-RU" sz="3600" dirty="0"/>
              <a:t> </a:t>
            </a:r>
            <a:r>
              <a:rPr lang="ru-RU" sz="3600" dirty="0" err="1"/>
              <a:t>виступає</a:t>
            </a:r>
            <a:r>
              <a:rPr lang="ru-RU" sz="3600" dirty="0"/>
              <a:t> </a:t>
            </a:r>
            <a:r>
              <a:rPr lang="ru-RU" sz="3600" dirty="0" err="1"/>
              <a:t>особливий</a:t>
            </a:r>
            <a:r>
              <a:rPr lang="ru-RU" sz="3600" dirty="0"/>
              <a:t> </a:t>
            </a:r>
            <a:r>
              <a:rPr lang="ru-RU" sz="3600" dirty="0" err="1"/>
              <a:t>різновид</a:t>
            </a:r>
            <a:r>
              <a:rPr lang="ru-RU" sz="3600" dirty="0"/>
              <a:t> </a:t>
            </a:r>
            <a:r>
              <a:rPr lang="ru-RU" sz="3600" dirty="0" err="1"/>
              <a:t>туші</a:t>
            </a:r>
            <a:r>
              <a:rPr lang="ru-RU" sz="3600" dirty="0"/>
              <a:t> - так звана </a:t>
            </a:r>
            <a:r>
              <a:rPr lang="ru-RU" sz="3600" dirty="0" err="1"/>
              <a:t>китайська</a:t>
            </a:r>
            <a:r>
              <a:rPr lang="ru-RU" sz="3600" dirty="0"/>
              <a:t> туш. </a:t>
            </a:r>
            <a:r>
              <a:rPr lang="ru-RU" sz="3600" dirty="0" err="1"/>
              <a:t>Розтерта</a:t>
            </a:r>
            <a:r>
              <a:rPr lang="ru-RU" sz="3600" dirty="0"/>
              <a:t> на порох і </a:t>
            </a:r>
            <a:r>
              <a:rPr lang="ru-RU" sz="3600" dirty="0" err="1"/>
              <a:t>розведена</a:t>
            </a:r>
            <a:r>
              <a:rPr lang="ru-RU" sz="3600" dirty="0"/>
              <a:t> водою, туш </a:t>
            </a:r>
            <a:r>
              <a:rPr lang="ru-RU" sz="3600" dirty="0" err="1"/>
              <a:t>дає</a:t>
            </a:r>
            <a:r>
              <a:rPr lang="ru-RU" sz="3600" dirty="0"/>
              <a:t> </a:t>
            </a:r>
            <a:r>
              <a:rPr lang="ru-RU" sz="3600" dirty="0" err="1"/>
              <a:t>багато</a:t>
            </a:r>
            <a:r>
              <a:rPr lang="ru-RU" sz="3600" dirty="0"/>
              <a:t> </a:t>
            </a:r>
            <a:r>
              <a:rPr lang="ru-RU" sz="3600" dirty="0" err="1"/>
              <a:t>відтінків</a:t>
            </a:r>
            <a:r>
              <a:rPr lang="ru-RU" sz="3600" dirty="0"/>
              <a:t> </a:t>
            </a:r>
            <a:r>
              <a:rPr lang="ru-RU" sz="3600" dirty="0" err="1"/>
              <a:t>чорного</a:t>
            </a:r>
            <a:r>
              <a:rPr lang="ru-RU" sz="3600" dirty="0"/>
              <a:t> -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найслабшого</a:t>
            </a:r>
            <a:r>
              <a:rPr lang="ru-RU" sz="3600" dirty="0"/>
              <a:t> </a:t>
            </a:r>
            <a:r>
              <a:rPr lang="ru-RU" sz="3600" dirty="0" err="1"/>
              <a:t>сірого</a:t>
            </a:r>
            <a:r>
              <a:rPr lang="ru-RU" sz="3600" dirty="0"/>
              <a:t> до </a:t>
            </a:r>
            <a:r>
              <a:rPr lang="ru-RU" sz="3600" dirty="0" err="1"/>
              <a:t>вугільно-чорного</a:t>
            </a:r>
            <a:r>
              <a:rPr lang="ru-RU" sz="3600" dirty="0"/>
              <a:t>. </a:t>
            </a:r>
            <a:r>
              <a:rPr lang="ru-RU" sz="3600" dirty="0" err="1"/>
              <a:t>Слабкі</a:t>
            </a:r>
            <a:r>
              <a:rPr lang="ru-RU" sz="3600" dirty="0"/>
              <a:t> </a:t>
            </a:r>
            <a:r>
              <a:rPr lang="ru-RU" sz="3600" dirty="0" err="1"/>
              <a:t>відтінки</a:t>
            </a:r>
            <a:r>
              <a:rPr lang="ru-RU" sz="3600" dirty="0"/>
              <a:t> </a:t>
            </a:r>
            <a:r>
              <a:rPr lang="ru-RU" sz="3600" dirty="0" err="1"/>
              <a:t>сірого</a:t>
            </a:r>
            <a:r>
              <a:rPr lang="ru-RU" sz="3600" dirty="0"/>
              <a:t> </a:t>
            </a:r>
            <a:r>
              <a:rPr lang="ru-RU" sz="3600" dirty="0" err="1"/>
              <a:t>використовуються</a:t>
            </a:r>
            <a:r>
              <a:rPr lang="ru-RU" sz="3600" dirty="0"/>
              <a:t> для </a:t>
            </a:r>
            <a:r>
              <a:rPr lang="ru-RU" sz="3600" dirty="0" err="1"/>
              <a:t>умовної</a:t>
            </a:r>
            <a:r>
              <a:rPr lang="ru-RU" sz="3600" dirty="0"/>
              <a:t> </a:t>
            </a:r>
            <a:r>
              <a:rPr lang="ru-RU" sz="3600" dirty="0" err="1"/>
              <a:t>позначки</a:t>
            </a:r>
            <a:r>
              <a:rPr lang="ru-RU" sz="3600" dirty="0"/>
              <a:t> </a:t>
            </a:r>
            <a:r>
              <a:rPr lang="ru-RU" sz="3600" dirty="0" err="1"/>
              <a:t>перспективи</a:t>
            </a:r>
            <a:r>
              <a:rPr lang="ru-RU" sz="3600" dirty="0"/>
              <a:t>, </a:t>
            </a:r>
            <a:r>
              <a:rPr lang="ru-RU" sz="3600" dirty="0" err="1"/>
              <a:t>бо</a:t>
            </a:r>
            <a:r>
              <a:rPr lang="ru-RU" sz="3600" dirty="0"/>
              <a:t> </a:t>
            </a:r>
            <a:r>
              <a:rPr lang="ru-RU" sz="3600" dirty="0" err="1"/>
              <a:t>Гохуа</a:t>
            </a:r>
            <a:r>
              <a:rPr lang="ru-RU" sz="3600" dirty="0"/>
              <a:t> не </a:t>
            </a:r>
            <a:r>
              <a:rPr lang="ru-RU" sz="3600" dirty="0" err="1"/>
              <a:t>притаманна</a:t>
            </a:r>
            <a:r>
              <a:rPr lang="ru-RU" sz="3600" dirty="0"/>
              <a:t> перспектива </a:t>
            </a:r>
            <a:r>
              <a:rPr lang="ru-RU" sz="3600" dirty="0" err="1"/>
              <a:t>італійського</a:t>
            </a:r>
            <a:r>
              <a:rPr lang="ru-RU" sz="3600" dirty="0"/>
              <a:t> </a:t>
            </a:r>
            <a:r>
              <a:rPr lang="ru-RU" sz="3600" dirty="0" err="1"/>
              <a:t>зразку</a:t>
            </a:r>
            <a:r>
              <a:rPr lang="ru-RU" sz="3600" dirty="0"/>
              <a:t>. </a:t>
            </a:r>
            <a:r>
              <a:rPr lang="ru-RU" sz="3600" dirty="0" err="1"/>
              <a:t>Водночас</a:t>
            </a:r>
            <a:r>
              <a:rPr lang="ru-RU" sz="3600" dirty="0"/>
              <a:t> </a:t>
            </a:r>
            <a:r>
              <a:rPr lang="ru-RU" sz="3600" dirty="0" err="1"/>
              <a:t>умовність</a:t>
            </a:r>
            <a:r>
              <a:rPr lang="ru-RU" sz="3600" dirty="0"/>
              <a:t> </a:t>
            </a:r>
            <a:r>
              <a:rPr lang="ru-RU" sz="3600" dirty="0" err="1"/>
              <a:t>поширена</a:t>
            </a:r>
            <a:r>
              <a:rPr lang="ru-RU" sz="3600" dirty="0"/>
              <a:t> і на </a:t>
            </a:r>
            <a:r>
              <a:rPr lang="ru-RU" sz="3600" dirty="0" err="1"/>
              <a:t>багатоколірність</a:t>
            </a:r>
            <a:r>
              <a:rPr lang="ru-RU" sz="36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6951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4211960" cy="6741368"/>
          </a:xfrm>
        </p:spPr>
        <p:txBody>
          <a:bodyPr>
            <a:normAutofit/>
          </a:bodyPr>
          <a:lstStyle/>
          <a:p>
            <a:r>
              <a:rPr lang="ru-RU" sz="2400" dirty="0"/>
              <a:t>Усе </a:t>
            </a:r>
            <a:r>
              <a:rPr lang="ru-RU" sz="2400" dirty="0" err="1"/>
              <a:t>розмаїття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</a:t>
            </a:r>
            <a:r>
              <a:rPr lang="ru-RU" sz="2400" dirty="0" err="1"/>
              <a:t>зведено</a:t>
            </a:r>
            <a:r>
              <a:rPr lang="ru-RU" sz="2400" dirty="0"/>
              <a:t> у </a:t>
            </a:r>
            <a:r>
              <a:rPr lang="ru-RU" sz="2400" dirty="0" err="1"/>
              <a:t>проміжок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найслабшого</a:t>
            </a:r>
            <a:r>
              <a:rPr lang="ru-RU" sz="2400" dirty="0"/>
              <a:t> </a:t>
            </a:r>
            <a:r>
              <a:rPr lang="ru-RU" sz="2400" dirty="0" err="1"/>
              <a:t>сірого</a:t>
            </a:r>
            <a:r>
              <a:rPr lang="ru-RU" sz="2400" dirty="0"/>
              <a:t> до </a:t>
            </a:r>
            <a:r>
              <a:rPr lang="ru-RU" sz="2400" dirty="0" err="1"/>
              <a:t>вугільно-чорного.А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уява</a:t>
            </a:r>
            <a:r>
              <a:rPr lang="ru-RU" sz="2400" dirty="0"/>
              <a:t> </a:t>
            </a:r>
            <a:r>
              <a:rPr lang="ru-RU" sz="2400" dirty="0" err="1"/>
              <a:t>глядача</a:t>
            </a:r>
            <a:r>
              <a:rPr lang="ru-RU" sz="2400" dirty="0"/>
              <a:t> </a:t>
            </a:r>
            <a:r>
              <a:rPr lang="ru-RU" sz="2400" dirty="0" err="1"/>
              <a:t>допомагає</a:t>
            </a:r>
            <a:r>
              <a:rPr lang="ru-RU" sz="2400" dirty="0"/>
              <a:t> </a:t>
            </a:r>
            <a:r>
              <a:rPr lang="ru-RU" sz="2400" dirty="0" err="1"/>
              <a:t>здогадатися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чорне</a:t>
            </a:r>
            <a:r>
              <a:rPr lang="ru-RU" sz="2400" dirty="0"/>
              <a:t> </a:t>
            </a:r>
            <a:r>
              <a:rPr lang="ru-RU" sz="2400" dirty="0" err="1"/>
              <a:t>листя</a:t>
            </a:r>
            <a:r>
              <a:rPr lang="ru-RU" sz="2400" dirty="0"/>
              <a:t> - </a:t>
            </a:r>
            <a:r>
              <a:rPr lang="ru-RU" sz="2400" dirty="0" err="1"/>
              <a:t>зелене</a:t>
            </a:r>
            <a:r>
              <a:rPr lang="ru-RU" sz="2400" dirty="0"/>
              <a:t>, </a:t>
            </a:r>
            <a:r>
              <a:rPr lang="ru-RU" sz="2400" dirty="0" err="1"/>
              <a:t>сірі</a:t>
            </a:r>
            <a:r>
              <a:rPr lang="ru-RU" sz="2400" dirty="0"/>
              <a:t> </a:t>
            </a:r>
            <a:r>
              <a:rPr lang="ru-RU" sz="2400" dirty="0" err="1"/>
              <a:t>квіти</a:t>
            </a:r>
            <a:r>
              <a:rPr lang="ru-RU" sz="2400" dirty="0"/>
              <a:t> - </a:t>
            </a:r>
            <a:r>
              <a:rPr lang="ru-RU" sz="2400" dirty="0" err="1"/>
              <a:t>рожеві</a:t>
            </a:r>
            <a:r>
              <a:rPr lang="ru-RU" sz="2400" dirty="0"/>
              <a:t> і </a:t>
            </a:r>
            <a:r>
              <a:rPr lang="ru-RU" sz="2400" dirty="0" err="1"/>
              <a:t>червоні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  <a:r>
              <a:rPr lang="ru-RU" sz="2400" dirty="0" err="1"/>
              <a:t>Цікавою</a:t>
            </a:r>
            <a:r>
              <a:rPr lang="ru-RU" sz="2400" dirty="0"/>
              <a:t> </a:t>
            </a:r>
            <a:r>
              <a:rPr lang="ru-RU" sz="2400" dirty="0" err="1"/>
              <a:t>особливістю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і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незвичних</a:t>
            </a:r>
            <a:r>
              <a:rPr lang="ru-RU" sz="2400" dirty="0"/>
              <a:t> для </a:t>
            </a:r>
            <a:r>
              <a:rPr lang="ru-RU" sz="2400" dirty="0" err="1"/>
              <a:t>Європи</a:t>
            </a:r>
            <a:r>
              <a:rPr lang="ru-RU" sz="2400" dirty="0"/>
              <a:t> </a:t>
            </a:r>
            <a:r>
              <a:rPr lang="ru-RU" sz="2400" dirty="0" err="1"/>
              <a:t>форматів</a:t>
            </a:r>
            <a:r>
              <a:rPr lang="ru-RU" sz="2400" dirty="0"/>
              <a:t> - </a:t>
            </a:r>
            <a:r>
              <a:rPr lang="ru-RU" sz="2400" dirty="0" err="1"/>
              <a:t>вузьких</a:t>
            </a:r>
            <a:r>
              <a:rPr lang="ru-RU" sz="2400" dirty="0"/>
              <a:t> і </a:t>
            </a:r>
            <a:r>
              <a:rPr lang="ru-RU" sz="2400" dirty="0" err="1"/>
              <a:t>видовжених</a:t>
            </a:r>
            <a:r>
              <a:rPr lang="ru-RU" sz="2400" dirty="0"/>
              <a:t>, </a:t>
            </a:r>
            <a:r>
              <a:rPr lang="ru-RU" sz="2400" dirty="0" err="1"/>
              <a:t>вертикальних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горизонтальних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сувоїв</a:t>
            </a:r>
            <a:r>
              <a:rPr lang="ru-RU" sz="2400" dirty="0"/>
              <a:t> з </a:t>
            </a:r>
            <a:r>
              <a:rPr lang="ru-RU" sz="2400" dirty="0" err="1"/>
              <a:t>панорамними</a:t>
            </a:r>
            <a:r>
              <a:rPr lang="ru-RU" sz="2400" dirty="0"/>
              <a:t> </a:t>
            </a:r>
            <a:r>
              <a:rPr lang="ru-RU" sz="2400" dirty="0" err="1"/>
              <a:t>краєвидами</a:t>
            </a:r>
            <a:r>
              <a:rPr lang="ru-RU" sz="2400" dirty="0"/>
              <a:t>. Є і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на </a:t>
            </a:r>
            <a:r>
              <a:rPr lang="ru-RU" sz="2400" dirty="0" err="1"/>
              <a:t>зразок</a:t>
            </a:r>
            <a:r>
              <a:rPr lang="ru-RU" sz="2400" dirty="0"/>
              <a:t> </a:t>
            </a:r>
            <a:r>
              <a:rPr lang="ru-RU" sz="2400" dirty="0" err="1"/>
              <a:t>акварелі</a:t>
            </a:r>
            <a:r>
              <a:rPr lang="ru-RU" sz="2400" dirty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168352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5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92080" y="116632"/>
            <a:ext cx="3674368" cy="3068960"/>
          </a:xfrm>
        </p:spPr>
        <p:txBody>
          <a:bodyPr>
            <a:noAutofit/>
          </a:bodyPr>
          <a:lstStyle/>
          <a:p>
            <a:r>
              <a:rPr lang="ru-RU" sz="2800" dirty="0" err="1"/>
              <a:t>Ще</a:t>
            </a:r>
            <a:r>
              <a:rPr lang="ru-RU" sz="2800" dirty="0"/>
              <a:t> </a:t>
            </a:r>
            <a:r>
              <a:rPr lang="ru-RU" sz="2800" dirty="0" err="1"/>
              <a:t>однією</a:t>
            </a:r>
            <a:r>
              <a:rPr lang="ru-RU" sz="2800" dirty="0"/>
              <a:t> </a:t>
            </a:r>
            <a:r>
              <a:rPr lang="ru-RU" sz="2800" dirty="0" err="1"/>
              <a:t>умовнистю</a:t>
            </a:r>
            <a:r>
              <a:rPr lang="ru-RU" sz="2800" dirty="0"/>
              <a:t> </a:t>
            </a:r>
            <a:r>
              <a:rPr lang="ru-RU" sz="2800" dirty="0" err="1"/>
              <a:t>Гохуа</a:t>
            </a:r>
            <a:r>
              <a:rPr lang="ru-RU" sz="2800" dirty="0"/>
              <a:t> </a:t>
            </a:r>
            <a:r>
              <a:rPr lang="ru-RU" sz="2800" dirty="0" err="1"/>
              <a:t>виступає</a:t>
            </a:r>
            <a:r>
              <a:rPr lang="ru-RU" sz="2800" dirty="0"/>
              <a:t> </a:t>
            </a:r>
            <a:r>
              <a:rPr lang="ru-RU" sz="2800" dirty="0" err="1"/>
              <a:t>активне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художньої</a:t>
            </a:r>
            <a:r>
              <a:rPr lang="ru-RU" sz="2800" dirty="0"/>
              <a:t> </a:t>
            </a:r>
            <a:r>
              <a:rPr lang="ru-RU" sz="2800" dirty="0" err="1"/>
              <a:t>порожнечі</a:t>
            </a:r>
            <a:r>
              <a:rPr lang="ru-RU" sz="2800" dirty="0"/>
              <a:t> і </a:t>
            </a:r>
            <a:r>
              <a:rPr lang="ru-RU" sz="2800" dirty="0" err="1"/>
              <a:t>фрагментарності</a:t>
            </a:r>
            <a:r>
              <a:rPr lang="ru-RU" sz="2800" dirty="0"/>
              <a:t>. Для </a:t>
            </a:r>
            <a:r>
              <a:rPr lang="ru-RU" sz="2800" dirty="0" err="1"/>
              <a:t>натяку</a:t>
            </a:r>
            <a:r>
              <a:rPr lang="ru-RU" sz="2800" dirty="0"/>
              <a:t> на </a:t>
            </a:r>
            <a:r>
              <a:rPr lang="ru-RU" sz="2800" dirty="0" err="1"/>
              <a:t>зображення</a:t>
            </a:r>
            <a:r>
              <a:rPr lang="ru-RU" sz="2800" dirty="0"/>
              <a:t> </a:t>
            </a:r>
            <a:r>
              <a:rPr lang="ru-RU" sz="2800" dirty="0" err="1"/>
              <a:t>весняних</a:t>
            </a:r>
            <a:r>
              <a:rPr lang="ru-RU" sz="2800" dirty="0"/>
              <a:t> </a:t>
            </a:r>
            <a:r>
              <a:rPr lang="ru-RU" sz="2800" dirty="0" err="1"/>
              <a:t>квітів</a:t>
            </a:r>
            <a:r>
              <a:rPr lang="ru-RU" sz="2800" dirty="0"/>
              <a:t> </a:t>
            </a:r>
            <a:r>
              <a:rPr lang="ru-RU" sz="2800" dirty="0" err="1"/>
              <a:t>дикої</a:t>
            </a:r>
            <a:r>
              <a:rPr lang="ru-RU" sz="2800" dirty="0"/>
              <a:t> </a:t>
            </a:r>
            <a:r>
              <a:rPr lang="ru-RU" sz="2800" dirty="0" err="1"/>
              <a:t>червоної</a:t>
            </a:r>
            <a:r>
              <a:rPr lang="ru-RU" sz="2800" dirty="0"/>
              <a:t> </a:t>
            </a:r>
            <a:r>
              <a:rPr lang="ru-RU" sz="2800" dirty="0" err="1"/>
              <a:t>сливи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не </a:t>
            </a:r>
            <a:r>
              <a:rPr lang="ru-RU" sz="2800" dirty="0" err="1"/>
              <a:t>обов'язковим</a:t>
            </a:r>
            <a:r>
              <a:rPr lang="ru-RU" sz="2800" dirty="0"/>
              <a:t> </a:t>
            </a:r>
            <a:r>
              <a:rPr lang="ru-RU" sz="2800" dirty="0" err="1"/>
              <a:t>зображення</a:t>
            </a:r>
            <a:r>
              <a:rPr lang="ru-RU" sz="2800" dirty="0"/>
              <a:t> </a:t>
            </a:r>
            <a:r>
              <a:rPr lang="ru-RU" sz="2800" dirty="0" err="1"/>
              <a:t>усього</a:t>
            </a:r>
            <a:r>
              <a:rPr lang="ru-RU" sz="2800" dirty="0"/>
              <a:t> дерева.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досить</a:t>
            </a:r>
            <a:r>
              <a:rPr lang="ru-RU" sz="2800" dirty="0"/>
              <a:t> </a:t>
            </a:r>
            <a:r>
              <a:rPr lang="ru-RU" sz="2800" dirty="0" err="1"/>
              <a:t>дати</a:t>
            </a:r>
            <a:r>
              <a:rPr lang="ru-RU" sz="2800" dirty="0"/>
              <a:t> </a:t>
            </a:r>
            <a:r>
              <a:rPr lang="ru-RU" sz="2800" dirty="0" err="1"/>
              <a:t>лише</a:t>
            </a:r>
            <a:r>
              <a:rPr lang="ru-RU" sz="2800" dirty="0"/>
              <a:t> одну </a:t>
            </a:r>
            <a:r>
              <a:rPr lang="ru-RU" sz="2800" dirty="0" err="1"/>
              <a:t>гілку</a:t>
            </a:r>
            <a:r>
              <a:rPr lang="ru-RU" sz="2800" dirty="0"/>
              <a:t> з </a:t>
            </a:r>
            <a:r>
              <a:rPr lang="ru-RU" sz="2800" dirty="0" err="1"/>
              <a:t>поодинакими</a:t>
            </a:r>
            <a:r>
              <a:rPr lang="ru-RU" sz="2800" dirty="0"/>
              <a:t> </a:t>
            </a:r>
            <a:r>
              <a:rPr lang="ru-RU" sz="2800" dirty="0" err="1"/>
              <a:t>квітами</a:t>
            </a:r>
            <a:r>
              <a:rPr lang="ru-RU" sz="2800" dirty="0"/>
              <a:t> і бутонами.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969"/>
            <a:ext cx="4697100" cy="64343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68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88640"/>
            <a:ext cx="7924800" cy="6480720"/>
          </a:xfrm>
        </p:spPr>
        <p:txBody>
          <a:bodyPr>
            <a:normAutofit/>
          </a:bodyPr>
          <a:lstStyle/>
          <a:p>
            <a:r>
              <a:rPr lang="ru-RU" sz="3600" dirty="0" err="1"/>
              <a:t>Майже</a:t>
            </a:r>
            <a:r>
              <a:rPr lang="ru-RU" sz="3600" dirty="0"/>
              <a:t> </a:t>
            </a:r>
            <a:r>
              <a:rPr lang="ru-RU" sz="3600" dirty="0" err="1"/>
              <a:t>обов'язковими</a:t>
            </a:r>
            <a:r>
              <a:rPr lang="ru-RU" sz="3600" dirty="0"/>
              <a:t> </a:t>
            </a:r>
            <a:r>
              <a:rPr lang="ru-RU" sz="3600" dirty="0" err="1"/>
              <a:t>були</a:t>
            </a:r>
            <a:r>
              <a:rPr lang="ru-RU" sz="3600" dirty="0"/>
              <a:t> </a:t>
            </a:r>
            <a:r>
              <a:rPr lang="ru-RU" sz="3600" dirty="0" err="1"/>
              <a:t>написи</a:t>
            </a:r>
            <a:r>
              <a:rPr lang="ru-RU" sz="3600" dirty="0"/>
              <a:t> </a:t>
            </a:r>
            <a:r>
              <a:rPr lang="ru-RU" sz="3600" dirty="0" err="1"/>
              <a:t>ієрогліфами</a:t>
            </a:r>
            <a:r>
              <a:rPr lang="ru-RU" sz="3600" dirty="0"/>
              <a:t>. </a:t>
            </a:r>
            <a:r>
              <a:rPr lang="ru-RU" sz="3600" dirty="0" err="1"/>
              <a:t>Напис</a:t>
            </a:r>
            <a:r>
              <a:rPr lang="ru-RU" sz="3600" dirty="0"/>
              <a:t> часто </a:t>
            </a:r>
            <a:r>
              <a:rPr lang="ru-RU" sz="3600" dirty="0" err="1"/>
              <a:t>мав</a:t>
            </a:r>
            <a:r>
              <a:rPr lang="ru-RU" sz="3600" dirty="0"/>
              <a:t> </a:t>
            </a:r>
            <a:r>
              <a:rPr lang="ru-RU" sz="3600" dirty="0" err="1"/>
              <a:t>віршовану</a:t>
            </a:r>
            <a:r>
              <a:rPr lang="ru-RU" sz="3600" dirty="0"/>
              <a:t> форму. На </a:t>
            </a:r>
            <a:r>
              <a:rPr lang="ru-RU" sz="3600" dirty="0" err="1"/>
              <a:t>картині</a:t>
            </a:r>
            <a:r>
              <a:rPr lang="ru-RU" sz="3600" dirty="0"/>
              <a:t> </a:t>
            </a:r>
            <a:r>
              <a:rPr lang="ru-RU" sz="3600" dirty="0" err="1"/>
              <a:t>ставився</a:t>
            </a:r>
            <a:r>
              <a:rPr lang="ru-RU" sz="3600" dirty="0"/>
              <a:t> і </a:t>
            </a:r>
            <a:r>
              <a:rPr lang="ru-RU" sz="3600" dirty="0" err="1"/>
              <a:t>підпис</a:t>
            </a:r>
            <a:r>
              <a:rPr lang="ru-RU" sz="3600" dirty="0"/>
              <a:t> </a:t>
            </a:r>
            <a:r>
              <a:rPr lang="ru-RU" sz="3600" dirty="0" err="1"/>
              <a:t>майстра</a:t>
            </a:r>
            <a:r>
              <a:rPr lang="ru-RU" sz="3600" dirty="0"/>
              <a:t>, але особливою, </a:t>
            </a:r>
            <a:r>
              <a:rPr lang="ru-RU" sz="3600" dirty="0" err="1"/>
              <a:t>особистою</a:t>
            </a:r>
            <a:r>
              <a:rPr lang="ru-RU" sz="3600" dirty="0"/>
              <a:t> </a:t>
            </a:r>
            <a:r>
              <a:rPr lang="ru-RU" sz="3600" dirty="0" err="1"/>
              <a:t>печаткою</a:t>
            </a:r>
            <a:r>
              <a:rPr lang="ru-RU" sz="3600" dirty="0"/>
              <a:t> і в контраст з </a:t>
            </a:r>
            <a:r>
              <a:rPr lang="ru-RU" sz="3600" dirty="0" err="1"/>
              <a:t>чоною</a:t>
            </a:r>
            <a:r>
              <a:rPr lang="ru-RU" sz="3600" dirty="0"/>
              <a:t> </a:t>
            </a:r>
            <a:r>
              <a:rPr lang="ru-RU" sz="3600" dirty="0" err="1"/>
              <a:t>тушшю</a:t>
            </a:r>
            <a:r>
              <a:rPr lang="ru-RU" sz="3600" dirty="0"/>
              <a:t> -</a:t>
            </a:r>
            <a:r>
              <a:rPr lang="ru-RU" sz="3600" dirty="0" err="1"/>
              <a:t>червоною</a:t>
            </a:r>
            <a:r>
              <a:rPr lang="ru-RU" sz="3600" dirty="0"/>
              <a:t> </a:t>
            </a:r>
            <a:r>
              <a:rPr lang="ru-RU" sz="3600" dirty="0" err="1"/>
              <a:t>фарбою</a:t>
            </a:r>
            <a:r>
              <a:rPr lang="ru-RU" sz="3600" dirty="0"/>
              <a:t>.</a:t>
            </a:r>
          </a:p>
          <a:p>
            <a:r>
              <a:rPr lang="ru-RU" sz="3600" dirty="0"/>
              <a:t>Основою для </a:t>
            </a:r>
            <a:r>
              <a:rPr lang="ru-RU" sz="3600" dirty="0" err="1"/>
              <a:t>Гохуа</a:t>
            </a:r>
            <a:r>
              <a:rPr lang="ru-RU" sz="3600" dirty="0"/>
              <a:t> </a:t>
            </a:r>
            <a:r>
              <a:rPr lang="ru-RU" sz="3600" dirty="0" err="1"/>
              <a:t>виступали</a:t>
            </a:r>
            <a:r>
              <a:rPr lang="ru-RU" sz="3600" dirty="0"/>
              <a:t> </a:t>
            </a:r>
            <a:r>
              <a:rPr lang="ru-RU" sz="3600" dirty="0" err="1"/>
              <a:t>шовк</a:t>
            </a:r>
            <a:r>
              <a:rPr lang="ru-RU" sz="3600" dirty="0"/>
              <a:t>, </a:t>
            </a:r>
            <a:r>
              <a:rPr lang="ru-RU" sz="3600" dirty="0" err="1"/>
              <a:t>хлопкова</a:t>
            </a:r>
            <a:r>
              <a:rPr lang="ru-RU" sz="3600" dirty="0"/>
              <a:t>( </a:t>
            </a:r>
            <a:r>
              <a:rPr lang="ru-RU" sz="3600" dirty="0" err="1"/>
              <a:t>коттон</a:t>
            </a:r>
            <a:r>
              <a:rPr lang="ru-RU" sz="3600" dirty="0"/>
              <a:t> )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пенькова</a:t>
            </a:r>
            <a:r>
              <a:rPr lang="ru-RU" sz="3600" dirty="0"/>
              <a:t> </a:t>
            </a:r>
            <a:r>
              <a:rPr lang="ru-RU" sz="3600" dirty="0" err="1"/>
              <a:t>тканина,і</a:t>
            </a:r>
            <a:r>
              <a:rPr lang="ru-RU" sz="3600" dirty="0"/>
              <a:t> </a:t>
            </a:r>
            <a:r>
              <a:rPr lang="ru-RU" sz="3600" dirty="0" err="1"/>
              <a:t>особливий</a:t>
            </a:r>
            <a:r>
              <a:rPr lang="ru-RU" sz="3600" dirty="0"/>
              <a:t> </a:t>
            </a:r>
            <a:r>
              <a:rPr lang="ru-RU" sz="3600" dirty="0" err="1"/>
              <a:t>папір</a:t>
            </a:r>
            <a:r>
              <a:rPr lang="ru-RU" sz="3600" dirty="0"/>
              <a:t>. </a:t>
            </a:r>
            <a:r>
              <a:rPr lang="ru-RU" sz="3600" dirty="0" err="1"/>
              <a:t>Пензлі</a:t>
            </a:r>
            <a:r>
              <a:rPr lang="ru-RU" sz="3600" dirty="0"/>
              <a:t> </a:t>
            </a:r>
            <a:r>
              <a:rPr lang="ru-RU" sz="3600" dirty="0" err="1"/>
              <a:t>робили</a:t>
            </a:r>
            <a:r>
              <a:rPr lang="ru-RU" sz="3600" dirty="0"/>
              <a:t> з бамбуку і </a:t>
            </a:r>
            <a:r>
              <a:rPr lang="ru-RU" sz="3600" dirty="0" err="1"/>
              <a:t>хутра</a:t>
            </a:r>
            <a:r>
              <a:rPr lang="ru-RU" sz="3600" dirty="0"/>
              <a:t> </a:t>
            </a:r>
            <a:r>
              <a:rPr lang="ru-RU" sz="3600" dirty="0" err="1"/>
              <a:t>тварин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068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Жанрова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різноманітність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4800" cy="411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200" dirty="0" smtClean="0"/>
              <a:t>Релігійний образ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Портрет (</a:t>
            </a:r>
            <a:r>
              <a:rPr lang="ru-RU" sz="3200" dirty="0" err="1"/>
              <a:t>офіційний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приватний</a:t>
            </a:r>
            <a:r>
              <a:rPr lang="ru-RU" sz="3200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err="1"/>
              <a:t>Історична</a:t>
            </a:r>
            <a:r>
              <a:rPr lang="ru-RU" sz="3200" dirty="0"/>
              <a:t> </a:t>
            </a:r>
            <a:r>
              <a:rPr lang="ru-RU" sz="3200" dirty="0" smtClean="0"/>
              <a:t>картина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err="1"/>
              <a:t>Міфологічна</a:t>
            </a:r>
            <a:r>
              <a:rPr lang="ru-RU" sz="3200" dirty="0"/>
              <a:t> </a:t>
            </a:r>
            <a:r>
              <a:rPr lang="ru-RU" sz="3200" dirty="0" smtClean="0"/>
              <a:t>картина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Пейзаж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err="1"/>
              <a:t>Побутова</a:t>
            </a:r>
            <a:r>
              <a:rPr lang="ru-RU" sz="3200" dirty="0"/>
              <a:t> </a:t>
            </a:r>
            <a:r>
              <a:rPr lang="ru-RU" sz="3200" dirty="0" smtClean="0"/>
              <a:t>картина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Натюрморт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2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-315416"/>
            <a:ext cx="7924800" cy="1143000"/>
          </a:xfrm>
        </p:spPr>
        <p:txBody>
          <a:bodyPr/>
          <a:lstStyle/>
          <a:p>
            <a:r>
              <a:rPr lang="ru-RU" dirty="0" err="1"/>
              <a:t>Гохуа</a:t>
            </a:r>
            <a:r>
              <a:rPr lang="ru-RU" dirty="0"/>
              <a:t> і </a:t>
            </a:r>
            <a:r>
              <a:rPr lang="ru-RU" dirty="0" err="1"/>
              <a:t>постмодернізм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2954288" cy="4277072"/>
          </a:xfrm>
        </p:spPr>
        <p:txBody>
          <a:bodyPr>
            <a:noAutofit/>
          </a:bodyPr>
          <a:lstStyle/>
          <a:p>
            <a:r>
              <a:rPr lang="ru-RU" sz="2400" dirty="0" err="1"/>
              <a:t>Гохуа</a:t>
            </a:r>
            <a:r>
              <a:rPr lang="ru-RU" sz="2400" dirty="0"/>
              <a:t> ( </a:t>
            </a:r>
            <a:r>
              <a:rPr lang="ru-RU" sz="2400" dirty="0" err="1"/>
              <a:t>китайський</a:t>
            </a:r>
            <a:r>
              <a:rPr lang="ru-RU" sz="2400" dirty="0"/>
              <a:t> </a:t>
            </a:r>
            <a:r>
              <a:rPr lang="ru-RU" sz="2400" dirty="0" err="1"/>
              <a:t>живопис</a:t>
            </a:r>
            <a:r>
              <a:rPr lang="ru-RU" sz="2400" dirty="0"/>
              <a:t> ) давно </a:t>
            </a:r>
            <a:r>
              <a:rPr lang="ru-RU" sz="2400" dirty="0" err="1"/>
              <a:t>перетнув</a:t>
            </a:r>
            <a:r>
              <a:rPr lang="ru-RU" sz="2400" dirty="0"/>
              <a:t> </a:t>
            </a:r>
            <a:r>
              <a:rPr lang="ru-RU" sz="2400" dirty="0" err="1"/>
              <a:t>кордони</a:t>
            </a:r>
            <a:r>
              <a:rPr lang="ru-RU" sz="2400" dirty="0"/>
              <a:t> Китаю.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століттями</a:t>
            </a:r>
            <a:r>
              <a:rPr lang="ru-RU" sz="2400" dirty="0"/>
              <a:t> </a:t>
            </a:r>
            <a:r>
              <a:rPr lang="ru-RU" sz="2400" dirty="0" err="1"/>
              <a:t>вивозили</a:t>
            </a:r>
            <a:r>
              <a:rPr lang="ru-RU" sz="2400" dirty="0"/>
              <a:t> в </a:t>
            </a:r>
            <a:r>
              <a:rPr lang="ru-RU" sz="2400" dirty="0" err="1"/>
              <a:t>Японію</a:t>
            </a:r>
            <a:r>
              <a:rPr lang="ru-RU" sz="2400" dirty="0"/>
              <a:t>, де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отримав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і </a:t>
            </a:r>
            <a:r>
              <a:rPr lang="ru-RU" sz="2400" dirty="0" err="1"/>
              <a:t>національне</a:t>
            </a:r>
            <a:r>
              <a:rPr lang="ru-RU" sz="2400" dirty="0"/>
              <a:t>, </a:t>
            </a:r>
            <a:r>
              <a:rPr lang="ru-RU" sz="2400" dirty="0" err="1"/>
              <a:t>японське</a:t>
            </a:r>
            <a:r>
              <a:rPr lang="ru-RU" sz="2400" dirty="0"/>
              <a:t> </a:t>
            </a:r>
            <a:r>
              <a:rPr lang="ru-RU" sz="2400" dirty="0" err="1"/>
              <a:t>забарвлення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688"/>
            <a:ext cx="24158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7"/>
            <a:ext cx="3562602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3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36</TotalTime>
  <Words>526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Горизонт</vt:lpstr>
      <vt:lpstr>Китайський живопис</vt:lpstr>
      <vt:lpstr>Китайський живопис , або Гохуа , термін для позначання традиційного китайського живопису з традиційним же використанням основи, матеріалів та інструментів.</vt:lpstr>
      <vt:lpstr>Виникнення терміну</vt:lpstr>
      <vt:lpstr>Презентация PowerPoint</vt:lpstr>
      <vt:lpstr>Презентация PowerPoint</vt:lpstr>
      <vt:lpstr>Презентация PowerPoint</vt:lpstr>
      <vt:lpstr>Презентация PowerPoint</vt:lpstr>
      <vt:lpstr>Жанрова різноманітність</vt:lpstr>
      <vt:lpstr>Гохуа і постмодернізм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Китайський живопис</dc:title>
  <dc:creator>ЮЛЯ</dc:creator>
  <cp:lastModifiedBy>ЮЛЯ</cp:lastModifiedBy>
  <cp:revision>4</cp:revision>
  <dcterms:created xsi:type="dcterms:W3CDTF">2013-04-13T10:20:26Z</dcterms:created>
  <dcterms:modified xsi:type="dcterms:W3CDTF">2013-04-13T10:56:49Z</dcterms:modified>
</cp:coreProperties>
</file>