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59" r:id="rId6"/>
    <p:sldId id="261" r:id="rId7"/>
    <p:sldId id="260" r:id="rId8"/>
    <p:sldId id="262" r:id="rId9"/>
    <p:sldId id="268" r:id="rId10"/>
    <p:sldId id="276" r:id="rId11"/>
    <p:sldId id="271" r:id="rId12"/>
    <p:sldId id="275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FA5"/>
    <a:srgbClr val="1F34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3" autoAdjust="0"/>
    <p:restoredTop sz="94660"/>
  </p:normalViewPr>
  <p:slideViewPr>
    <p:cSldViewPr>
      <p:cViewPr varScale="1">
        <p:scale>
          <a:sx n="88" d="100"/>
          <a:sy n="8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F9F75E-DD29-466F-B4E7-01EA3C832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F45EF-E618-43AD-886A-ECCD71E88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2024D-89CF-4355-A465-569B62190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5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779A-38A8-4AB7-90DE-E5E2B32C1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129A-259A-4AEC-B9C4-19D1328D3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0C538-1A96-4DD2-AAB9-241D0F778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9F7B-9B68-4E1E-96FA-CFFE7EFB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85880-EF1C-4148-977E-2220B423C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3F24-5B3D-450D-A128-0DCBD7E39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26A11-7A2C-4583-A06E-288401B7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3753-D9A9-4FD8-9078-0ADBEE416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5238F-0EFA-4013-AC53-3178FE65A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7522-EDB2-48D5-AB2B-DF16AC2E4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8613B-EB4B-481C-8411-0D3BD4DEF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5391-BD9A-466B-A31B-AE778FBB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77C8-642D-40B3-8A94-84FB76DA2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FFB5D-EC7C-47A0-9C80-2C10B073C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F53A-BBBA-4D7A-96E8-45957648A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B0BB-9781-4775-86E1-248E5BF6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EDA4-C1E9-4946-9D1A-A00B7D8BD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D9BE-5AE8-4AB5-BD66-2B9610B5C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41B92-0556-4742-A5FA-B4CC21D3D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297FA-8F9D-4BDE-8AFB-C80542B01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714357"/>
            <a:ext cx="5532448" cy="180818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7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endParaRPr lang="uk-UA" sz="5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14338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Підготували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</a:t>
            </a:r>
            <a:r>
              <a:rPr lang="uk-UA" dirty="0" smtClean="0">
                <a:solidFill>
                  <a:schemeClr val="bg1"/>
                </a:solidFill>
              </a:rPr>
              <a:t>чениці 11-Б класу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Іщенко Інна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Шегера</a:t>
            </a:r>
            <a:r>
              <a:rPr lang="uk-UA" dirty="0" smtClean="0">
                <a:solidFill>
                  <a:schemeClr val="bg1"/>
                </a:solidFill>
              </a:rPr>
              <a:t> Марина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2643188"/>
          </a:xfrm>
        </p:spPr>
        <p:txBody>
          <a:bodyPr/>
          <a:lstStyle/>
          <a:p>
            <a:pPr eaLnBrk="1" hangingPunct="1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законодавчому рівні ринок праці регулюється через Конституцію України, Кодекс законів про працю України, Закон «Про охорону праці» тощо.</a:t>
            </a:r>
          </a:p>
        </p:txBody>
      </p:sp>
      <p:pic>
        <p:nvPicPr>
          <p:cNvPr id="3" name="Рисунок 2" descr="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000500"/>
            <a:ext cx="196373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8.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421481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ndex_clip_image04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643313"/>
            <a:ext cx="203358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0"/>
            <a:ext cx="1209678" cy="12096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Список використаних джерел інформації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6076966" cy="4694260"/>
          </a:xfrm>
        </p:spPr>
        <p:txBody>
          <a:bodyPr/>
          <a:lstStyle/>
          <a:p>
            <a:r>
              <a:rPr lang="en-US" dirty="0" smtClean="0"/>
              <a:t>uk.wikipedia.org/wiki/</a:t>
            </a:r>
            <a:r>
              <a:rPr lang="ru-RU" b="1" dirty="0" err="1" smtClean="0"/>
              <a:t>Ринок</a:t>
            </a:r>
            <a:r>
              <a:rPr lang="ru-RU" dirty="0" err="1" smtClean="0"/>
              <a:t>_</a:t>
            </a:r>
            <a:r>
              <a:rPr lang="ru-RU" b="1" dirty="0" err="1" smtClean="0"/>
              <a:t>праці</a:t>
            </a:r>
            <a:endParaRPr lang="uk-UA" dirty="0" smtClean="0"/>
          </a:p>
          <a:p>
            <a:r>
              <a:rPr lang="en-US" dirty="0" smtClean="0"/>
              <a:t>www.ukrreferat.com/index.php?referat=15172</a:t>
            </a:r>
            <a:endParaRPr lang="uk-UA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school.xvatit.com</a:t>
            </a:r>
            <a:endParaRPr lang="uk-UA" dirty="0" smtClean="0"/>
          </a:p>
          <a:p>
            <a:r>
              <a:rPr lang="en-US" dirty="0" smtClean="0"/>
              <a:t>oipopp.ed-sp.net/component/.../Itemid,50</a:t>
            </a:r>
            <a:r>
              <a:rPr lang="en-US" dirty="0" smtClean="0"/>
              <a:t>/</a:t>
            </a:r>
            <a:endParaRPr lang="uk-UA" dirty="0" smtClean="0"/>
          </a:p>
          <a:p>
            <a:r>
              <a:rPr lang="en-US" dirty="0" smtClean="0"/>
              <a:t>library.if.ua/book/40/2652.html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image-of-animated-book-to-u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876"/>
            <a:ext cx="3962400" cy="2971800"/>
          </a:xfrm>
          <a:prstGeom prst="rect">
            <a:avLst/>
          </a:prstGeom>
        </p:spPr>
      </p:pic>
      <p:pic>
        <p:nvPicPr>
          <p:cNvPr id="5" name="Рисунок 4" descr="cbf66f60214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-428652"/>
            <a:ext cx="690564" cy="175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1571625"/>
            <a:ext cx="6643687" cy="20415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9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Дякуємо за </a:t>
            </a:r>
            <a:r>
              <a:rPr lang="uk-UA" sz="9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uk-UA" sz="9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Рисунок 2" descr="82884040_72033114_6df80f8b41b570e231e036f3f24c558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14290"/>
            <a:ext cx="1428750" cy="104775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8175" y="115888"/>
            <a:ext cx="7072313" cy="5000625"/>
          </a:xfrm>
        </p:spPr>
        <p:txBody>
          <a:bodyPr/>
          <a:lstStyle/>
          <a:p>
            <a:pPr eaLnBrk="1" hangingPunct="1"/>
            <a:r>
              <a:rPr lang="uk-UA" sz="2800" b="1" dirty="0" smtClean="0">
                <a:solidFill>
                  <a:srgbClr val="3C8C93"/>
                </a:solidFill>
                <a:latin typeface="Times New Roman" pitchFamily="18" charset="0"/>
                <a:cs typeface="Times New Roman" pitchFamily="18" charset="0"/>
              </a:rPr>
              <a:t>Ринок праці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це система суспільних відносин, що пов’язані з наймом і пропозицією праці.</a:t>
            </a:r>
            <a:endParaRPr lang="uk-UA" sz="3000" dirty="0" smtClean="0"/>
          </a:p>
        </p:txBody>
      </p:sp>
      <p:pic>
        <p:nvPicPr>
          <p:cNvPr id="5" name="Рисунок 4" descr="225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542925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8062914544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284538"/>
            <a:ext cx="338455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0955_266x19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65400"/>
            <a:ext cx="29162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9814-1u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50"/>
            <a:ext cx="18573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j031817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3357562"/>
            <a:ext cx="762000" cy="154305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3929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а) купівлі-продажу робочої сили, праці: визначення вартості та ціни робочої сили;оплати праці та соціального страхування; забезпечення умов праці та техніки безпеки;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б) забезпечення  зайнятості;</a:t>
            </a:r>
            <a:endParaRPr lang="uk-UA" sz="28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142875"/>
            <a:ext cx="65722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Сучасний ринок праці - це система механізмів:</a:t>
            </a:r>
          </a:p>
          <a:p>
            <a:pPr>
              <a:defRPr/>
            </a:pPr>
            <a:endParaRPr lang="uk-UA" dirty="0">
              <a:cs typeface="+mn-cs"/>
            </a:endParaRP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084" y="5172075"/>
            <a:ext cx="585791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3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2750" y="4505325"/>
            <a:ext cx="238125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488" y="1949450"/>
            <a:ext cx="7845425" cy="3336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в) соціального захисту  найманих  працівників;</a:t>
            </a:r>
          </a:p>
          <a:p>
            <a:pPr eaLnBrk="1" hangingPunct="1">
              <a:buFontTx/>
              <a:buChar char="•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г) формування та розвитку робочої сили;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д) узгодження попиту та пропозиції робочої сили.</a:t>
            </a:r>
          </a:p>
        </p:txBody>
      </p:sp>
      <p:pic>
        <p:nvPicPr>
          <p:cNvPr id="6" name="Рисунок 5" descr="st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0904180119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0"/>
            <a:ext cx="5929322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rchitect_reading_blu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6679"/>
            <a:ext cx="2214501" cy="2881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88" y="142875"/>
            <a:ext cx="521493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1">
                    <a:lumMod val="25000"/>
                  </a:schemeClr>
                </a:solidFill>
              </a:rPr>
              <a:t>Принципи функціонування ринку праці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36513" y="1123950"/>
            <a:ext cx="3500438" cy="207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Рівність (правова, економічна, нормативна) сторін у відносинах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“роботодавець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працівник”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44988" y="1465263"/>
            <a:ext cx="3929062" cy="1212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Суспільне визнання унікальної цінності праці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6300" y="2852738"/>
            <a:ext cx="5572125" cy="2357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Держава як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посередник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8" name="Рисунок 7" descr="st3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572140"/>
            <a:ext cx="1428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yjuna-vjgs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0"/>
            <a:ext cx="1504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0389-1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5554183"/>
            <a:ext cx="4108521" cy="130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47f62f6093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643446"/>
            <a:ext cx="1573461" cy="192971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Світова економічна думка називає різні об'єкти купівлі-продажу на ринку праці. Найпоширеніші три точки зору, об'єктом купівлі-продажу є: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1643063"/>
            <a:ext cx="22145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63" y="1643063"/>
            <a:ext cx="22145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Робоча сила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75" y="1484313"/>
            <a:ext cx="2214563" cy="151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3" y="2928938"/>
            <a:ext cx="2428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Найпопулярніша нині точка зору, прихильниками були В.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Петті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німецький економіст М.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Гертнер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англійський економіст Дж.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Хікс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3000375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Прихильником був М.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Туган-Барановський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86063" y="3000375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Прихильник даного положення К. Маркс та його послідовники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8175" y="4797425"/>
            <a:ext cx="5929313" cy="178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плата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винагорода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обчислена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у грошовому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виразі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яку за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трудовим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договором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власник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уповноважений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ним орган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виплачує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працівникові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виконану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ним роботу.</a:t>
            </a:r>
            <a:endParaRPr lang="uk-UA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p_img_577882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000372"/>
            <a:ext cx="17621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mployment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785938"/>
            <a:ext cx="104298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32d2834d6d4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286388"/>
            <a:ext cx="1362075" cy="93345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143750" cy="812800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Суб'єкти ринку праці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488" y="1412776"/>
            <a:ext cx="7577137" cy="3816449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домогосподарства (представниками домогосподарств на ринку праці є наймані працівники), які визначають пропозицію робочої сили, праці;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фірми (роботодавці в особі керівників підприємств і організацій), що формують попит на неї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ержава.</a:t>
            </a:r>
          </a:p>
        </p:txBody>
      </p:sp>
      <p:pic>
        <p:nvPicPr>
          <p:cNvPr id="4" name="Рисунок 3" descr="1233922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643446"/>
            <a:ext cx="3000374" cy="204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andshak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0"/>
            <a:ext cx="1571604" cy="125272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488" y="1949450"/>
            <a:ext cx="7845425" cy="28368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Серед закладів інфраструктури ринку праці слід назвати біржу праці,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агентства з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найму персоналу тощо. В Україні функції біржі праці виконує </a:t>
            </a:r>
            <a:r>
              <a:rPr lang="uk-UA" sz="32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Державна служба зайнятості.</a:t>
            </a:r>
            <a:endParaRPr lang="uk-UA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2266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79421_460916_13058100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143380"/>
            <a:ext cx="3019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nimation-teach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334824"/>
            <a:ext cx="2071702" cy="1961212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ru-RU" dirty="0" err="1" smtClean="0"/>
              <a:t>язки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зайнятост</a:t>
            </a:r>
            <a:r>
              <a:rPr lang="uk-UA" dirty="0" smtClean="0"/>
              <a:t>і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57224" y="1714488"/>
            <a:ext cx="7845425" cy="3927475"/>
          </a:xfrm>
        </p:spPr>
        <p:txBody>
          <a:bodyPr/>
          <a:lstStyle/>
          <a:p>
            <a:r>
              <a:rPr lang="uk-UA" dirty="0" smtClean="0"/>
              <a:t>- аналіз і прогнозування попиту та пропозиції на робочу силу, інформування населення й державних органів управління про стан ринку праці;</a:t>
            </a:r>
          </a:p>
          <a:p>
            <a:r>
              <a:rPr lang="uk-UA" dirty="0" smtClean="0"/>
              <a:t>- консультування громадян, власників підприємств, установ і організацій чи уповноважених ними органів, які звертаються до служби   зайнятості,   про   можливість   одержання   роботи   і забезпечення робочою силою,  вимоги,  що висуваються до професії, та з інших питань, що є корисними для сприяння зайнятості населення;</a:t>
            </a:r>
          </a:p>
          <a:p>
            <a:r>
              <a:rPr lang="uk-UA" dirty="0" smtClean="0"/>
              <a:t>- облік вільних робочих місць і громадян, які звертаються з питань працевлаштування; </a:t>
            </a:r>
            <a:endParaRPr lang="uk-UA" dirty="0" smtClean="0"/>
          </a:p>
          <a:p>
            <a:r>
              <a:rPr lang="uk-UA" dirty="0" smtClean="0"/>
              <a:t>-  реєстрація безробітних і надання їм у межах своєї компетенції допомоги, в тому числі і грошової, </a:t>
            </a:r>
            <a:r>
              <a:rPr lang="uk-UA" dirty="0" smtClean="0"/>
              <a:t>тощо</a:t>
            </a:r>
            <a:endParaRPr lang="uk-UA" dirty="0" smtClean="0"/>
          </a:p>
        </p:txBody>
      </p:sp>
      <p:pic>
        <p:nvPicPr>
          <p:cNvPr id="6" name="Рисунок 5" descr="a828b439167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002" y="5514971"/>
            <a:ext cx="1027998" cy="1343029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шаблон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504</TotalTime>
  <Words>448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шаблон</vt:lpstr>
      <vt:lpstr>1_Оформление по умолчанию</vt:lpstr>
      <vt:lpstr>Ринок праці</vt:lpstr>
      <vt:lpstr>Слайд 2</vt:lpstr>
      <vt:lpstr>Слайд 3</vt:lpstr>
      <vt:lpstr>Слайд 4</vt:lpstr>
      <vt:lpstr>Слайд 5</vt:lpstr>
      <vt:lpstr>Світова економічна думка називає різні об'єкти купівлі-продажу на ринку праці. Найпоширеніші три точки зору, об'єктом купівлі-продажу є:</vt:lpstr>
      <vt:lpstr>Суб'єкти ринку праці </vt:lpstr>
      <vt:lpstr>Слайд 8</vt:lpstr>
      <vt:lpstr>Обов’язки Державної служби зайнятості:</vt:lpstr>
      <vt:lpstr>На законодавчому рівні ринок праці регулюється через Конституцію України, Кодекс законів про працю України, Закон «Про охорону праці» тощо.</vt:lpstr>
      <vt:lpstr>Список використаних джерел інформації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Elli 2.0 special for GeniEwgen)</cp:lastModifiedBy>
  <cp:revision>50</cp:revision>
  <dcterms:modified xsi:type="dcterms:W3CDTF">2014-05-12T18:38:37Z</dcterms:modified>
</cp:coreProperties>
</file>