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86" r:id="rId10"/>
    <p:sldId id="264" r:id="rId11"/>
    <p:sldId id="265" r:id="rId12"/>
    <p:sldId id="266" r:id="rId13"/>
    <p:sldId id="267" r:id="rId14"/>
    <p:sldId id="268" r:id="rId15"/>
    <p:sldId id="270" r:id="rId16"/>
    <p:sldId id="275" r:id="rId17"/>
    <p:sldId id="269" r:id="rId18"/>
    <p:sldId id="271" r:id="rId19"/>
    <p:sldId id="272" r:id="rId20"/>
    <p:sldId id="274" r:id="rId21"/>
    <p:sldId id="273" r:id="rId22"/>
    <p:sldId id="276" r:id="rId23"/>
    <p:sldId id="277" r:id="rId24"/>
    <p:sldId id="278" r:id="rId25"/>
    <p:sldId id="279" r:id="rId26"/>
    <p:sldId id="282" r:id="rId27"/>
    <p:sldId id="285" r:id="rId28"/>
    <p:sldId id="283"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p:cViewPr varScale="1">
        <p:scale>
          <a:sx n="104" d="100"/>
          <a:sy n="104" d="100"/>
        </p:scale>
        <p:origin x="-2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0AC7295-5E40-4AEB-82A4-D558213D7E31}" type="slidenum">
              <a:rPr lang="ru-RU"/>
              <a:pPr/>
              <a:t>‹#›</a:t>
            </a:fld>
            <a:endParaRPr lang="ru-RU"/>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DE481C5-9331-4DC5-93B4-70446EF90F79}" type="slidenum">
              <a:rPr lang="ru-RU"/>
              <a:pPr/>
              <a:t>‹#›</a:t>
            </a:fld>
            <a:endParaRPr lang="ru-RU"/>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5A974AC-7974-4A37-BAC9-4D218C4A94BF}" type="slidenum">
              <a:rPr lang="ru-RU"/>
              <a:pPr/>
              <a:t>‹#›</a:t>
            </a:fld>
            <a:endParaRPr lang="ru-RU"/>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1522015-65E8-4A81-B30A-BA9E10CA9779}" type="slidenum">
              <a:rPr lang="ru-RU"/>
              <a:pPr/>
              <a:t>‹#›</a:t>
            </a:fld>
            <a:endParaRPr lang="ru-RU"/>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2B33420-37AD-46D6-8845-CEBCA623CA06}" type="slidenum">
              <a:rPr lang="ru-RU"/>
              <a:pPr/>
              <a:t>‹#›</a:t>
            </a:fld>
            <a:endParaRPr lang="ru-RU"/>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E2C224F-5ABA-4FA2-B612-F480F4A419ED}" type="slidenum">
              <a:rPr lang="ru-RU"/>
              <a:pPr/>
              <a:t>‹#›</a:t>
            </a:fld>
            <a:endParaRPr lang="ru-RU"/>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4135A40-08E8-4DF5-ADE7-5472072E577F}" type="slidenum">
              <a:rPr lang="ru-RU"/>
              <a:pPr/>
              <a:t>‹#›</a:t>
            </a:fld>
            <a:endParaRPr lang="ru-RU"/>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EFB6C3F-3334-4239-8A72-AA20C7CEC6F4}" type="slidenum">
              <a:rPr lang="ru-RU"/>
              <a:pPr/>
              <a:t>‹#›</a:t>
            </a:fld>
            <a:endParaRPr lang="ru-RU"/>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C8D60128-040B-48C7-BA27-84CF52651F3E}" type="slidenum">
              <a:rPr lang="ru-RU"/>
              <a:pPr/>
              <a:t>‹#›</a:t>
            </a:fld>
            <a:endParaRPr lang="ru-RU"/>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402EC0E-99CE-4108-91D4-3B78D1DA5C06}" type="slidenum">
              <a:rPr lang="ru-RU"/>
              <a:pPr/>
              <a:t>‹#›</a:t>
            </a:fld>
            <a:endParaRPr lang="ru-RU"/>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3939CC6-9C15-4E4D-8863-0756CE53D6F6}" type="slidenum">
              <a:rPr lang="ru-RU"/>
              <a:pPr/>
              <a:t>‹#›</a:t>
            </a:fld>
            <a:endParaRPr lang="ru-RU"/>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4D0808"/>
            </a:gs>
            <a:gs pos="30000">
              <a:srgbClr val="FF0300"/>
            </a:gs>
            <a:gs pos="55000">
              <a:srgbClr val="FF7A00"/>
            </a:gs>
            <a:gs pos="100000">
              <a:srgbClr val="FFF2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FA60F9E-6DE3-4DFB-8BC1-37017FEDC03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hecke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ru.wikipedia.org/wiki/%D0%9F%D0%BE%D1%81%D1%82-%D0%BF%D0%B0%D0%BD%D0%BA" TargetMode="External"/><Relationship Id="rId7" Type="http://schemas.openxmlformats.org/officeDocument/2006/relationships/hyperlink" Target="http://ru.wikipedia.org/wiki/%D0%94%D0%B5%D0%BA%D0%B0%D0%B4%D0%B0%D0%BD%D1%81" TargetMode="External"/><Relationship Id="rId2" Type="http://schemas.openxmlformats.org/officeDocument/2006/relationships/hyperlink" Target="http://ru.wikipedia.org/wiki/%D0%A1%D1%83%D0%B1%D0%BA%D1%83%D0%BB%D1%8C%D1%82%D1%83%D1%80%D1%8B" TargetMode="External"/><Relationship Id="rId1" Type="http://schemas.openxmlformats.org/officeDocument/2006/relationships/slideLayout" Target="../slideLayouts/slideLayout7.xml"/><Relationship Id="rId6" Type="http://schemas.openxmlformats.org/officeDocument/2006/relationships/hyperlink" Target="http://ru.wikipedia.org/wiki/%D0%94%D0%B0%D1%80%D0%BA%D0%B2%D0%B5%D0%B9%D0%B2" TargetMode="External"/><Relationship Id="rId5" Type="http://schemas.openxmlformats.org/officeDocument/2006/relationships/hyperlink" Target="http://ru.wikipedia.org/wiki/%D0%94%D1%8D%D1%82-%D1%80%D0%BE%D0%BA" TargetMode="External"/><Relationship Id="rId4" Type="http://schemas.openxmlformats.org/officeDocument/2006/relationships/hyperlink" Target="http://ru.wikipedia.org/wiki/%D0%93%D0%BE%D1%82%D0%B8%D0%BA-%D1%80%D0%BE%D0%B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90%D0%BD%D0%BA%D1%85"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ru.wikipedia.org/wiki/%D0%93%D0%BB%D0%B0%D0%B7_%D0%A0%D0%B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wiki/%D0%A2%D0%B0%D1%84%D0%BE%D1%84%D0%B8%D0%BB%D0%B8%D1%8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ru.wikipedia.org/wiki/%D0%9A%D0%B8%D0%B1%D0%B5%D1%80-%D0%B3%D0%BE%D1%82%D1%8B"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ru.wikipedia.org/wiki/%D0%A0%D0%BE%D0%BC%D0%B0%D0%BD_%D0%9F%D0%BE%D0%BB%D0%B0%D0%BD%D1%81%D0%BA%D0%B8" TargetMode="External"/><Relationship Id="rId13" Type="http://schemas.openxmlformats.org/officeDocument/2006/relationships/hyperlink" Target="http://ru.wikipedia.org/wiki/%D0%A1%D1%83%D0%B8%D0%BD%D0%B8_%D0%A2%D0%BE%D0%B4%D0%B4,_%D0%B4%D0%B5%D0%BC%D0%BE%D0%BD-%D0%BF%D0%B0%D1%80%D0%B8%D0%BA%D0%BC%D0%B0%D1%85%D0%B5%D1%80_%D1%81_%D0%A4%D0%BB%D0%B8%D1%82-%D1%81%D1%82%D1%80%D0%B8%D1%82_%28%D1%84%D0%B8%D0%BB%D1%8C%D0%BC%29" TargetMode="External"/><Relationship Id="rId3" Type="http://schemas.openxmlformats.org/officeDocument/2006/relationships/hyperlink" Target="http://ru.wikipedia.org/wiki/%D0%A2%D0%BE%D0%BD%D0%B8_%D0%A1%D0%BA%D0%BE%D1%82%D1%82" TargetMode="External"/><Relationship Id="rId7" Type="http://schemas.openxmlformats.org/officeDocument/2006/relationships/hyperlink" Target="http://ru.wikipedia.org/wiki/%D0%A0%D0%B5%D0%B1%D0%B5%D0%BD%D0%BE%D0%BA_%D0%A0%D0%BE%D0%B7%D0%BC%D0%B0%D1%80%D0%B8_%28%D1%84%D0%B8%D0%BB%D1%8C%D0%BC%29" TargetMode="External"/><Relationship Id="rId12" Type="http://schemas.openxmlformats.org/officeDocument/2006/relationships/hyperlink" Target="http://ru.wikipedia.org/wiki/%D0%94%D1%80%D0%B0%D0%BA%D1%83%D0%BB%D0%B0" TargetMode="External"/><Relationship Id="rId2" Type="http://schemas.openxmlformats.org/officeDocument/2006/relationships/hyperlink" Target="http://ru.wikipedia.org/wiki/%D0%93%D0%BE%D0%BB%D0%BE%D0%B4_%28%D1%84%D0%B8%D0%BB%D1%8C%D0%BC,_1983%29" TargetMode="External"/><Relationship Id="rId1" Type="http://schemas.openxmlformats.org/officeDocument/2006/relationships/slideLayout" Target="../slideLayouts/slideLayout7.xml"/><Relationship Id="rId6" Type="http://schemas.openxmlformats.org/officeDocument/2006/relationships/hyperlink" Target="http://ru.wikipedia.org/wiki/%D0%9A%D0%BE%D1%80%D0%BE%D0%BB%D0%B5%D0%B2%D0%B0_%D0%BF%D1%80%D0%BE%D0%BA%D0%BB%D1%8F%D1%82%D1%8B%D1%85_%28%D1%84%D0%B8%D0%BB%D1%8C%D0%BC%29" TargetMode="External"/><Relationship Id="rId11" Type="http://schemas.openxmlformats.org/officeDocument/2006/relationships/hyperlink" Target="http://ru.wikipedia.org/wiki/%D0%A2%D1%80%D1%83%D0%BF_%D0%BD%D0%B5%D0%B2%D0%B5%D1%81%D1%82%D1%8B_%28%D0%BC%D1%83%D0%BB%D1%8C%D1%82%D1%84%D0%B8%D0%BB%D1%8C%D0%BC%29" TargetMode="External"/><Relationship Id="rId5" Type="http://schemas.openxmlformats.org/officeDocument/2006/relationships/hyperlink" Target="http://ru.wikipedia.org/wiki/%D0%98%D0%BD%D1%82%D0%B5%D1%80%D0%B2%D1%8C%D1%8E_%D1%81_%D0%B2%D0%B0%D0%BC%D0%BF%D0%B8%D1%80%D0%BE%D0%BC" TargetMode="External"/><Relationship Id="rId10" Type="http://schemas.openxmlformats.org/officeDocument/2006/relationships/hyperlink" Target="http://ru.wikipedia.org/wiki/%D0%A2%D0%B8%D0%BC_%D0%91%D1%91%D1%80%D1%82%D0%BE%D0%BD" TargetMode="External"/><Relationship Id="rId4" Type="http://schemas.openxmlformats.org/officeDocument/2006/relationships/hyperlink" Target="http://ru.wikipedia.org/wiki/%D0%92%D0%BE%D1%80%D0%BE%D0%BD_%28%D1%84%D0%B8%D0%BB%D1%8C%D0%BC%29" TargetMode="External"/><Relationship Id="rId9" Type="http://schemas.openxmlformats.org/officeDocument/2006/relationships/hyperlink" Target="http://ru.wikipedia.org/wiki/%D0%9A%D0%BE%D1%88%D0%BC%D0%B0%D1%80_%D0%BF%D0%B5%D1%80%D0%B5%D0%B4_%D0%A0%D0%BE%D0%B6%D0%B4%D0%B5%D1%81%D1%82%D0%B2%D0%BE%D0%BC"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ru.wikipedia.org/wiki/%D0%AD%D0%BC%D0%BE%D1%86%D0%B8%D1%8F" TargetMode="External"/><Relationship Id="rId7" Type="http://schemas.openxmlformats.org/officeDocument/2006/relationships/hyperlink" Target="http://ru.wikipedia.org/wiki/%D0%9C%D1%83%D0%B7%D1%8B%D0%BA%D0%B0" TargetMode="External"/><Relationship Id="rId2" Type="http://schemas.openxmlformats.org/officeDocument/2006/relationships/hyperlink" Target="http://ru.wikipedia.org/wiki/%D0%90%D0%BD%D0%B3%D0%BB%D0%B8%D0%B9%D1%81%D0%BA%D0%B8%D0%B9_%D1%8F%D0%B7%D1%8B%D0%BA" TargetMode="External"/><Relationship Id="rId1" Type="http://schemas.openxmlformats.org/officeDocument/2006/relationships/slideLayout" Target="../slideLayouts/slideLayout7.xml"/><Relationship Id="rId6" Type="http://schemas.openxmlformats.org/officeDocument/2006/relationships/hyperlink" Target="http://ru.wikipedia.org/wiki/%D0%92%D0%BE%D0%BA%D0%B0%D0%BB%D0%B8%D1%81%D1%82" TargetMode="External"/><Relationship Id="rId5" Type="http://schemas.openxmlformats.org/officeDocument/2006/relationships/hyperlink" Target="http://ru.wikipedia.org/wiki/%D0%A5%D0%B0%D1%80%D0%B4%D0%BA%D0%BE%D1%80_%28%D1%80%D0%BE%D0%BA-%D0%BC%D1%83%D0%B7%D1%8B%D0%BA%D0%B0%29" TargetMode="External"/><Relationship Id="rId4" Type="http://schemas.openxmlformats.org/officeDocument/2006/relationships/hyperlink" Target="http://ru.wikipedia.org/wiki/%D0%A2%D0%B5%D1%80%D0%BC%D0%B8%D0%B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9A%D1%83%D0%BB%D1%8C%D1%82%D1%83%D1%80%D0%B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ru.wikipedia.org/wiki/%D0%A2%D1%80%D0%B0%D0%B4%D0%B8%D1%86%D0%B8%D0%BE%D0%BD%D0%BD%D0%B0%D1%8F_%D0%BA%D1%83%D0%BB%D1%8C%D1%82%D1%83%D1%80%D0%B0" TargetMode="External"/><Relationship Id="rId4" Type="http://schemas.openxmlformats.org/officeDocument/2006/relationships/hyperlink" Target="http://ru.wikipedia.org/wiki/%D0%9A%D1%83%D0%BB%D1%8C%D1%82%D1%83%D1%80%D0%BE%D0%BB%D0%BE%D0%B3%D0%B8%D1%8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ru.wikipedia.org/wiki/%D0%A5%D0%B0%D0%BA%D0%B5%D1%80%D1%8B" TargetMode="External"/><Relationship Id="rId3" Type="http://schemas.openxmlformats.org/officeDocument/2006/relationships/hyperlink" Target="http://ru.wikipedia.org/w/index.php?title=%D0%94%D0%BE%D0%BC%D0%B8%D0%BD%D0%B8%D1%80%D1%83%D1%8E%D1%89%D0%B0%D1%8F_%D0%BA%D1%83%D0%BB%D1%8C%D1%82%D1%83%D1%80%D0%B0&amp;action=edit&amp;redlink=1" TargetMode="External"/><Relationship Id="rId7" Type="http://schemas.openxmlformats.org/officeDocument/2006/relationships/hyperlink" Target="http://ru.wikipedia.org/wiki/%D0%93%D0%B5%D0%B9%D0%BC%D0%B5%D1%80%D1%8B"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ru.wikipedia.org/wiki/%D0%A5%D0%BE%D0%B1%D0%B1%D0%B8" TargetMode="External"/><Relationship Id="rId5" Type="http://schemas.openxmlformats.org/officeDocument/2006/relationships/hyperlink" Target="http://ru.wikipedia.org/wiki/%D0%A4%D1%8D%D0%BD%D0%B4%D0%BE%D0%BC" TargetMode="External"/><Relationship Id="rId4" Type="http://schemas.openxmlformats.org/officeDocument/2006/relationships/hyperlink" Target="http://ru.wikipedia.org/wiki/%D0%AF%D0%B7%D1%8B%D0%B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0%D0%B4%D0%B5%D0%BF%D1%82"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D0%94%D0%B6%D0%B0%D0%BD%D0%B3%D0%BB" TargetMode="External"/><Relationship Id="rId13" Type="http://schemas.openxmlformats.org/officeDocument/2006/relationships/hyperlink" Target="http://ru.wikipedia.org/wiki/%D0%A5%D1%8D%D0%B2%D0%B8-%D0%BC%D0%B5%D1%82%D0%B0%D0%BB" TargetMode="External"/><Relationship Id="rId18" Type="http://schemas.openxmlformats.org/officeDocument/2006/relationships/hyperlink" Target="http://ru.wikipedia.org/wiki/%D0%A0%D0%B0%D1%81%D1%82%D0%B0%D1%84%D0%B0%D1%80%D0%B8" TargetMode="External"/><Relationship Id="rId26" Type="http://schemas.openxmlformats.org/officeDocument/2006/relationships/hyperlink" Target="http://ru.wikipedia.org/wiki/%D0%A1%D0%BA%D0%B0" TargetMode="External"/><Relationship Id="rId3" Type="http://schemas.openxmlformats.org/officeDocument/2006/relationships/hyperlink" Target="http://ru.wikipedia.org/wiki/%D0%93%D0%BE%D1%82%D1%8B_%28%D1%81%D1%83%D0%B1%D0%BA%D1%83%D0%BB%D1%8C%D1%82%D1%83%D1%80%D0%B0%29" TargetMode="External"/><Relationship Id="rId21" Type="http://schemas.openxmlformats.org/officeDocument/2006/relationships/hyperlink" Target="http://ru.wikipedia.org/wiki/%D0%A0%D1%8D%D0%B9%D0%B2%D0%B5%D1%80%D1%8B" TargetMode="External"/><Relationship Id="rId7" Type="http://schemas.openxmlformats.org/officeDocument/2006/relationships/hyperlink" Target="http://ru.wikipedia.org/wiki/%D0%94%D0%B6%D0%B0%D0%BD%D0%B3%D0%BB%D0%B8%D1%81%D1%82%D1%8B" TargetMode="External"/><Relationship Id="rId12" Type="http://schemas.openxmlformats.org/officeDocument/2006/relationships/hyperlink" Target="http://ru.wikipedia.org/wiki/%D0%9C%D0%B5%D1%82%D0%B0%D0%BB%D0%BB%D0%B8%D1%81%D1%82%D1%8B" TargetMode="External"/><Relationship Id="rId17" Type="http://schemas.openxmlformats.org/officeDocument/2006/relationships/hyperlink" Target="http://ru.wikipedia.org/wiki/%D0%A0%D0%B5%D0%B3%D0%B3%D0%B8" TargetMode="External"/><Relationship Id="rId25" Type="http://schemas.openxmlformats.org/officeDocument/2006/relationships/hyperlink" Target="http://ru.wikipedia.org/wiki/%D0%A2%D1%80%D0%B0%D0%B4%D0%B8%D1%86%D0%B8%D0%BE%D0%BD%D0%BD%D1%8B%D0%B5_%D1%81%D0%BA%D0%B8%D0%BD%D1%85%D0%B5%D0%B4%D1%8B" TargetMode="External"/><Relationship Id="rId2" Type="http://schemas.openxmlformats.org/officeDocument/2006/relationships/hyperlink" Target="http://ru.wikipedia.org/wiki/%D0%98%D0%B7%D0%BE%D0%B1%D1%80%D0%B0%D0%B6%D0%B5%D0%BD%D0%B8%D0%B5:Fille-goth.jpg" TargetMode="External"/><Relationship Id="rId16" Type="http://schemas.openxmlformats.org/officeDocument/2006/relationships/hyperlink" Target="http://ru.wikipedia.org/wiki/%D0%A0%D0%B0%D1%81%D1%82%D0%B0%D0%BC%D0%B0%D0%BD%D1%8B" TargetMode="External"/><Relationship Id="rId20" Type="http://schemas.openxmlformats.org/officeDocument/2006/relationships/hyperlink" Target="http://ru.wikipedia.org/wiki/%D0%98%D0%BD%D0%B4%D1%83%D1%81%D1%82%D1%80%D0%B8%D0%B0%D0%BB" TargetMode="External"/><Relationship Id="rId29" Type="http://schemas.openxmlformats.org/officeDocument/2006/relationships/hyperlink" Target="http://ru.wikipedia.org/wiki/%D0%A5%D0%B0%D1%80%D0%B4%D0%BA%D0%BE%D1%80-%D0%BF%D0%B0%D0%BD%D0%BA" TargetMode="External"/><Relationship Id="rId1" Type="http://schemas.openxmlformats.org/officeDocument/2006/relationships/slideLayout" Target="../slideLayouts/slideLayout7.xml"/><Relationship Id="rId6" Type="http://schemas.openxmlformats.org/officeDocument/2006/relationships/hyperlink" Target="http://ru.wikipedia.org/wiki/%D0%94%D0%B0%D1%80%D0%BA%D0%B2%D1%8D%D0%B9%D0%B2" TargetMode="External"/><Relationship Id="rId11" Type="http://schemas.openxmlformats.org/officeDocument/2006/relationships/hyperlink" Target="http://ru.wikipedia.org/wiki/%D0%98%D0%BD%D0%B4%D0%B8-%D1%80%D0%BE%D0%BA" TargetMode="External"/><Relationship Id="rId24" Type="http://schemas.openxmlformats.org/officeDocument/2006/relationships/hyperlink" Target="http://ru.wikipedia.org/wiki/%D0%A5%D0%B8%D0%BF-%D1%85%D0%BE%D0%BF" TargetMode="External"/><Relationship Id="rId5" Type="http://schemas.openxmlformats.org/officeDocument/2006/relationships/hyperlink" Target="http://ru.wikipedia.org/wiki/%D0%93%D0%BE%D1%82%D0%B8%D0%BA-%D0%BC%D0%B5%D1%82%D0%B0%D0%BB" TargetMode="External"/><Relationship Id="rId15" Type="http://schemas.openxmlformats.org/officeDocument/2006/relationships/hyperlink" Target="http://ru.wikipedia.org/wiki/%D0%9F%D0%B0%D0%BD%D0%BA-%D1%80%D0%BE%D0%BA" TargetMode="External"/><Relationship Id="rId23" Type="http://schemas.openxmlformats.org/officeDocument/2006/relationships/hyperlink" Target="http://ru.wikipedia.org/wiki/%D0%A0%D1%8D%D0%BF" TargetMode="External"/><Relationship Id="rId28" Type="http://schemas.openxmlformats.org/officeDocument/2006/relationships/hyperlink" Target="http://ru.wikipedia.org/wiki/%D0%AD%D0%BC%D0%BE" TargetMode="External"/><Relationship Id="rId10" Type="http://schemas.openxmlformats.org/officeDocument/2006/relationships/hyperlink" Target="http://ru.wikipedia.org/wiki/%D0%98%D0%BD%D0%B4%D0%B8" TargetMode="External"/><Relationship Id="rId19" Type="http://schemas.openxmlformats.org/officeDocument/2006/relationships/hyperlink" Target="http://ru.wikipedia.org/wiki/%D0%A0%D0%B8%D0%B2%D0%B5%D1%82%D1%85%D0%B5%D0%B4" TargetMode="External"/><Relationship Id="rId4" Type="http://schemas.openxmlformats.org/officeDocument/2006/relationships/hyperlink" Target="http://ru.wikipedia.org/wiki/%D0%93%D0%BE%D1%82%D0%B8%D0%BA-%D1%80%D0%BE%D0%BA" TargetMode="External"/><Relationship Id="rId9" Type="http://schemas.openxmlformats.org/officeDocument/2006/relationships/hyperlink" Target="http://ru.wikipedia.org/wiki/%D0%94%D1%80%D0%B0%D0%BC-%D0%BD-%D0%B1%D0%B5%D0%B9%D1%81" TargetMode="External"/><Relationship Id="rId14" Type="http://schemas.openxmlformats.org/officeDocument/2006/relationships/hyperlink" Target="http://ru.wikipedia.org/wiki/%D0%9F%D0%B0%D0%BD%D0%BA" TargetMode="External"/><Relationship Id="rId22" Type="http://schemas.openxmlformats.org/officeDocument/2006/relationships/hyperlink" Target="http://ru.wikipedia.org/wiki/%D0%A0%D1%8D%D0%BF%D0%B5%D1%80%D1%8B" TargetMode="External"/><Relationship Id="rId27" Type="http://schemas.openxmlformats.org/officeDocument/2006/relationships/hyperlink" Target="http://ru.wikipedia.org/wiki/%D0%AD%D0%BC%D0%BE-%D0%BA%D0%B8%D0%B4%D1%8B"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ru.wikipedia.org/wiki/%D0%A2%D0%B5%D1%80%D0%B8%D0%B0%D0%BD%D1%82%D1%80%D0%BE%D0%BF%D0%B8%D1%8F" TargetMode="External"/><Relationship Id="rId13" Type="http://schemas.openxmlformats.org/officeDocument/2006/relationships/hyperlink" Target="http://ru.wikipedia.org/wiki/%D0%9D%D1%83%D0%B4%D0%B8%D0%B7%D0%BC" TargetMode="External"/><Relationship Id="rId18" Type="http://schemas.openxmlformats.org/officeDocument/2006/relationships/hyperlink" Target="http://ru.wikipedia.org/wiki/%D0%9F%D0%B0%D0%BD%D0%BA%D0%B8" TargetMode="External"/><Relationship Id="rId3" Type="http://schemas.openxmlformats.org/officeDocument/2006/relationships/hyperlink" Target="http://ru.wikipedia.org/wiki/%D0%90%D0%BD%D0%B8%D0%BC%D0%B5" TargetMode="External"/><Relationship Id="rId7" Type="http://schemas.openxmlformats.org/officeDocument/2006/relationships/hyperlink" Target="http://ru.wikipedia.org/wiki/%D0%A0%D0%BE%D0%BB%D0%B5%D0%B2%D0%BE%D0%B5_%D0%B4%D0%B2%D0%B8%D0%B6%D0%B5%D0%BD%D0%B8%D0%B5" TargetMode="External"/><Relationship Id="rId12" Type="http://schemas.openxmlformats.org/officeDocument/2006/relationships/hyperlink" Target="http://ru.wikipedia.org/wiki/%D0%9C%D0%BE%D0%B4%D1%8B" TargetMode="External"/><Relationship Id="rId17" Type="http://schemas.openxmlformats.org/officeDocument/2006/relationships/hyperlink" Target="http://ru.wikipedia.org/wiki/%D0%A4%D1%80%D0%B8%D0%BA%D0%B8" TargetMode="External"/><Relationship Id="rId2" Type="http://schemas.openxmlformats.org/officeDocument/2006/relationships/hyperlink" Target="http://ru.wikipedia.org/wiki/%D0%9E%D1%82%D0%B0%D0%BA%D1%83" TargetMode="External"/><Relationship Id="rId16" Type="http://schemas.openxmlformats.org/officeDocument/2006/relationships/hyperlink" Target="http://ru.wikipedia.org/wiki/%D0%9C%D0%B8%D0%BB%D0%B8%D1%82%D0%B0%D1%80%D0%B8" TargetMode="External"/><Relationship Id="rId1" Type="http://schemas.openxmlformats.org/officeDocument/2006/relationships/slideLayout" Target="../slideLayouts/slideLayout7.xml"/><Relationship Id="rId6" Type="http://schemas.openxmlformats.org/officeDocument/2006/relationships/hyperlink" Target="http://ru.wikipedia.org/wiki/%D0%98%D1%81%D1%82%D0%BE%D1%80%D0%B8%D1%87%D0%B5%D1%81%D0%BA%D0%B0%D1%8F_%D1%80%D0%B5%D0%BA%D0%BE%D0%BD%D1%81%D1%82%D1%80%D1%83%D0%BA%D1%86%D0%B8%D1%8F" TargetMode="External"/><Relationship Id="rId11" Type="http://schemas.openxmlformats.org/officeDocument/2006/relationships/hyperlink" Target="http://ru.wikipedia.org/wiki/%D0%9A%D0%B8%D0%B1%D0%B5%D1%80-%D0%B3%D0%BE%D1%82%D1%8B" TargetMode="External"/><Relationship Id="rId5" Type="http://schemas.openxmlformats.org/officeDocument/2006/relationships/hyperlink" Target="http://ru.wikipedia.org/wiki/%D0%96%D0%B0%D1%80%D0%B3%D0%BE%D0%BD_%D0%BF%D0%B0%D0%B4%D0%BE%D0%BD%D0%BA%D0%BE%D0%B2" TargetMode="External"/><Relationship Id="rId15" Type="http://schemas.openxmlformats.org/officeDocument/2006/relationships/hyperlink" Target="http://ru.wikipedia.org/wiki/%D0%A2%D0%B5%D0%B4%D0%B4%D0%B8-%D0%B1%D0%BE%D0%B8" TargetMode="External"/><Relationship Id="rId10" Type="http://schemas.openxmlformats.org/officeDocument/2006/relationships/hyperlink" Target="http://ru.wikipedia.org/w/index.php?title=Visual_key&amp;action=edit&amp;redlink=1" TargetMode="External"/><Relationship Id="rId19" Type="http://schemas.openxmlformats.org/officeDocument/2006/relationships/image" Target="../media/image6.png"/><Relationship Id="rId4" Type="http://schemas.openxmlformats.org/officeDocument/2006/relationships/hyperlink" Target="http://ru.wikipedia.org/wiki/%D0%9F%D0%B0%D0%B4%D0%BE%D0%BD%D0%BA%D0%B8" TargetMode="External"/><Relationship Id="rId9" Type="http://schemas.openxmlformats.org/officeDocument/2006/relationships/hyperlink" Target="http://ru.wikipedia.org/wiki/%D0%A4%D1%83%D1%80%D1%80%D0%B8" TargetMode="External"/><Relationship Id="rId14" Type="http://schemas.openxmlformats.org/officeDocument/2006/relationships/hyperlink" Target="http://ru.wikipedia.org/wiki/%D0%A1%D1%82%D0%B8%D0%BB%D1%8F%D0%B3%D0%B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ru.wikipedia.org/wiki/%D0%9D%D1%8C%D1%8E-%D0%AD%D0%B9%D0%B4%D0%B6" TargetMode="External"/><Relationship Id="rId3" Type="http://schemas.openxmlformats.org/officeDocument/2006/relationships/hyperlink" Target="http://ru.wikipedia.org/wiki/RASH" TargetMode="External"/><Relationship Id="rId7" Type="http://schemas.openxmlformats.org/officeDocument/2006/relationships/hyperlink" Target="http://ru.wikipedia.org/wiki/%D0%9D%D0%B5%D1%84%D0%BE%D1%80%D0%BC%D0%B0%D0%BB%D1%8B" TargetMode="External"/><Relationship Id="rId12" Type="http://schemas.openxmlformats.org/officeDocument/2006/relationships/image" Target="../media/image7.png"/><Relationship Id="rId2" Type="http://schemas.openxmlformats.org/officeDocument/2006/relationships/hyperlink" Target="http://ru.wikipedia.org/wiki/%D0%90%D0%BD%D1%82%D0%B8%D1%84%D0%B0" TargetMode="External"/><Relationship Id="rId1" Type="http://schemas.openxmlformats.org/officeDocument/2006/relationships/slideLayout" Target="../slideLayouts/slideLayout7.xml"/><Relationship Id="rId6" Type="http://schemas.openxmlformats.org/officeDocument/2006/relationships/hyperlink" Target="http://ru.wikipedia.org/wiki/%D0%91%D0%B8%D1%82%D0%BD%D0%B8%D0%BA%D0%B8" TargetMode="External"/><Relationship Id="rId11" Type="http://schemas.openxmlformats.org/officeDocument/2006/relationships/hyperlink" Target="http://ru.wikipedia.org/wiki/%D0%AF%D0%BF%D0%BF%D0%B8" TargetMode="External"/><Relationship Id="rId5" Type="http://schemas.openxmlformats.org/officeDocument/2006/relationships/hyperlink" Target="http://ru.wikipedia.org/wiki/%D0%9D%D0%A1-%D1%81%D0%BA%D0%B8%D0%BD%D1%85%D0%B5%D0%B4%D1%8B" TargetMode="External"/><Relationship Id="rId10" Type="http://schemas.openxmlformats.org/officeDocument/2006/relationships/hyperlink" Target="http://ru.wikipedia.org/wiki/%D0%A5%D0%B8%D0%BF%D0%BF%D0%B8" TargetMode="External"/><Relationship Id="rId4" Type="http://schemas.openxmlformats.org/officeDocument/2006/relationships/hyperlink" Target="http://ru.wikipedia.org/wiki/SHARP" TargetMode="External"/><Relationship Id="rId9" Type="http://schemas.openxmlformats.org/officeDocument/2006/relationships/hyperlink" Target="http://ru.wikipedia.org/wiki/Straight_edg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A5%D0%BE%D0%B1%D0%B1%D0%B8" TargetMode="External"/><Relationship Id="rId3" Type="http://schemas.openxmlformats.org/officeDocument/2006/relationships/hyperlink" Target="http://ru.wikipedia.org/wiki/%D0%93%D0%BE%D0%BF%D0%BD%D0%B8%D0%BA" TargetMode="External"/><Relationship Id="rId7" Type="http://schemas.openxmlformats.org/officeDocument/2006/relationships/hyperlink" Target="http://ru.wikipedia.org/wiki/%D0%9F%D0%B0%D0%BD%D0%BA%D0%B8" TargetMode="External"/><Relationship Id="rId2" Type="http://schemas.openxmlformats.org/officeDocument/2006/relationships/hyperlink" Target="http://ru.wikipedia.org/wiki/%D0%A0%D1%83%D0%B4-%D0%B1%D0%BE%D0%B8" TargetMode="External"/><Relationship Id="rId1" Type="http://schemas.openxmlformats.org/officeDocument/2006/relationships/slideLayout" Target="../slideLayouts/slideLayout7.xml"/><Relationship Id="rId6" Type="http://schemas.openxmlformats.org/officeDocument/2006/relationships/hyperlink" Target="http://ru.wikipedia.org/wiki/%D0%A4%D1%83%D1%82%D0%B1%D0%BE%D0%BB%D1%8C%D0%BD%D1%8B%D0%B5_%D1%85%D1%83%D0%BB%D0%B8%D0%B3%D0%B0%D0%BD%D1%8B" TargetMode="External"/><Relationship Id="rId11" Type="http://schemas.openxmlformats.org/officeDocument/2006/relationships/hyperlink" Target="http://ru.wikipedia.org/wiki/%D0%93%D1%80%D0%B0%D1%84%D1%84%D0%B8%D1%82%D0%B8" TargetMode="External"/><Relationship Id="rId5" Type="http://schemas.openxmlformats.org/officeDocument/2006/relationships/hyperlink" Target="http://ru.wikipedia.org/wiki/%D0%A3%D0%BB%D1%8C%D1%82%D1%80%D0%B0%D1%81" TargetMode="External"/><Relationship Id="rId10" Type="http://schemas.openxmlformats.org/officeDocument/2006/relationships/hyperlink" Target="http://ru.wikipedia.org/wiki/%D0%A0%D0%B0%D0%B9%D1%82%D0%B5%D1%80" TargetMode="External"/><Relationship Id="rId4" Type="http://schemas.openxmlformats.org/officeDocument/2006/relationships/hyperlink" Target="http://ru.wikipedia.org/wiki/%D0%9B%D1%8E%D0%B1%D0%B5%D1%80%D0%B0" TargetMode="External"/><Relationship Id="rId9" Type="http://schemas.openxmlformats.org/officeDocument/2006/relationships/hyperlink" Target="http://ru.wikipedia.org/wiki/%D0%91%D0%B0%D0%B9%D0%BA%D0%B5%D1%80%D1%8B"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для Наташки"/>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2" name="Rectangle 4"/>
          <p:cNvSpPr>
            <a:spLocks noChangeArrowheads="1"/>
          </p:cNvSpPr>
          <p:nvPr/>
        </p:nvSpPr>
        <p:spPr bwMode="auto">
          <a:xfrm>
            <a:off x="0" y="1412875"/>
            <a:ext cx="9324975" cy="3444875"/>
          </a:xfrm>
          <a:prstGeom prst="rect">
            <a:avLst/>
          </a:prstGeom>
          <a:noFill/>
          <a:ln w="9525">
            <a:noFill/>
            <a:miter lim="800000"/>
            <a:headEnd/>
            <a:tailEnd/>
          </a:ln>
          <a:effectLst/>
        </p:spPr>
        <p:txBody>
          <a:bodyPr anchor="ctr">
            <a:spAutoFit/>
          </a:bodyPr>
          <a:lstStyle/>
          <a:p>
            <a:pPr algn="ctr"/>
            <a:r>
              <a:rPr lang="ru-RU" sz="11000" b="1">
                <a:solidFill>
                  <a:schemeClr val="bg1"/>
                </a:solidFill>
                <a:effectLst>
                  <a:outerShdw blurRad="38100" dist="38100" dir="2700000" algn="tl">
                    <a:srgbClr val="000000"/>
                  </a:outerShdw>
                </a:effectLst>
              </a:rPr>
              <a:t>Молодёжные субкультуры</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00">
                <a:gamma/>
                <a:tint val="0"/>
                <a:invGamma/>
              </a:srgbClr>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250825" y="620713"/>
            <a:ext cx="5184775" cy="5426075"/>
          </a:xfrm>
          <a:prstGeom prst="rect">
            <a:avLst/>
          </a:prstGeom>
          <a:noFill/>
          <a:ln w="9525">
            <a:noFill/>
            <a:miter lim="800000"/>
            <a:headEnd/>
            <a:tailEnd/>
          </a:ln>
          <a:effectLst/>
        </p:spPr>
        <p:txBody>
          <a:bodyPr>
            <a:spAutoFit/>
          </a:bodyPr>
          <a:lstStyle/>
          <a:p>
            <a:pPr>
              <a:spcBef>
                <a:spcPct val="50000"/>
              </a:spcBef>
            </a:pPr>
            <a:r>
              <a:rPr lang="ru-RU" sz="2500">
                <a:latin typeface="Times New Roman" pitchFamily="18" charset="0"/>
              </a:rPr>
              <a:t>Го́ты — представители готической </a:t>
            </a:r>
            <a:r>
              <a:rPr lang="ru-RU" sz="2500">
                <a:latin typeface="Times New Roman" pitchFamily="18" charset="0"/>
                <a:hlinkClick r:id="rId2" tooltip="Субкультуры"/>
              </a:rPr>
              <a:t>субкультуры</a:t>
            </a:r>
            <a:r>
              <a:rPr lang="ru-RU" sz="2500">
                <a:latin typeface="Times New Roman" pitchFamily="18" charset="0"/>
              </a:rPr>
              <a:t>, зародившейся в конце 70-х годов 20-го века на волне </a:t>
            </a:r>
            <a:r>
              <a:rPr lang="ru-RU" sz="2500">
                <a:latin typeface="Times New Roman" pitchFamily="18" charset="0"/>
                <a:hlinkClick r:id="rId3" tooltip="Пост-панк"/>
              </a:rPr>
              <a:t>пост-панка</a:t>
            </a:r>
            <a:r>
              <a:rPr lang="ru-RU" sz="2500">
                <a:latin typeface="Times New Roman" pitchFamily="18" charset="0"/>
              </a:rPr>
              <a:t>. Готическая субкультура разнообразна и неоднородна, благодаря тому, что культивирует индивидуальность, тем не менее, выделяются многие общие для неё черты, такие как любовь к готической музыке (</a:t>
            </a:r>
            <a:r>
              <a:rPr lang="ru-RU" sz="2500">
                <a:latin typeface="Times New Roman" pitchFamily="18" charset="0"/>
                <a:hlinkClick r:id="rId4" tooltip="Готик-рок"/>
              </a:rPr>
              <a:t>готик-року</a:t>
            </a:r>
            <a:r>
              <a:rPr lang="ru-RU" sz="2500">
                <a:latin typeface="Times New Roman" pitchFamily="18" charset="0"/>
              </a:rPr>
              <a:t>, </a:t>
            </a:r>
            <a:r>
              <a:rPr lang="ru-RU" sz="2500">
                <a:latin typeface="Times New Roman" pitchFamily="18" charset="0"/>
                <a:hlinkClick r:id="rId5" tooltip="Дэт-рок"/>
              </a:rPr>
              <a:t>дэт-року</a:t>
            </a:r>
            <a:r>
              <a:rPr lang="ru-RU" sz="2500">
                <a:latin typeface="Times New Roman" pitchFamily="18" charset="0"/>
              </a:rPr>
              <a:t>, </a:t>
            </a:r>
            <a:r>
              <a:rPr lang="ru-RU" sz="2500">
                <a:latin typeface="Times New Roman" pitchFamily="18" charset="0"/>
                <a:hlinkClick r:id="rId6" tooltip="Дарквейв"/>
              </a:rPr>
              <a:t>дарквейву</a:t>
            </a:r>
            <a:r>
              <a:rPr lang="ru-RU" sz="2500">
                <a:latin typeface="Times New Roman" pitchFamily="18" charset="0"/>
              </a:rPr>
              <a:t>), мрачный имидж, интерес к мистицизму и эзотерике, </a:t>
            </a:r>
            <a:r>
              <a:rPr lang="ru-RU" sz="2500">
                <a:latin typeface="Times New Roman" pitchFamily="18" charset="0"/>
                <a:hlinkClick r:id="rId7" tooltip="Декаданс"/>
              </a:rPr>
              <a:t>декадансу</a:t>
            </a:r>
            <a:r>
              <a:rPr lang="ru-RU" sz="2500">
                <a:latin typeface="Times New Roman" pitchFamily="18" charset="0"/>
              </a:rPr>
              <a:t>, любовь к хоррор-литературе и фильмам. </a:t>
            </a:r>
          </a:p>
        </p:txBody>
      </p:sp>
      <p:pic>
        <p:nvPicPr>
          <p:cNvPr id="10246" name="Picture 6"/>
          <p:cNvPicPr>
            <a:picLocks noChangeAspect="1" noChangeArrowheads="1"/>
          </p:cNvPicPr>
          <p:nvPr/>
        </p:nvPicPr>
        <p:blipFill>
          <a:blip r:embed="rId8" cstate="print"/>
          <a:srcRect/>
          <a:stretch>
            <a:fillRect/>
          </a:stretch>
        </p:blipFill>
        <p:spPr bwMode="auto">
          <a:xfrm>
            <a:off x="5508625" y="836613"/>
            <a:ext cx="3324225" cy="4968875"/>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rgbClr val="FF0000">
                <a:gamma/>
                <a:shade val="0"/>
                <a:invGamma/>
              </a:srgbClr>
            </a:gs>
            <a:gs pos="100000">
              <a:srgbClr val="FF0000"/>
            </a:gs>
          </a:gsLst>
          <a:lin ang="2700000" scaled="1"/>
        </a:gradFill>
        <a:effectLst/>
      </p:bgPr>
    </p:bg>
    <p:spTree>
      <p:nvGrpSpPr>
        <p:cNvPr id="1" name=""/>
        <p:cNvGrpSpPr/>
        <p:nvPr/>
      </p:nvGrpSpPr>
      <p:grpSpPr>
        <a:xfrm>
          <a:off x="0" y="0"/>
          <a:ext cx="0" cy="0"/>
          <a:chOff x="0" y="0"/>
          <a:chExt cx="0" cy="0"/>
        </a:xfrm>
      </p:grpSpPr>
      <p:sp>
        <p:nvSpPr>
          <p:cNvPr id="11269" name="WordArt 5"/>
          <p:cNvSpPr>
            <a:spLocks noChangeArrowheads="1" noChangeShapeType="1" noTextEdit="1"/>
          </p:cNvSpPr>
          <p:nvPr/>
        </p:nvSpPr>
        <p:spPr bwMode="auto">
          <a:xfrm>
            <a:off x="250825" y="-242888"/>
            <a:ext cx="8642350" cy="2016126"/>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vi-VN" sz="3600" b="1" kern="10">
                <a:ln w="9525">
                  <a:round/>
                  <a:headEnd/>
                  <a:tailEnd/>
                </a:ln>
                <a:latin typeface="Times New Roman"/>
                <a:cs typeface="Times New Roman"/>
              </a:rPr>
              <a:t>Образ го́тов</a:t>
            </a:r>
            <a:endParaRPr lang="ru-RU" sz="3600" b="1" kern="10">
              <a:ln w="9525">
                <a:round/>
                <a:headEnd/>
                <a:tailEnd/>
              </a:ln>
              <a:latin typeface="Times New Roman"/>
              <a:cs typeface="Times New Roman"/>
            </a:endParaRPr>
          </a:p>
        </p:txBody>
      </p:sp>
      <p:pic>
        <p:nvPicPr>
          <p:cNvPr id="11270" name="Picture 6"/>
          <p:cNvPicPr>
            <a:picLocks noChangeAspect="1" noChangeArrowheads="1"/>
          </p:cNvPicPr>
          <p:nvPr/>
        </p:nvPicPr>
        <p:blipFill>
          <a:blip r:embed="rId2" cstate="print"/>
          <a:srcRect/>
          <a:stretch>
            <a:fillRect/>
          </a:stretch>
        </p:blipFill>
        <p:spPr bwMode="auto">
          <a:xfrm>
            <a:off x="250825" y="2276475"/>
            <a:ext cx="4679950" cy="3517900"/>
          </a:xfrm>
          <a:prstGeom prst="rect">
            <a:avLst/>
          </a:prstGeom>
          <a:noFill/>
          <a:ln w="9525">
            <a:noFill/>
            <a:miter lim="800000"/>
            <a:headEnd/>
            <a:tailEnd/>
          </a:ln>
          <a:effectLst/>
        </p:spPr>
      </p:pic>
      <p:pic>
        <p:nvPicPr>
          <p:cNvPr id="11271" name="Picture 7"/>
          <p:cNvPicPr>
            <a:picLocks noChangeAspect="1" noChangeArrowheads="1"/>
          </p:cNvPicPr>
          <p:nvPr/>
        </p:nvPicPr>
        <p:blipFill>
          <a:blip r:embed="rId3" cstate="print"/>
          <a:srcRect/>
          <a:stretch>
            <a:fillRect/>
          </a:stretch>
        </p:blipFill>
        <p:spPr bwMode="auto">
          <a:xfrm>
            <a:off x="5364163" y="1773238"/>
            <a:ext cx="3259137" cy="4824412"/>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amma/>
                <a:shade val="0"/>
                <a:invGamma/>
              </a:srgbClr>
            </a:gs>
            <a:gs pos="100000">
              <a:srgbClr val="FF0000"/>
            </a:gs>
          </a:gsLst>
          <a:lin ang="18900000" scaled="1"/>
        </a:gradFill>
        <a:effectLst/>
      </p:bgPr>
    </p:bg>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srcRect/>
          <a:stretch>
            <a:fillRect/>
          </a:stretch>
        </p:blipFill>
        <p:spPr bwMode="auto">
          <a:xfrm>
            <a:off x="250825" y="908050"/>
            <a:ext cx="3937000" cy="4321175"/>
          </a:xfrm>
          <a:prstGeom prst="rect">
            <a:avLst/>
          </a:prstGeom>
          <a:noFill/>
          <a:ln w="9525">
            <a:noFill/>
            <a:miter lim="800000"/>
            <a:headEnd/>
            <a:tailEnd/>
          </a:ln>
          <a:effectLst/>
        </p:spPr>
      </p:pic>
      <p:sp>
        <p:nvSpPr>
          <p:cNvPr id="12293" name="Text Box 5"/>
          <p:cNvSpPr txBox="1">
            <a:spLocks noChangeArrowheads="1"/>
          </p:cNvSpPr>
          <p:nvPr/>
        </p:nvSpPr>
        <p:spPr bwMode="auto">
          <a:xfrm>
            <a:off x="4211638" y="404813"/>
            <a:ext cx="4932362" cy="6121400"/>
          </a:xfrm>
          <a:prstGeom prst="rect">
            <a:avLst/>
          </a:prstGeom>
          <a:noFill/>
          <a:ln w="9525">
            <a:noFill/>
            <a:miter lim="800000"/>
            <a:headEnd/>
            <a:tailEnd/>
          </a:ln>
          <a:effectLst/>
        </p:spPr>
        <p:txBody>
          <a:bodyPr>
            <a:spAutoFit/>
          </a:bodyPr>
          <a:lstStyle/>
          <a:p>
            <a:pPr algn="ctr">
              <a:spcBef>
                <a:spcPct val="50000"/>
              </a:spcBef>
            </a:pPr>
            <a:r>
              <a:rPr lang="ru-RU" sz="2200"/>
              <a:t>Готическая эстетика крайне эклектична по набору часто используемых символов, здесь можно встретить и египетскую, и христианскую и кельтскую символику. Основным символом готической субкультуры является — анкх, египетский символ вечной жизни. </a:t>
            </a:r>
            <a:r>
              <a:rPr lang="ru-RU" sz="2200">
                <a:hlinkClick r:id="rId3" tooltip="Анкх"/>
              </a:rPr>
              <a:t>Анкх</a:t>
            </a:r>
            <a:r>
              <a:rPr lang="ru-RU" sz="2200"/>
              <a:t> вошёл в субкультуру после выхода на экраны фильма «Голод» (с Дэвидом Боуи). Также часто используются и другие египетские символы — такие как «</a:t>
            </a:r>
            <a:r>
              <a:rPr lang="ru-RU" sz="2200">
                <a:hlinkClick r:id="rId4" tooltip="Глаз Ра"/>
              </a:rPr>
              <a:t>Глаз Ра</a:t>
            </a:r>
            <a:r>
              <a:rPr lang="ru-RU" sz="2200"/>
              <a:t>». Эти элементы носятся и как традиционные украшения, и как нашивки на одежду или в макияже. </a:t>
            </a: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amma/>
                <a:shade val="0"/>
                <a:invGamma/>
              </a:srgbClr>
            </a:gs>
            <a:gs pos="100000">
              <a:srgbClr val="FF0000"/>
            </a:gs>
          </a:gsLst>
          <a:path path="shape">
            <a:fillToRect l="50000" t="50000" r="50000" b="50000"/>
          </a:path>
        </a:gradFill>
        <a:effectLst/>
      </p:bgPr>
    </p:bg>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srcRect/>
          <a:stretch>
            <a:fillRect/>
          </a:stretch>
        </p:blipFill>
        <p:spPr bwMode="auto">
          <a:xfrm>
            <a:off x="179388" y="260350"/>
            <a:ext cx="4338637" cy="6335713"/>
          </a:xfrm>
          <a:prstGeom prst="rect">
            <a:avLst/>
          </a:prstGeom>
          <a:noFill/>
          <a:ln w="9525">
            <a:noFill/>
            <a:miter lim="800000"/>
            <a:headEnd/>
            <a:tailEnd/>
          </a:ln>
          <a:effectLst/>
        </p:spPr>
      </p:pic>
      <p:sp>
        <p:nvSpPr>
          <p:cNvPr id="13317" name="Text Box 5"/>
          <p:cNvSpPr txBox="1">
            <a:spLocks noChangeArrowheads="1"/>
          </p:cNvSpPr>
          <p:nvPr/>
        </p:nvSpPr>
        <p:spPr bwMode="auto">
          <a:xfrm>
            <a:off x="4822825" y="188913"/>
            <a:ext cx="4321175" cy="6456362"/>
          </a:xfrm>
          <a:prstGeom prst="rect">
            <a:avLst/>
          </a:prstGeom>
          <a:noFill/>
          <a:ln w="9525">
            <a:noFill/>
            <a:miter lim="800000"/>
            <a:headEnd/>
            <a:tailEnd/>
          </a:ln>
          <a:effectLst/>
        </p:spPr>
        <p:txBody>
          <a:bodyPr>
            <a:spAutoFit/>
          </a:bodyPr>
          <a:lstStyle/>
          <a:p>
            <a:pPr algn="ctr">
              <a:spcBef>
                <a:spcPct val="50000"/>
              </a:spcBef>
            </a:pPr>
            <a:r>
              <a:rPr lang="ru-RU" sz="2200"/>
              <a:t>Также используется множество различных символов смерти — украшения с гробиками, черепами, и тому подобные; часто декларируется </a:t>
            </a:r>
            <a:r>
              <a:rPr lang="ru-RU" sz="2200">
                <a:hlinkClick r:id="rId3" tooltip="Тафофилия"/>
              </a:rPr>
              <a:t>тафофилия</a:t>
            </a:r>
            <a:r>
              <a:rPr lang="ru-RU" sz="2200"/>
              <a:t> - любовь к кладбищам, надгробиям и похоронным ритуалам. К чисто готическим символам можно отнести летучих мышей, — множество различных их изображений (связь с вампирами и с готами очевидна) помещены на сотнях связанных с готами страниц в интернете или же служат украшением самим готам. </a:t>
            </a: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FF0000">
                <a:gamma/>
                <a:shade val="0"/>
                <a:invGamma/>
              </a:srgbClr>
            </a:gs>
          </a:gsLst>
          <a:path path="rect">
            <a:fillToRect t="100000" r="100000"/>
          </a:path>
        </a:gradFill>
        <a:effectLst/>
      </p:bgPr>
    </p:bg>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a:stretch>
            <a:fillRect/>
          </a:stretch>
        </p:blipFill>
        <p:spPr bwMode="auto">
          <a:xfrm>
            <a:off x="179388" y="188913"/>
            <a:ext cx="4057650" cy="381000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3" cstate="print"/>
          <a:srcRect/>
          <a:stretch>
            <a:fillRect/>
          </a:stretch>
        </p:blipFill>
        <p:spPr bwMode="auto">
          <a:xfrm>
            <a:off x="5076825" y="1052513"/>
            <a:ext cx="3571875" cy="4762500"/>
          </a:xfrm>
          <a:prstGeom prst="rect">
            <a:avLst/>
          </a:prstGeom>
          <a:noFill/>
          <a:ln w="9525">
            <a:noFill/>
            <a:miter lim="800000"/>
            <a:headEnd/>
            <a:tailEnd/>
          </a:ln>
          <a:effectLst/>
        </p:spPr>
      </p:pic>
      <p:sp>
        <p:nvSpPr>
          <p:cNvPr id="14342" name="Text Box 6"/>
          <p:cNvSpPr txBox="1">
            <a:spLocks noChangeArrowheads="1"/>
          </p:cNvSpPr>
          <p:nvPr/>
        </p:nvSpPr>
        <p:spPr bwMode="auto">
          <a:xfrm>
            <a:off x="250825" y="4022725"/>
            <a:ext cx="4537075" cy="2530475"/>
          </a:xfrm>
          <a:prstGeom prst="rect">
            <a:avLst/>
          </a:prstGeom>
          <a:noFill/>
          <a:ln w="9525">
            <a:noFill/>
            <a:miter lim="800000"/>
            <a:headEnd/>
            <a:tailEnd/>
          </a:ln>
          <a:effectLst/>
        </p:spPr>
        <p:txBody>
          <a:bodyPr>
            <a:spAutoFit/>
          </a:bodyPr>
          <a:lstStyle/>
          <a:p>
            <a:pPr algn="ctr">
              <a:spcBef>
                <a:spcPct val="50000"/>
              </a:spcBef>
            </a:pPr>
            <a:r>
              <a:rPr lang="ru-RU" sz="2000" b="1"/>
              <a:t>Среди этой субкультуры можно часто найти много общего с фетишизмом, хотя причастие к одному совершенно не означает какое-либо участие в другом. Фетиш элементы особенно распространены среди </a:t>
            </a:r>
            <a:r>
              <a:rPr lang="ru-RU" sz="2000" b="1">
                <a:hlinkClick r:id="rId4" tooltip="Кибер-готы"/>
              </a:rPr>
              <a:t>кибер-готов</a:t>
            </a:r>
            <a:r>
              <a:rPr lang="ru-RU" sz="2000" b="1"/>
              <a:t>. </a:t>
            </a: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amma/>
                <a:shade val="0"/>
                <a:invGamma/>
              </a:srgbClr>
            </a:gs>
            <a:gs pos="100000">
              <a:srgbClr val="FF0000"/>
            </a:gs>
          </a:gsLst>
          <a:path path="shape">
            <a:fillToRect l="50000" t="50000" r="50000" b="50000"/>
          </a:path>
        </a:grad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188913"/>
            <a:ext cx="9144000" cy="1082675"/>
          </a:xfrm>
          <a:prstGeom prst="rect">
            <a:avLst/>
          </a:prstGeom>
          <a:noFill/>
          <a:ln w="9525">
            <a:noFill/>
            <a:miter lim="800000"/>
            <a:headEnd/>
            <a:tailEnd/>
          </a:ln>
          <a:effectLst/>
        </p:spPr>
        <p:txBody>
          <a:bodyPr>
            <a:spAutoFit/>
          </a:bodyPr>
          <a:lstStyle/>
          <a:p>
            <a:pPr algn="ctr">
              <a:spcBef>
                <a:spcPct val="50000"/>
              </a:spcBef>
            </a:pPr>
            <a:r>
              <a:rPr lang="ru-RU" sz="6500" b="1" i="1" u="sng"/>
              <a:t>Готические фильмы</a:t>
            </a:r>
            <a:endParaRPr lang="ru-RU" sz="6500" i="1" u="sng"/>
          </a:p>
        </p:txBody>
      </p:sp>
      <p:sp>
        <p:nvSpPr>
          <p:cNvPr id="16389" name="Text Box 5"/>
          <p:cNvSpPr txBox="1">
            <a:spLocks noChangeArrowheads="1"/>
          </p:cNvSpPr>
          <p:nvPr/>
        </p:nvSpPr>
        <p:spPr bwMode="auto">
          <a:xfrm>
            <a:off x="0" y="1484313"/>
            <a:ext cx="8964613" cy="4781550"/>
          </a:xfrm>
          <a:prstGeom prst="rect">
            <a:avLst/>
          </a:prstGeom>
          <a:noFill/>
          <a:ln w="9525">
            <a:noFill/>
            <a:miter lim="800000"/>
            <a:headEnd/>
            <a:tailEnd/>
          </a:ln>
          <a:effectLst/>
        </p:spPr>
        <p:txBody>
          <a:bodyPr>
            <a:spAutoFit/>
          </a:bodyPr>
          <a:lstStyle/>
          <a:p>
            <a:pPr algn="ctr"/>
            <a:r>
              <a:rPr lang="ru-RU" sz="2200" b="1"/>
              <a:t>«</a:t>
            </a:r>
            <a:r>
              <a:rPr lang="ru-RU" sz="2200" b="1">
                <a:hlinkClick r:id="rId2" tooltip="Голод (фильм, 1983)"/>
              </a:rPr>
              <a:t>Голод</a:t>
            </a:r>
            <a:r>
              <a:rPr lang="ru-RU" sz="2200" b="1"/>
              <a:t>» (</a:t>
            </a:r>
            <a:r>
              <a:rPr lang="ru-RU" sz="2200" b="1" i="1"/>
              <a:t>Hunger</a:t>
            </a:r>
            <a:r>
              <a:rPr lang="ru-RU" sz="2200" b="1"/>
              <a:t>, реж. </a:t>
            </a:r>
            <a:r>
              <a:rPr lang="ru-RU" sz="2200" b="1">
                <a:hlinkClick r:id="rId3" tooltip="Тони Скотт"/>
              </a:rPr>
              <a:t>Тони Скотт</a:t>
            </a:r>
            <a:r>
              <a:rPr lang="ru-RU" sz="2200" b="1"/>
              <a:t>) </a:t>
            </a:r>
          </a:p>
          <a:p>
            <a:pPr algn="ctr"/>
            <a:r>
              <a:rPr lang="ru-RU" sz="2200" b="1"/>
              <a:t>«</a:t>
            </a:r>
            <a:r>
              <a:rPr lang="ru-RU" sz="2200" b="1">
                <a:hlinkClick r:id="rId4" tooltip="Ворон (фильм)"/>
              </a:rPr>
              <a:t>Ворон</a:t>
            </a:r>
            <a:r>
              <a:rPr lang="ru-RU" sz="2200" b="1"/>
              <a:t>» (</a:t>
            </a:r>
            <a:r>
              <a:rPr lang="ru-RU" sz="2200" b="1" i="1"/>
              <a:t>The Crow</a:t>
            </a:r>
            <a:r>
              <a:rPr lang="ru-RU" sz="2200" b="1"/>
              <a:t>) </a:t>
            </a:r>
          </a:p>
          <a:p>
            <a:pPr algn="ctr"/>
            <a:r>
              <a:rPr lang="ru-RU" sz="2200" b="1"/>
              <a:t>«</a:t>
            </a:r>
            <a:r>
              <a:rPr lang="ru-RU" sz="2200" b="1">
                <a:hlinkClick r:id="rId5" tooltip="Интервью с вампиром"/>
              </a:rPr>
              <a:t>Интервью с вампиром</a:t>
            </a:r>
            <a:r>
              <a:rPr lang="ru-RU" sz="2200" b="1"/>
              <a:t>» (</a:t>
            </a:r>
            <a:r>
              <a:rPr lang="ru-RU" sz="2200" b="1" i="1"/>
              <a:t>Interview With The Vampire</a:t>
            </a:r>
            <a:r>
              <a:rPr lang="ru-RU" sz="2200" b="1"/>
              <a:t>) </a:t>
            </a:r>
          </a:p>
          <a:p>
            <a:pPr algn="ctr"/>
            <a:r>
              <a:rPr lang="ru-RU" sz="2200" b="1"/>
              <a:t>«</a:t>
            </a:r>
            <a:r>
              <a:rPr lang="ru-RU" sz="2200" b="1">
                <a:hlinkClick r:id="rId6" tooltip="Королева проклятых (фильм)"/>
              </a:rPr>
              <a:t>Королева проклятых</a:t>
            </a:r>
            <a:r>
              <a:rPr lang="ru-RU" sz="2200" b="1"/>
              <a:t>» (</a:t>
            </a:r>
            <a:r>
              <a:rPr lang="ru-RU" sz="2200" b="1" i="1"/>
              <a:t>Queen Of The Damned</a:t>
            </a:r>
            <a:r>
              <a:rPr lang="ru-RU" sz="2200" b="1"/>
              <a:t>) </a:t>
            </a:r>
          </a:p>
          <a:p>
            <a:pPr algn="ctr"/>
            <a:r>
              <a:rPr lang="ru-RU" sz="2200" b="1"/>
              <a:t>«</a:t>
            </a:r>
            <a:r>
              <a:rPr lang="ru-RU" sz="2200" b="1">
                <a:hlinkClick r:id="rId7" tooltip="Ребенок Розмари (фильм)"/>
              </a:rPr>
              <a:t>Ребенок Розмари</a:t>
            </a:r>
            <a:r>
              <a:rPr lang="ru-RU" sz="2200" b="1"/>
              <a:t>» (</a:t>
            </a:r>
            <a:r>
              <a:rPr lang="ru-RU" sz="2200" b="1" i="1"/>
              <a:t>Rosemary's Baby</a:t>
            </a:r>
            <a:r>
              <a:rPr lang="ru-RU" sz="2200" b="1"/>
              <a:t>, </a:t>
            </a:r>
            <a:r>
              <a:rPr lang="ru-RU" sz="2200" b="1">
                <a:hlinkClick r:id="rId8" tooltip="Роман Полански"/>
              </a:rPr>
              <a:t>Роман Полански</a:t>
            </a:r>
            <a:r>
              <a:rPr lang="ru-RU" sz="2200" b="1"/>
              <a:t>) </a:t>
            </a:r>
          </a:p>
          <a:p>
            <a:pPr algn="ctr"/>
            <a:r>
              <a:rPr lang="ru-RU" sz="2200" b="1"/>
              <a:t>«</a:t>
            </a:r>
            <a:r>
              <a:rPr lang="ru-RU" sz="2200" b="1">
                <a:hlinkClick r:id="rId9" tooltip="Кошмар перед Рождеством"/>
              </a:rPr>
              <a:t>Кошмар перед Рождеством</a:t>
            </a:r>
            <a:r>
              <a:rPr lang="ru-RU" sz="2200" b="1"/>
              <a:t>» (</a:t>
            </a:r>
            <a:r>
              <a:rPr lang="ru-RU" sz="2200" b="1" i="1"/>
              <a:t>The Nightmare Before Chrismas</a:t>
            </a:r>
            <a:r>
              <a:rPr lang="ru-RU" sz="2200" b="1"/>
              <a:t>, </a:t>
            </a:r>
            <a:r>
              <a:rPr lang="ru-RU" sz="2200" b="1">
                <a:hlinkClick r:id="rId10" tooltip="Тим Бёртон"/>
              </a:rPr>
              <a:t>Тим Бёртон</a:t>
            </a:r>
            <a:r>
              <a:rPr lang="ru-RU" sz="2200" b="1"/>
              <a:t>) </a:t>
            </a:r>
          </a:p>
          <a:p>
            <a:pPr algn="ctr"/>
            <a:r>
              <a:rPr lang="ru-RU" sz="2200" b="1"/>
              <a:t>«</a:t>
            </a:r>
            <a:r>
              <a:rPr lang="ru-RU" sz="2200" b="1">
                <a:hlinkClick r:id="rId11" tooltip="Труп невесты (мультфильм)"/>
              </a:rPr>
              <a:t>Труп невесты</a:t>
            </a:r>
            <a:r>
              <a:rPr lang="ru-RU" sz="2200" b="1"/>
              <a:t>» (</a:t>
            </a:r>
            <a:r>
              <a:rPr lang="ru-RU" sz="2200" b="1" i="1"/>
              <a:t>Tim Burton's Corpse Bride</a:t>
            </a:r>
            <a:r>
              <a:rPr lang="ru-RU" sz="2200" b="1"/>
              <a:t>, </a:t>
            </a:r>
            <a:r>
              <a:rPr lang="ru-RU" sz="2200" b="1">
                <a:hlinkClick r:id="rId10" tooltip="Тим Бёртон"/>
              </a:rPr>
              <a:t>Тим Бёртон</a:t>
            </a:r>
            <a:r>
              <a:rPr lang="ru-RU" sz="2200" b="1"/>
              <a:t>) </a:t>
            </a:r>
          </a:p>
          <a:p>
            <a:pPr algn="ctr"/>
            <a:r>
              <a:rPr lang="ru-RU" sz="2200" b="1"/>
              <a:t>«</a:t>
            </a:r>
            <a:r>
              <a:rPr lang="ru-RU" sz="2200" b="1">
                <a:hlinkClick r:id="rId12" tooltip="Дракула"/>
              </a:rPr>
              <a:t>Дракула</a:t>
            </a:r>
            <a:r>
              <a:rPr lang="ru-RU" sz="2200" b="1"/>
              <a:t>» (Экранизации 1931 года "Дракула с Бела Лугоши", 1958 года, 1992 года "Дракула Френсиса Форда Копполы", и др.) </a:t>
            </a:r>
          </a:p>
          <a:p>
            <a:pPr algn="ctr"/>
            <a:r>
              <a:rPr lang="ru-RU" sz="2200" b="1"/>
              <a:t>«</a:t>
            </a:r>
            <a:r>
              <a:rPr lang="ru-RU" sz="2200" b="1">
                <a:hlinkClick r:id="rId13" tooltip="Суини Тодд, демон-парикмахер с Флит-стрит (фильм)"/>
              </a:rPr>
              <a:t>Суини Тодд, демон-парикмахер с Флит-стрит</a:t>
            </a:r>
            <a:r>
              <a:rPr lang="ru-RU" sz="2200" b="1"/>
              <a:t>» (</a:t>
            </a:r>
            <a:r>
              <a:rPr lang="ru-RU" sz="2200" b="1" i="1"/>
              <a:t>Sweeney Todd: The Demon Barber of Fleet Street</a:t>
            </a:r>
            <a:r>
              <a:rPr lang="ru-RU" sz="2200" b="1"/>
              <a:t>, реж. </a:t>
            </a:r>
            <a:r>
              <a:rPr lang="ru-RU" sz="2200" b="1">
                <a:hlinkClick r:id="rId10" tooltip="Тим Бёртон"/>
              </a:rPr>
              <a:t>Тим Бёртон</a:t>
            </a:r>
            <a:r>
              <a:rPr lang="ru-RU" sz="2200" b="1"/>
              <a:t>) </a:t>
            </a:r>
          </a:p>
          <a:p>
            <a:pPr algn="ctr"/>
            <a:r>
              <a:rPr lang="ru-RU" sz="2200" b="1"/>
              <a:t>«Эдвард Руки-Ножницы»</a:t>
            </a:r>
            <a:endParaRPr lang="ru-RU" sz="2200" b="1" i="1"/>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bg1">
                <a:gamma/>
                <a:shade val="0"/>
                <a:invGamma/>
              </a:schemeClr>
            </a:gs>
          </a:gsLst>
          <a:path path="shape">
            <a:fillToRect l="50000" t="50000" r="50000" b="50000"/>
          </a:path>
        </a:gradFill>
        <a:effectLst/>
      </p:bgPr>
    </p:bg>
    <p:spTree>
      <p:nvGrpSpPr>
        <p:cNvPr id="1" name=""/>
        <p:cNvGrpSpPr/>
        <p:nvPr/>
      </p:nvGrpSpPr>
      <p:grpSpPr>
        <a:xfrm>
          <a:off x="0" y="0"/>
          <a:ext cx="0" cy="0"/>
          <a:chOff x="0" y="0"/>
          <a:chExt cx="0" cy="0"/>
        </a:xfrm>
      </p:grpSpPr>
      <p:pic>
        <p:nvPicPr>
          <p:cNvPr id="21509" name="Picture 5" descr="5m6"/>
          <p:cNvPicPr>
            <a:picLocks noChangeAspect="1" noChangeArrowheads="1"/>
          </p:cNvPicPr>
          <p:nvPr/>
        </p:nvPicPr>
        <p:blipFill>
          <a:blip r:embed="rId2" cstate="print"/>
          <a:srcRect/>
          <a:stretch>
            <a:fillRect/>
          </a:stretch>
        </p:blipFill>
        <p:spPr bwMode="auto">
          <a:xfrm>
            <a:off x="323850" y="620713"/>
            <a:ext cx="2160588" cy="1550987"/>
          </a:xfrm>
          <a:prstGeom prst="rect">
            <a:avLst/>
          </a:prstGeom>
          <a:noFill/>
        </p:spPr>
      </p:pic>
      <p:sp>
        <p:nvSpPr>
          <p:cNvPr id="21510" name="WordArt 6"/>
          <p:cNvSpPr>
            <a:spLocks noChangeArrowheads="1" noChangeShapeType="1" noTextEdit="1"/>
          </p:cNvSpPr>
          <p:nvPr/>
        </p:nvSpPr>
        <p:spPr bwMode="auto">
          <a:xfrm>
            <a:off x="2700338" y="765175"/>
            <a:ext cx="6121400" cy="1223963"/>
          </a:xfrm>
          <a:prstGeom prst="rect">
            <a:avLst/>
          </a:prstGeom>
        </p:spPr>
        <p:txBody>
          <a:bodyPr wrap="none" fromWordArt="1">
            <a:prstTxWarp prst="textPlain">
              <a:avLst>
                <a:gd name="adj" fmla="val 50000"/>
              </a:avLst>
            </a:prstTxWarp>
          </a:bodyPr>
          <a:lstStyle/>
          <a:p>
            <a:pPr algn="ctr"/>
            <a:r>
              <a:rPr lang="ru-RU" sz="3600" kern="10">
                <a:ln w="38100">
                  <a:solidFill>
                    <a:srgbClr val="000000"/>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Arial"/>
                <a:cs typeface="Arial"/>
              </a:rPr>
              <a:t>полезные ссылки:</a:t>
            </a:r>
          </a:p>
        </p:txBody>
      </p:sp>
      <p:sp>
        <p:nvSpPr>
          <p:cNvPr id="21511" name="Rectangle 7"/>
          <p:cNvSpPr>
            <a:spLocks noChangeArrowheads="1"/>
          </p:cNvSpPr>
          <p:nvPr/>
        </p:nvSpPr>
        <p:spPr bwMode="auto">
          <a:xfrm>
            <a:off x="0" y="2492375"/>
            <a:ext cx="5789613" cy="854075"/>
          </a:xfrm>
          <a:prstGeom prst="rect">
            <a:avLst/>
          </a:prstGeom>
          <a:noFill/>
          <a:ln w="9525">
            <a:noFill/>
            <a:miter lim="800000"/>
            <a:headEnd/>
            <a:tailEnd/>
          </a:ln>
          <a:effectLst/>
        </p:spPr>
        <p:txBody>
          <a:bodyPr wrap="none">
            <a:spAutoFit/>
          </a:bodyPr>
          <a:lstStyle/>
          <a:p>
            <a:r>
              <a:rPr lang="ru-RU" sz="5000">
                <a:latin typeface="Arial" charset="0"/>
              </a:rPr>
              <a:t>http://www.goths.ru/</a:t>
            </a:r>
          </a:p>
        </p:txBody>
      </p:sp>
      <p:sp>
        <p:nvSpPr>
          <p:cNvPr id="21512" name="Rectangle 8"/>
          <p:cNvSpPr>
            <a:spLocks noChangeArrowheads="1"/>
          </p:cNvSpPr>
          <p:nvPr/>
        </p:nvSpPr>
        <p:spPr bwMode="auto">
          <a:xfrm>
            <a:off x="0" y="3284538"/>
            <a:ext cx="6988175" cy="854075"/>
          </a:xfrm>
          <a:prstGeom prst="rect">
            <a:avLst/>
          </a:prstGeom>
          <a:noFill/>
          <a:ln w="9525">
            <a:noFill/>
            <a:miter lim="800000"/>
            <a:headEnd/>
            <a:tailEnd/>
          </a:ln>
          <a:effectLst/>
        </p:spPr>
        <p:txBody>
          <a:bodyPr wrap="none">
            <a:spAutoFit/>
          </a:bodyPr>
          <a:lstStyle/>
          <a:p>
            <a:r>
              <a:rPr lang="ru-RU" sz="5000">
                <a:latin typeface="Arial" charset="0"/>
              </a:rPr>
              <a:t>http://www.gothic.ru/faq/</a:t>
            </a:r>
          </a:p>
        </p:txBody>
      </p:sp>
      <p:sp>
        <p:nvSpPr>
          <p:cNvPr id="21513" name="Rectangle 9"/>
          <p:cNvSpPr>
            <a:spLocks noChangeArrowheads="1"/>
          </p:cNvSpPr>
          <p:nvPr/>
        </p:nvSpPr>
        <p:spPr bwMode="auto">
          <a:xfrm>
            <a:off x="0" y="4076700"/>
            <a:ext cx="7920038" cy="854075"/>
          </a:xfrm>
          <a:prstGeom prst="rect">
            <a:avLst/>
          </a:prstGeom>
          <a:noFill/>
          <a:ln w="9525">
            <a:noFill/>
            <a:miter lim="800000"/>
            <a:headEnd/>
            <a:tailEnd/>
          </a:ln>
          <a:effectLst/>
        </p:spPr>
        <p:txBody>
          <a:bodyPr>
            <a:spAutoFit/>
          </a:bodyPr>
          <a:lstStyle/>
          <a:p>
            <a:r>
              <a:rPr lang="ru-RU" sz="5000">
                <a:latin typeface="Arial" charset="0"/>
              </a:rPr>
              <a:t>http://gothicology.goths.ru/</a:t>
            </a:r>
          </a:p>
        </p:txBody>
      </p:sp>
      <p:sp>
        <p:nvSpPr>
          <p:cNvPr id="21514" name="Rectangle 10"/>
          <p:cNvSpPr>
            <a:spLocks noChangeArrowheads="1"/>
          </p:cNvSpPr>
          <p:nvPr/>
        </p:nvSpPr>
        <p:spPr bwMode="auto">
          <a:xfrm>
            <a:off x="0" y="4797425"/>
            <a:ext cx="6105525" cy="854075"/>
          </a:xfrm>
          <a:prstGeom prst="rect">
            <a:avLst/>
          </a:prstGeom>
          <a:noFill/>
          <a:ln w="9525">
            <a:noFill/>
            <a:miter lim="800000"/>
            <a:headEnd/>
            <a:tailEnd/>
          </a:ln>
          <a:effectLst/>
        </p:spPr>
        <p:txBody>
          <a:bodyPr wrap="none">
            <a:spAutoFit/>
          </a:bodyPr>
          <a:lstStyle/>
          <a:p>
            <a:r>
              <a:rPr lang="ru-RU" sz="5000">
                <a:latin typeface="Arial" charset="0"/>
              </a:rPr>
              <a:t>http://corsair.ucoz.ru/</a:t>
            </a:r>
          </a:p>
        </p:txBody>
      </p:sp>
      <p:sp>
        <p:nvSpPr>
          <p:cNvPr id="21515" name="Rectangle 11"/>
          <p:cNvSpPr>
            <a:spLocks noChangeArrowheads="1"/>
          </p:cNvSpPr>
          <p:nvPr/>
        </p:nvSpPr>
        <p:spPr bwMode="auto">
          <a:xfrm>
            <a:off x="0" y="5589588"/>
            <a:ext cx="5294313" cy="854075"/>
          </a:xfrm>
          <a:prstGeom prst="rect">
            <a:avLst/>
          </a:prstGeom>
          <a:noFill/>
          <a:ln w="9525">
            <a:noFill/>
            <a:miter lim="800000"/>
            <a:headEnd/>
            <a:tailEnd/>
          </a:ln>
          <a:effectLst/>
        </p:spPr>
        <p:txBody>
          <a:bodyPr wrap="none">
            <a:spAutoFit/>
          </a:bodyPr>
          <a:lstStyle/>
          <a:p>
            <a:r>
              <a:rPr lang="ru-RU" sz="5000">
                <a:latin typeface="Arial" charset="0"/>
              </a:rPr>
              <a:t>http://goth.my1.ru/</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2000" fill="hold"/>
                                        <p:tgtEl>
                                          <p:spTgt spid="21511"/>
                                        </p:tgtEl>
                                        <p:attrNameLst>
                                          <p:attrName>ppt_x</p:attrName>
                                        </p:attrNameLst>
                                      </p:cBhvr>
                                      <p:tavLst>
                                        <p:tav tm="0">
                                          <p:val>
                                            <p:strVal val="0-#ppt_w/2"/>
                                          </p:val>
                                        </p:tav>
                                        <p:tav tm="100000">
                                          <p:val>
                                            <p:strVal val="#ppt_x"/>
                                          </p:val>
                                        </p:tav>
                                      </p:tavLst>
                                    </p:anim>
                                    <p:anim calcmode="lin" valueType="num">
                                      <p:cBhvr additive="base">
                                        <p:cTn id="8" dur="2000" fill="hold"/>
                                        <p:tgtEl>
                                          <p:spTgt spid="21511"/>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21512"/>
                                        </p:tgtEl>
                                        <p:attrNameLst>
                                          <p:attrName>style.visibility</p:attrName>
                                        </p:attrNameLst>
                                      </p:cBhvr>
                                      <p:to>
                                        <p:strVal val="visible"/>
                                      </p:to>
                                    </p:set>
                                    <p:anim calcmode="lin" valueType="num">
                                      <p:cBhvr additive="base">
                                        <p:cTn id="12" dur="2000" fill="hold"/>
                                        <p:tgtEl>
                                          <p:spTgt spid="21512"/>
                                        </p:tgtEl>
                                        <p:attrNameLst>
                                          <p:attrName>ppt_x</p:attrName>
                                        </p:attrNameLst>
                                      </p:cBhvr>
                                      <p:tavLst>
                                        <p:tav tm="0">
                                          <p:val>
                                            <p:strVal val="#ppt_x"/>
                                          </p:val>
                                        </p:tav>
                                        <p:tav tm="100000">
                                          <p:val>
                                            <p:strVal val="#ppt_x"/>
                                          </p:val>
                                        </p:tav>
                                      </p:tavLst>
                                    </p:anim>
                                    <p:anim calcmode="lin" valueType="num">
                                      <p:cBhvr additive="base">
                                        <p:cTn id="13" dur="2000" fill="hold"/>
                                        <p:tgtEl>
                                          <p:spTgt spid="21512"/>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2" fill="hold" grpId="0" nodeType="afterEffect">
                                  <p:stCondLst>
                                    <p:cond delay="0"/>
                                  </p:stCondLst>
                                  <p:childTnLst>
                                    <p:set>
                                      <p:cBhvr>
                                        <p:cTn id="16" dur="1" fill="hold">
                                          <p:stCondLst>
                                            <p:cond delay="0"/>
                                          </p:stCondLst>
                                        </p:cTn>
                                        <p:tgtEl>
                                          <p:spTgt spid="21513"/>
                                        </p:tgtEl>
                                        <p:attrNameLst>
                                          <p:attrName>style.visibility</p:attrName>
                                        </p:attrNameLst>
                                      </p:cBhvr>
                                      <p:to>
                                        <p:strVal val="visible"/>
                                      </p:to>
                                    </p:set>
                                    <p:anim calcmode="lin" valueType="num">
                                      <p:cBhvr additive="base">
                                        <p:cTn id="17" dur="5000" fill="hold"/>
                                        <p:tgtEl>
                                          <p:spTgt spid="21513"/>
                                        </p:tgtEl>
                                        <p:attrNameLst>
                                          <p:attrName>ppt_x</p:attrName>
                                        </p:attrNameLst>
                                      </p:cBhvr>
                                      <p:tavLst>
                                        <p:tav tm="0">
                                          <p:val>
                                            <p:strVal val="1+#ppt_w/2"/>
                                          </p:val>
                                        </p:tav>
                                        <p:tav tm="100000">
                                          <p:val>
                                            <p:strVal val="#ppt_x"/>
                                          </p:val>
                                        </p:tav>
                                      </p:tavLst>
                                    </p:anim>
                                    <p:anim calcmode="lin" valueType="num">
                                      <p:cBhvr additive="base">
                                        <p:cTn id="18" dur="5000" fill="hold"/>
                                        <p:tgtEl>
                                          <p:spTgt spid="21513"/>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7" presetClass="entr" presetSubtype="1" fill="hold" nodeType="afterEffect">
                                  <p:stCondLst>
                                    <p:cond delay="0"/>
                                  </p:stCondLst>
                                  <p:childTnLst>
                                    <p:set>
                                      <p:cBhvr>
                                        <p:cTn id="21" dur="1" fill="hold">
                                          <p:stCondLst>
                                            <p:cond delay="0"/>
                                          </p:stCondLst>
                                        </p:cTn>
                                        <p:tgtEl>
                                          <p:spTgt spid="21514">
                                            <p:txEl>
                                              <p:pRg st="0" end="0"/>
                                            </p:txEl>
                                          </p:spTgt>
                                        </p:tgtEl>
                                        <p:attrNameLst>
                                          <p:attrName>style.visibility</p:attrName>
                                        </p:attrNameLst>
                                      </p:cBhvr>
                                      <p:to>
                                        <p:strVal val="visible"/>
                                      </p:to>
                                    </p:set>
                                    <p:anim calcmode="lin" valueType="num">
                                      <p:cBhvr additive="base">
                                        <p:cTn id="22" dur="5000" fill="hold"/>
                                        <p:tgtEl>
                                          <p:spTgt spid="21514">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21514">
                                            <p:txEl>
                                              <p:pRg st="0" end="0"/>
                                            </p:txEl>
                                          </p:spTgt>
                                        </p:tgtEl>
                                        <p:attrNameLst>
                                          <p:attrName>ppt_y</p:attrName>
                                        </p:attrNameLst>
                                      </p:cBhvr>
                                      <p:tavLst>
                                        <p:tav tm="0">
                                          <p:val>
                                            <p:strVal val="0-#ppt_h/2"/>
                                          </p:val>
                                        </p:tav>
                                        <p:tav tm="100000">
                                          <p:val>
                                            <p:strVal val="#ppt_y"/>
                                          </p:val>
                                        </p:tav>
                                      </p:tavLst>
                                    </p:anim>
                                  </p:childTnLst>
                                </p:cTn>
                              </p:par>
                            </p:childTnLst>
                          </p:cTn>
                        </p:par>
                        <p:par>
                          <p:cTn id="24" fill="hold">
                            <p:stCondLst>
                              <p:cond delay="14000"/>
                            </p:stCondLst>
                            <p:childTnLst>
                              <p:par>
                                <p:cTn id="25" presetID="7" presetClass="entr" presetSubtype="4" fill="hold" grpId="0" nodeType="afterEffect">
                                  <p:stCondLst>
                                    <p:cond delay="0"/>
                                  </p:stCondLst>
                                  <p:childTnLst>
                                    <p:set>
                                      <p:cBhvr>
                                        <p:cTn id="26" dur="1" fill="hold">
                                          <p:stCondLst>
                                            <p:cond delay="0"/>
                                          </p:stCondLst>
                                        </p:cTn>
                                        <p:tgtEl>
                                          <p:spTgt spid="21515"/>
                                        </p:tgtEl>
                                        <p:attrNameLst>
                                          <p:attrName>style.visibility</p:attrName>
                                        </p:attrNameLst>
                                      </p:cBhvr>
                                      <p:to>
                                        <p:strVal val="visible"/>
                                      </p:to>
                                    </p:set>
                                    <p:anim calcmode="lin" valueType="num">
                                      <p:cBhvr additive="base">
                                        <p:cTn id="27" dur="2000" fill="hold"/>
                                        <p:tgtEl>
                                          <p:spTgt spid="21515"/>
                                        </p:tgtEl>
                                        <p:attrNameLst>
                                          <p:attrName>ppt_x</p:attrName>
                                        </p:attrNameLst>
                                      </p:cBhvr>
                                      <p:tavLst>
                                        <p:tav tm="0">
                                          <p:val>
                                            <p:strVal val="#ppt_x"/>
                                          </p:val>
                                        </p:tav>
                                        <p:tav tm="100000">
                                          <p:val>
                                            <p:strVal val="#ppt_x"/>
                                          </p:val>
                                        </p:tav>
                                      </p:tavLst>
                                    </p:anim>
                                    <p:anim calcmode="lin" valueType="num">
                                      <p:cBhvr additive="base">
                                        <p:cTn id="28" dur="2000" fill="hold"/>
                                        <p:tgtEl>
                                          <p:spTgt spid="21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2" grpId="0"/>
      <p:bldP spid="21513" grpId="0"/>
      <p:bldP spid="215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amma/>
                <a:shade val="6275"/>
                <a:invGamma/>
              </a:srgbClr>
            </a:gs>
            <a:gs pos="50000">
              <a:srgbClr val="FF0000"/>
            </a:gs>
            <a:gs pos="100000">
              <a:srgbClr val="FF0000">
                <a:gamma/>
                <a:shade val="6275"/>
                <a:invGamma/>
              </a:srgbClr>
            </a:gs>
          </a:gsLst>
          <a:lin ang="2700000" scaled="1"/>
        </a:gradFill>
        <a:effectLst/>
      </p:bgPr>
    </p:bg>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179388" y="188913"/>
            <a:ext cx="4064000" cy="648017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3" cstate="print"/>
          <a:srcRect/>
          <a:stretch>
            <a:fillRect/>
          </a:stretch>
        </p:blipFill>
        <p:spPr bwMode="auto">
          <a:xfrm>
            <a:off x="4427538" y="188913"/>
            <a:ext cx="4406900" cy="6480175"/>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7412" name="WordArt 4"/>
          <p:cNvSpPr>
            <a:spLocks noChangeArrowheads="1" noChangeShapeType="1" noTextEdit="1"/>
          </p:cNvSpPr>
          <p:nvPr/>
        </p:nvSpPr>
        <p:spPr bwMode="auto">
          <a:xfrm>
            <a:off x="323850" y="3357563"/>
            <a:ext cx="6048375" cy="3095625"/>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ru-RU" sz="3600" kern="10">
                <a:ln w="9525">
                  <a:round/>
                  <a:headEnd/>
                  <a:tailEnd/>
                </a:ln>
                <a:gradFill rotWithShape="1">
                  <a:gsLst>
                    <a:gs pos="0">
                      <a:srgbClr val="FF3399">
                        <a:gamma/>
                        <a:shade val="46275"/>
                        <a:invGamma/>
                      </a:srgbClr>
                    </a:gs>
                    <a:gs pos="100000">
                      <a:srgbClr val="FF3399"/>
                    </a:gs>
                  </a:gsLst>
                  <a:path path="rect">
                    <a:fillToRect l="50000" t="50000" r="50000" b="50000"/>
                  </a:path>
                </a:gradFill>
                <a:latin typeface="Impact"/>
              </a:rPr>
              <a:t>ЭМО</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ppt_w</p:attrName>
                                        </p:attrNameLst>
                                      </p:cBhvr>
                                      <p:tavLst>
                                        <p:tav tm="0">
                                          <p:val>
                                            <p:fltVal val="0"/>
                                          </p:val>
                                        </p:tav>
                                        <p:tav tm="100000">
                                          <p:val>
                                            <p:strVal val="#ppt_w"/>
                                          </p:val>
                                        </p:tav>
                                      </p:tavLst>
                                    </p:anim>
                                    <p:anim calcmode="lin" valueType="num">
                                      <p:cBhvr>
                                        <p:cTn id="8" dur="1000" fill="hold"/>
                                        <p:tgtEl>
                                          <p:spTgt spid="17412"/>
                                        </p:tgtEl>
                                        <p:attrNameLst>
                                          <p:attrName>ppt_h</p:attrName>
                                        </p:attrNameLst>
                                      </p:cBhvr>
                                      <p:tavLst>
                                        <p:tav tm="0">
                                          <p:val>
                                            <p:fltVal val="0"/>
                                          </p:val>
                                        </p:tav>
                                        <p:tav tm="100000">
                                          <p:val>
                                            <p:strVal val="#ppt_h"/>
                                          </p:val>
                                        </p:tav>
                                      </p:tavLst>
                                    </p:anim>
                                    <p:anim calcmode="lin" valueType="num">
                                      <p:cBhvr>
                                        <p:cTn id="9" dur="1000" fill="hold"/>
                                        <p:tgtEl>
                                          <p:spTgt spid="17412"/>
                                        </p:tgtEl>
                                        <p:attrNameLst>
                                          <p:attrName>style.rotation</p:attrName>
                                        </p:attrNameLst>
                                      </p:cBhvr>
                                      <p:tavLst>
                                        <p:tav tm="0">
                                          <p:val>
                                            <p:fltVal val="90"/>
                                          </p:val>
                                        </p:tav>
                                        <p:tav tm="100000">
                                          <p:val>
                                            <p:fltVal val="0"/>
                                          </p:val>
                                        </p:tav>
                                      </p:tavLst>
                                    </p:anim>
                                    <p:animEffect transition="in" filter="fade">
                                      <p:cBhvr>
                                        <p:cTn id="10"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100000">
              <a:srgbClr val="FF3399">
                <a:gamma/>
                <a:shade val="0"/>
                <a:invGamma/>
              </a:srgbClr>
            </a:gs>
          </a:gsLst>
          <a:lin ang="5400000" scaled="1"/>
        </a:gra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50825" y="260350"/>
            <a:ext cx="8893175" cy="6035675"/>
          </a:xfrm>
          <a:prstGeom prst="rect">
            <a:avLst/>
          </a:prstGeom>
          <a:noFill/>
          <a:ln w="9525">
            <a:noFill/>
            <a:miter lim="800000"/>
            <a:headEnd/>
            <a:tailEnd/>
          </a:ln>
          <a:effectLst/>
        </p:spPr>
        <p:txBody>
          <a:bodyPr>
            <a:spAutoFit/>
          </a:bodyPr>
          <a:lstStyle/>
          <a:p>
            <a:r>
              <a:rPr lang="ru-RU" sz="3000" b="1">
                <a:solidFill>
                  <a:schemeClr val="bg1"/>
                </a:solidFill>
                <a:latin typeface="Monotype Corsiva" pitchFamily="66" charset="0"/>
              </a:rPr>
              <a:t>Эмо</a:t>
            </a:r>
            <a:r>
              <a:rPr lang="ru-RU" sz="3000">
                <a:solidFill>
                  <a:schemeClr val="bg1"/>
                </a:solidFill>
                <a:latin typeface="Monotype Corsiva" pitchFamily="66" charset="0"/>
              </a:rPr>
              <a:t> (</a:t>
            </a:r>
            <a:r>
              <a:rPr lang="ru-RU" sz="3000">
                <a:solidFill>
                  <a:schemeClr val="bg1"/>
                </a:solidFill>
                <a:latin typeface="Monotype Corsiva" pitchFamily="66" charset="0"/>
                <a:hlinkClick r:id="rId2" tooltip="Английский язык"/>
              </a:rPr>
              <a:t>англ.</a:t>
            </a:r>
            <a:r>
              <a:rPr lang="ru-RU" sz="3000">
                <a:solidFill>
                  <a:schemeClr val="bg1"/>
                </a:solidFill>
                <a:latin typeface="Monotype Corsiva" pitchFamily="66" charset="0"/>
              </a:rPr>
              <a:t> </a:t>
            </a:r>
            <a:r>
              <a:rPr lang="ru-RU" sz="3000" i="1">
                <a:solidFill>
                  <a:schemeClr val="bg1"/>
                </a:solidFill>
                <a:latin typeface="Monotype Corsiva" pitchFamily="66" charset="0"/>
              </a:rPr>
              <a:t>Emo</a:t>
            </a:r>
            <a:r>
              <a:rPr lang="ru-RU" sz="3000">
                <a:solidFill>
                  <a:schemeClr val="bg1"/>
                </a:solidFill>
                <a:latin typeface="Monotype Corsiva" pitchFamily="66" charset="0"/>
              </a:rPr>
              <a:t>, сокращение от «</a:t>
            </a:r>
            <a:r>
              <a:rPr lang="ru-RU" sz="3000">
                <a:solidFill>
                  <a:schemeClr val="bg1"/>
                </a:solidFill>
                <a:latin typeface="Monotype Corsiva" pitchFamily="66" charset="0"/>
                <a:hlinkClick r:id="rId3" tooltip="Эмоция"/>
              </a:rPr>
              <a:t>эмоциональный</a:t>
            </a:r>
            <a:r>
              <a:rPr lang="ru-RU" sz="3000">
                <a:solidFill>
                  <a:schemeClr val="bg1"/>
                </a:solidFill>
                <a:latin typeface="Monotype Corsiva" pitchFamily="66" charset="0"/>
              </a:rPr>
              <a:t>», распространена также транскрипция «Имо») — </a:t>
            </a:r>
            <a:r>
              <a:rPr lang="ru-RU" sz="3000">
                <a:solidFill>
                  <a:schemeClr val="bg1"/>
                </a:solidFill>
                <a:latin typeface="Monotype Corsiva" pitchFamily="66" charset="0"/>
                <a:hlinkClick r:id="rId4" tooltip="Термин"/>
              </a:rPr>
              <a:t>термин</a:t>
            </a:r>
            <a:r>
              <a:rPr lang="ru-RU" sz="3000">
                <a:solidFill>
                  <a:schemeClr val="bg1"/>
                </a:solidFill>
                <a:latin typeface="Monotype Corsiva" pitchFamily="66" charset="0"/>
              </a:rPr>
              <a:t>, обозначающий особый вид </a:t>
            </a:r>
            <a:r>
              <a:rPr lang="ru-RU" sz="3000">
                <a:solidFill>
                  <a:schemeClr val="bg1"/>
                </a:solidFill>
                <a:latin typeface="Monotype Corsiva" pitchFamily="66" charset="0"/>
                <a:hlinkClick r:id="rId5" tooltip="Хардкор (рок-музыка)"/>
              </a:rPr>
              <a:t>хардкор</a:t>
            </a:r>
            <a:r>
              <a:rPr lang="ru-RU" sz="3000">
                <a:solidFill>
                  <a:schemeClr val="bg1"/>
                </a:solidFill>
                <a:latin typeface="Monotype Corsiva" pitchFamily="66" charset="0"/>
              </a:rPr>
              <a:t>-музыки, основанный на сильных эмоциях в голосе </a:t>
            </a:r>
            <a:r>
              <a:rPr lang="ru-RU" sz="3000">
                <a:solidFill>
                  <a:schemeClr val="bg1"/>
                </a:solidFill>
                <a:latin typeface="Monotype Corsiva" pitchFamily="66" charset="0"/>
                <a:hlinkClick r:id="rId6" tooltip="Вокалист"/>
              </a:rPr>
              <a:t>вокалиста</a:t>
            </a:r>
            <a:r>
              <a:rPr lang="ru-RU" sz="3000">
                <a:solidFill>
                  <a:schemeClr val="bg1"/>
                </a:solidFill>
                <a:latin typeface="Monotype Corsiva" pitchFamily="66" charset="0"/>
              </a:rPr>
              <a:t> и мелодичной, но иногда хаотичной или полностью отсутствующей </a:t>
            </a:r>
            <a:r>
              <a:rPr lang="ru-RU" sz="3000">
                <a:solidFill>
                  <a:schemeClr val="bg1"/>
                </a:solidFill>
                <a:latin typeface="Monotype Corsiva" pitchFamily="66" charset="0"/>
                <a:hlinkClick r:id="rId7" tooltip="Музыка"/>
              </a:rPr>
              <a:t>музыкальной</a:t>
            </a:r>
            <a:r>
              <a:rPr lang="ru-RU" sz="3000">
                <a:solidFill>
                  <a:schemeClr val="bg1"/>
                </a:solidFill>
                <a:latin typeface="Monotype Corsiva" pitchFamily="66" charset="0"/>
              </a:rPr>
              <a:t> составляющей. Отличительные особенности этого стиля — манера вокала, включающая в себя зачастую визг, плач, стоны, шёпот. Тексты песен носят личностный характер — о переживаниях автора, реже — политический характер.</a:t>
            </a:r>
          </a:p>
          <a:p>
            <a:r>
              <a:rPr lang="ru-RU" sz="3000">
                <a:solidFill>
                  <a:schemeClr val="bg1"/>
                </a:solidFill>
                <a:latin typeface="Monotype Corsiva" pitchFamily="66" charset="0"/>
              </a:rPr>
              <a:t>В настоящее время этот стиль музыки подразделяется на: эмо, эмокор, сан-диего хардкор (хардкор эмо), эмо вайоленс, скримо, френч скримо.</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fltVal val="0"/>
                                          </p:val>
                                        </p:tav>
                                        <p:tav tm="100000">
                                          <p:val>
                                            <p:strVal val="#ppt_w"/>
                                          </p:val>
                                        </p:tav>
                                      </p:tavLst>
                                    </p:anim>
                                    <p:anim calcmode="lin" valueType="num">
                                      <p:cBhvr>
                                        <p:cTn id="8" dur="1000" fill="hold"/>
                                        <p:tgtEl>
                                          <p:spTgt spid="18436"/>
                                        </p:tgtEl>
                                        <p:attrNameLst>
                                          <p:attrName>ppt_h</p:attrName>
                                        </p:attrNameLst>
                                      </p:cBhvr>
                                      <p:tavLst>
                                        <p:tav tm="0">
                                          <p:val>
                                            <p:fltVal val="0"/>
                                          </p:val>
                                        </p:tav>
                                        <p:tav tm="100000">
                                          <p:val>
                                            <p:strVal val="#ppt_h"/>
                                          </p:val>
                                        </p:tav>
                                      </p:tavLst>
                                    </p:anim>
                                    <p:anim calcmode="lin" valueType="num">
                                      <p:cBhvr>
                                        <p:cTn id="9" dur="1000" fill="hold"/>
                                        <p:tgtEl>
                                          <p:spTgt spid="18436"/>
                                        </p:tgtEl>
                                        <p:attrNameLst>
                                          <p:attrName>style.rotation</p:attrName>
                                        </p:attrNameLst>
                                      </p:cBhvr>
                                      <p:tavLst>
                                        <p:tav tm="0">
                                          <p:val>
                                            <p:fltVal val="90"/>
                                          </p:val>
                                        </p:tav>
                                        <p:tav tm="100000">
                                          <p:val>
                                            <p:fltVal val="0"/>
                                          </p:val>
                                        </p:tav>
                                      </p:tavLst>
                                    </p:anim>
                                    <p:animEffect transition="in" filter="fade">
                                      <p:cBhvr>
                                        <p:cTn id="10"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79388" y="365125"/>
            <a:ext cx="5545137" cy="6492875"/>
          </a:xfrm>
          <a:prstGeom prst="rect">
            <a:avLst/>
          </a:prstGeom>
          <a:noFill/>
          <a:ln w="9525">
            <a:noFill/>
            <a:miter lim="800000"/>
            <a:headEnd/>
            <a:tailEnd/>
          </a:ln>
          <a:effectLst/>
        </p:spPr>
        <p:txBody>
          <a:bodyPr>
            <a:spAutoFit/>
          </a:bodyPr>
          <a:lstStyle/>
          <a:p>
            <a:pPr>
              <a:spcBef>
                <a:spcPct val="50000"/>
              </a:spcBef>
            </a:pPr>
            <a:r>
              <a:rPr lang="ru-RU" sz="3000" b="1">
                <a:latin typeface="Monotype Corsiva" pitchFamily="66" charset="0"/>
              </a:rPr>
              <a:t>Субкультура</a:t>
            </a:r>
            <a:r>
              <a:rPr lang="ru-RU" sz="3000">
                <a:latin typeface="Monotype Corsiva" pitchFamily="66" charset="0"/>
              </a:rPr>
              <a:t> — свод накопленных определенным мировоззрением ценностей и порядков группы людей, объединённых специфическими интересами, определяющими их мировоззрение. Субкультура — суверенное целостное образование, часть общественной </a:t>
            </a:r>
            <a:r>
              <a:rPr lang="ru-RU" sz="3000">
                <a:latin typeface="Monotype Corsiva" pitchFamily="66" charset="0"/>
                <a:hlinkClick r:id="rId3" tooltip="Культура"/>
              </a:rPr>
              <a:t>культуры</a:t>
            </a:r>
            <a:r>
              <a:rPr lang="ru-RU" sz="3000">
                <a:latin typeface="Monotype Corsiva" pitchFamily="66" charset="0"/>
              </a:rPr>
              <a:t>. С точки зрения </a:t>
            </a:r>
            <a:r>
              <a:rPr lang="ru-RU" sz="3000">
                <a:latin typeface="Monotype Corsiva" pitchFamily="66" charset="0"/>
                <a:hlinkClick r:id="rId4" tooltip="Культурология"/>
              </a:rPr>
              <a:t>культурологии</a:t>
            </a:r>
            <a:r>
              <a:rPr lang="ru-RU" sz="3000">
                <a:latin typeface="Monotype Corsiva" pitchFamily="66" charset="0"/>
              </a:rPr>
              <a:t> же субкультура — это такие объединения людей, которые не противоречат ценностям </a:t>
            </a:r>
            <a:r>
              <a:rPr lang="ru-RU" sz="3000">
                <a:latin typeface="Monotype Corsiva" pitchFamily="66" charset="0"/>
                <a:hlinkClick r:id="rId5" tooltip="Традиционная культура"/>
              </a:rPr>
              <a:t>традиционной культуры</a:t>
            </a:r>
            <a:r>
              <a:rPr lang="ru-RU" sz="3000">
                <a:latin typeface="Monotype Corsiva" pitchFamily="66" charset="0"/>
              </a:rPr>
              <a:t>, а дополняют её. </a:t>
            </a:r>
          </a:p>
        </p:txBody>
      </p:sp>
      <p:pic>
        <p:nvPicPr>
          <p:cNvPr id="9221" name="Picture 5"/>
          <p:cNvPicPr>
            <a:picLocks noChangeAspect="1" noChangeArrowheads="1"/>
          </p:cNvPicPr>
          <p:nvPr/>
        </p:nvPicPr>
        <p:blipFill>
          <a:blip r:embed="rId6" cstate="print"/>
          <a:srcRect/>
          <a:stretch>
            <a:fillRect/>
          </a:stretch>
        </p:blipFill>
        <p:spPr bwMode="auto">
          <a:xfrm>
            <a:off x="5580063" y="765175"/>
            <a:ext cx="3360737" cy="5040313"/>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20"/>
                                        </p:tgtEl>
                                        <p:attrNameLst>
                                          <p:attrName>style.visibility</p:attrName>
                                        </p:attrNameLst>
                                      </p:cBhvr>
                                      <p:to>
                                        <p:strVal val="visible"/>
                                      </p:to>
                                    </p:set>
                                    <p:anim calcmode="discrete" valueType="clr">
                                      <p:cBhvr override="childStyle">
                                        <p:cTn id="7" dur="80"/>
                                        <p:tgtEl>
                                          <p:spTgt spid="92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0"/>
                                        </p:tgtEl>
                                        <p:attrNameLst>
                                          <p:attrName>fillcolor</p:attrName>
                                        </p:attrNameLst>
                                      </p:cBhvr>
                                      <p:tavLst>
                                        <p:tav tm="0">
                                          <p:val>
                                            <p:clrVal>
                                              <a:schemeClr val="accent2"/>
                                            </p:clrVal>
                                          </p:val>
                                        </p:tav>
                                        <p:tav tm="50000">
                                          <p:val>
                                            <p:clrVal>
                                              <a:schemeClr val="hlink"/>
                                            </p:clrVal>
                                          </p:val>
                                        </p:tav>
                                      </p:tavLst>
                                    </p:anim>
                                    <p:set>
                                      <p:cBhvr>
                                        <p:cTn id="9" dur="80"/>
                                        <p:tgtEl>
                                          <p:spTgt spid="92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3399"/>
            </a:gs>
            <a:gs pos="100000">
              <a:srgbClr val="FF3399">
                <a:gamma/>
                <a:shade val="0"/>
                <a:invGamma/>
              </a:srgbClr>
            </a:gs>
          </a:gsLst>
          <a:path path="shape">
            <a:fillToRect l="50000" t="50000" r="50000" b="50000"/>
          </a:path>
        </a:gradFill>
        <a:effectLst/>
      </p:bgPr>
    </p:bg>
    <p:spTree>
      <p:nvGrpSpPr>
        <p:cNvPr id="1" name=""/>
        <p:cNvGrpSpPr/>
        <p:nvPr/>
      </p:nvGrpSpPr>
      <p:grpSpPr>
        <a:xfrm>
          <a:off x="0" y="0"/>
          <a:ext cx="0" cy="0"/>
          <a:chOff x="0" y="0"/>
          <a:chExt cx="0" cy="0"/>
        </a:xfrm>
      </p:grpSpPr>
      <p:pic>
        <p:nvPicPr>
          <p:cNvPr id="20486" name="Picture 6"/>
          <p:cNvPicPr>
            <a:picLocks noChangeAspect="1" noChangeArrowheads="1"/>
          </p:cNvPicPr>
          <p:nvPr/>
        </p:nvPicPr>
        <p:blipFill>
          <a:blip r:embed="rId2" cstate="print"/>
          <a:srcRect/>
          <a:stretch>
            <a:fillRect/>
          </a:stretch>
        </p:blipFill>
        <p:spPr bwMode="auto">
          <a:xfrm>
            <a:off x="468313" y="620713"/>
            <a:ext cx="2857500" cy="5524500"/>
          </a:xfrm>
          <a:prstGeom prst="rect">
            <a:avLst/>
          </a:prstGeom>
          <a:noFill/>
          <a:ln w="9525">
            <a:noFill/>
            <a:miter lim="800000"/>
            <a:headEnd/>
            <a:tailEnd/>
          </a:ln>
          <a:effectLst/>
        </p:spPr>
      </p:pic>
      <p:sp>
        <p:nvSpPr>
          <p:cNvPr id="20487" name="Text Box 7"/>
          <p:cNvSpPr txBox="1">
            <a:spLocks noChangeArrowheads="1"/>
          </p:cNvSpPr>
          <p:nvPr/>
        </p:nvSpPr>
        <p:spPr bwMode="auto">
          <a:xfrm>
            <a:off x="3492500" y="365125"/>
            <a:ext cx="5651500" cy="6492875"/>
          </a:xfrm>
          <a:prstGeom prst="rect">
            <a:avLst/>
          </a:prstGeom>
          <a:noFill/>
          <a:ln w="9525">
            <a:noFill/>
            <a:miter lim="800000"/>
            <a:headEnd/>
            <a:tailEnd/>
          </a:ln>
          <a:effectLst/>
        </p:spPr>
        <p:txBody>
          <a:bodyPr>
            <a:spAutoFit/>
          </a:bodyPr>
          <a:lstStyle/>
          <a:p>
            <a:pPr algn="ctr">
              <a:spcBef>
                <a:spcPct val="50000"/>
              </a:spcBef>
            </a:pPr>
            <a:r>
              <a:rPr lang="ru-RU" sz="2000" b="1">
                <a:solidFill>
                  <a:schemeClr val="bg1"/>
                </a:solidFill>
                <a:latin typeface="Arial" charset="0"/>
              </a:rPr>
              <a:t>Молодежь в стиле эмо предпочитает особый стиль, который выделяет их среди других субкультур. Эмо носят черный цвет в сочетании с розовым, или другим ярким цветом. Классическая одежда эмо, это одежда в черно-розовой гамме, где узоры так же двухцветные. Различные повязки на руках и запястьях, пояса с железными бляшками, перчатки без пальцев, рюкзак с различными значками эмо. Среди эмо вы можете увидеть парня в узких джинсах, но так же можете встретить молодежь эмо которые предпочитают носить много железных заклепок на джинсах. Браслеты на руках с черепами, ногти черного или серебристого цвета.</a:t>
            </a:r>
            <a:br>
              <a:rPr lang="ru-RU" sz="2000" b="1">
                <a:solidFill>
                  <a:schemeClr val="bg1"/>
                </a:solidFill>
                <a:latin typeface="Arial" charset="0"/>
              </a:rPr>
            </a:br>
            <a:r>
              <a:rPr lang="ru-RU" sz="2000" b="1">
                <a:solidFill>
                  <a:schemeClr val="bg1"/>
                </a:solidFill>
                <a:latin typeface="Arial" charset="0"/>
              </a:rPr>
              <a:t>Эмо макияж распространен как у девушек так и парней, эмо-макияж это подводка глаз черным карандашом, но не сильно обильно.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animEffect transition="in" filter="randombar(horizontal)">
                                      <p:cBhvr>
                                        <p:cTn id="7" dur="1000"/>
                                        <p:tgtEl>
                                          <p:spTgt spid="204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amma/>
                <a:shade val="0"/>
                <a:invGamma/>
              </a:srgbClr>
            </a:gs>
            <a:gs pos="50000">
              <a:srgbClr val="FF3399"/>
            </a:gs>
            <a:gs pos="100000">
              <a:srgbClr val="FF3399">
                <a:gamma/>
                <a:shade val="0"/>
                <a:invGamma/>
              </a:srgbClr>
            </a:gs>
          </a:gsLst>
          <a:lin ang="5400000" scaled="1"/>
        </a:gradFill>
        <a:effectLst/>
      </p:bgPr>
    </p:bg>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srcRect/>
          <a:stretch>
            <a:fillRect/>
          </a:stretch>
        </p:blipFill>
        <p:spPr bwMode="auto">
          <a:xfrm>
            <a:off x="900113" y="692150"/>
            <a:ext cx="7488237" cy="5170488"/>
          </a:xfrm>
          <a:prstGeom prst="rect">
            <a:avLst/>
          </a:prstGeom>
          <a:noFill/>
          <a:ln w="9525">
            <a:noFill/>
            <a:miter lim="800000"/>
            <a:headEnd/>
            <a:tailEnd/>
          </a:ln>
          <a:effectLst/>
        </p:spPr>
      </p:pic>
      <p:sp>
        <p:nvSpPr>
          <p:cNvPr id="19461" name="Rectangle 5"/>
          <p:cNvSpPr>
            <a:spLocks noChangeArrowheads="1"/>
          </p:cNvSpPr>
          <p:nvPr/>
        </p:nvSpPr>
        <p:spPr bwMode="auto">
          <a:xfrm>
            <a:off x="2400300" y="5964238"/>
            <a:ext cx="4200525" cy="625475"/>
          </a:xfrm>
          <a:prstGeom prst="rect">
            <a:avLst/>
          </a:prstGeom>
          <a:noFill/>
          <a:ln w="9525">
            <a:noFill/>
            <a:miter lim="800000"/>
            <a:headEnd/>
            <a:tailEnd/>
          </a:ln>
          <a:effectLst/>
        </p:spPr>
        <p:txBody>
          <a:bodyPr wrap="none" anchor="ctr">
            <a:spAutoFit/>
          </a:bodyPr>
          <a:lstStyle/>
          <a:p>
            <a:pPr algn="ctr"/>
            <a:r>
              <a:rPr lang="ru-RU" sz="3500" b="1">
                <a:solidFill>
                  <a:schemeClr val="bg1"/>
                </a:solidFill>
                <a:latin typeface="Monotype Corsiva" pitchFamily="66" charset="0"/>
              </a:rPr>
              <a:t>фото группы "Still Life" </a:t>
            </a:r>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100000">
              <a:srgbClr val="FF3399">
                <a:gamma/>
                <a:shade val="0"/>
                <a:invGamma/>
              </a:srgbClr>
            </a:gs>
          </a:gsLst>
          <a:lin ang="18900000" scaled="1"/>
        </a:gradFill>
        <a:effectLst/>
      </p:bgPr>
    </p:bg>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179388" y="1700213"/>
            <a:ext cx="3751262" cy="4968875"/>
          </a:xfrm>
          <a:prstGeom prst="rect">
            <a:avLst/>
          </a:prstGeom>
          <a:noFill/>
          <a:ln w="9525">
            <a:noFill/>
            <a:miter lim="800000"/>
            <a:headEnd/>
            <a:tailEnd/>
          </a:ln>
          <a:effectLst/>
        </p:spPr>
      </p:pic>
      <p:sp>
        <p:nvSpPr>
          <p:cNvPr id="22534" name="Text Box 6"/>
          <p:cNvSpPr txBox="1">
            <a:spLocks noChangeArrowheads="1"/>
          </p:cNvSpPr>
          <p:nvPr/>
        </p:nvSpPr>
        <p:spPr bwMode="auto">
          <a:xfrm>
            <a:off x="3851275" y="2781300"/>
            <a:ext cx="5292725" cy="3140075"/>
          </a:xfrm>
          <a:prstGeom prst="rect">
            <a:avLst/>
          </a:prstGeom>
          <a:noFill/>
          <a:ln w="9525">
            <a:noFill/>
            <a:miter lim="800000"/>
            <a:headEnd/>
            <a:tailEnd/>
          </a:ln>
          <a:effectLst/>
        </p:spPr>
        <p:txBody>
          <a:bodyPr>
            <a:spAutoFit/>
          </a:bodyPr>
          <a:lstStyle/>
          <a:p>
            <a:pPr algn="ctr">
              <a:spcBef>
                <a:spcPct val="50000"/>
              </a:spcBef>
            </a:pPr>
            <a:r>
              <a:rPr lang="ru-RU" sz="2000" b="1">
                <a:solidFill>
                  <a:schemeClr val="bg1"/>
                </a:solidFill>
                <a:latin typeface="Arial" charset="0"/>
              </a:rPr>
              <a:t>Прически эмо не делятся на женские и мужские, вы часто можете увидеть одинаковые стильные прически как у парней так и у девушек. Челка прикрывает один глаз, черный или темно-каштановый цвет волос. Укладка или отсутствие её, все это дает свободу в выборе индивидуальности, при этом дает четко понять что вы видите перед собой настоящего Эмо. </a:t>
            </a:r>
          </a:p>
        </p:txBody>
      </p:sp>
      <p:sp>
        <p:nvSpPr>
          <p:cNvPr id="22535" name="Text Box 7"/>
          <p:cNvSpPr txBox="1">
            <a:spLocks noChangeArrowheads="1"/>
          </p:cNvSpPr>
          <p:nvPr/>
        </p:nvSpPr>
        <p:spPr bwMode="auto">
          <a:xfrm>
            <a:off x="250825" y="260350"/>
            <a:ext cx="8893175" cy="1190625"/>
          </a:xfrm>
          <a:prstGeom prst="rect">
            <a:avLst/>
          </a:prstGeom>
          <a:noFill/>
          <a:ln w="9525">
            <a:noFill/>
            <a:miter lim="800000"/>
            <a:headEnd/>
            <a:tailEnd/>
          </a:ln>
          <a:effectLst/>
        </p:spPr>
        <p:txBody>
          <a:bodyPr>
            <a:spAutoFit/>
          </a:bodyPr>
          <a:lstStyle/>
          <a:p>
            <a:pPr algn="ctr">
              <a:spcBef>
                <a:spcPct val="50000"/>
              </a:spcBef>
            </a:pPr>
            <a:r>
              <a:rPr lang="ru-RU" b="1">
                <a:solidFill>
                  <a:schemeClr val="bg1"/>
                </a:solidFill>
                <a:latin typeface="Arial" charset="0"/>
              </a:rPr>
              <a:t>Выбеленное лицо, бледные губы почти в тон коже и очень ярко подведенные глаза. Иногда эмо изображают на своих личиках черные дорожки якобы от размытой слезами косметики и рисуют черным карандашом слезинки. На ногтях черный лак. У мальчиков тоже.</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strips(downLeft)">
                                      <p:cBhvr>
                                        <p:cTn id="7" dur="1000"/>
                                        <p:tgtEl>
                                          <p:spTgt spid="22535"/>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strips(downRight)">
                                      <p:cBhvr>
                                        <p:cTn id="11" dur="1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100000">
              <a:srgbClr val="FF3399">
                <a:gamma/>
                <a:shade val="0"/>
                <a:invGamma/>
              </a:srgbClr>
            </a:gs>
          </a:gsLst>
          <a:path path="rect">
            <a:fillToRect l="100000" b="100000"/>
          </a:path>
        </a:gradFill>
        <a:effectLst/>
      </p:bgPr>
    </p:bg>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srcRect/>
          <a:stretch>
            <a:fillRect/>
          </a:stretch>
        </p:blipFill>
        <p:spPr bwMode="auto">
          <a:xfrm>
            <a:off x="6084888" y="1557338"/>
            <a:ext cx="2898775" cy="4175125"/>
          </a:xfrm>
          <a:prstGeom prst="rect">
            <a:avLst/>
          </a:prstGeom>
          <a:noFill/>
          <a:ln w="9525">
            <a:noFill/>
            <a:miter lim="800000"/>
            <a:headEnd/>
            <a:tailEnd/>
          </a:ln>
          <a:effectLst/>
        </p:spPr>
      </p:pic>
      <p:sp>
        <p:nvSpPr>
          <p:cNvPr id="23558" name="Text Box 6"/>
          <p:cNvSpPr txBox="1">
            <a:spLocks noChangeArrowheads="1"/>
          </p:cNvSpPr>
          <p:nvPr/>
        </p:nvSpPr>
        <p:spPr bwMode="auto">
          <a:xfrm>
            <a:off x="0" y="260350"/>
            <a:ext cx="6156325" cy="6408738"/>
          </a:xfrm>
          <a:prstGeom prst="rect">
            <a:avLst/>
          </a:prstGeom>
          <a:noFill/>
          <a:ln w="9525">
            <a:noFill/>
            <a:miter lim="800000"/>
            <a:headEnd/>
            <a:tailEnd/>
          </a:ln>
          <a:effectLst/>
        </p:spPr>
        <p:txBody>
          <a:bodyPr>
            <a:spAutoFit/>
          </a:bodyPr>
          <a:lstStyle/>
          <a:p>
            <a:pPr>
              <a:spcBef>
                <a:spcPct val="50000"/>
              </a:spcBef>
            </a:pPr>
            <a:r>
              <a:rPr lang="ru-RU">
                <a:solidFill>
                  <a:schemeClr val="bg1"/>
                </a:solidFill>
                <a:latin typeface="Arial" charset="0"/>
              </a:rPr>
              <a:t>- в основном практикуется черно-розовый цвет. Если есть рукава, то желательно полосатые, но можно использовать и шашечный орнамент;</a:t>
            </a:r>
            <a:br>
              <a:rPr lang="ru-RU">
                <a:solidFill>
                  <a:schemeClr val="bg1"/>
                </a:solidFill>
                <a:latin typeface="Arial" charset="0"/>
              </a:rPr>
            </a:br>
            <a:r>
              <a:rPr lang="ru-RU">
                <a:solidFill>
                  <a:schemeClr val="bg1"/>
                </a:solidFill>
                <a:latin typeface="Arial" charset="0"/>
              </a:rPr>
              <a:t>- джинсы лучше узкие и черные, точнее облегающие и зауженные к низу;</a:t>
            </a:r>
            <a:br>
              <a:rPr lang="ru-RU">
                <a:solidFill>
                  <a:schemeClr val="bg1"/>
                </a:solidFill>
                <a:latin typeface="Arial" charset="0"/>
              </a:rPr>
            </a:br>
            <a:r>
              <a:rPr lang="ru-RU">
                <a:solidFill>
                  <a:schemeClr val="bg1"/>
                </a:solidFill>
                <a:latin typeface="Arial" charset="0"/>
              </a:rPr>
              <a:t>- на джинсах двойной ремень. То есть, один основной ремень обычного покроя, а вот второй желательно с заклепками, три железные полоски, так называемый трехполостник;</a:t>
            </a:r>
            <a:br>
              <a:rPr lang="ru-RU">
                <a:solidFill>
                  <a:schemeClr val="bg1"/>
                </a:solidFill>
                <a:latin typeface="Arial" charset="0"/>
              </a:rPr>
            </a:br>
            <a:r>
              <a:rPr lang="ru-RU">
                <a:solidFill>
                  <a:schemeClr val="bg1"/>
                </a:solidFill>
                <a:latin typeface="Arial" charset="0"/>
              </a:rPr>
              <a:t>- проклёпанные ремни разных цветов и напульсники;</a:t>
            </a:r>
            <a:br>
              <a:rPr lang="ru-RU">
                <a:solidFill>
                  <a:schemeClr val="bg1"/>
                </a:solidFill>
                <a:latin typeface="Arial" charset="0"/>
              </a:rPr>
            </a:br>
            <a:r>
              <a:rPr lang="ru-RU">
                <a:solidFill>
                  <a:schemeClr val="bg1"/>
                </a:solidFill>
                <a:latin typeface="Arial" charset="0"/>
              </a:rPr>
              <a:t>- отлично смотрятся «родительские» штаны из полиэстера;</a:t>
            </a:r>
            <a:br>
              <a:rPr lang="ru-RU">
                <a:solidFill>
                  <a:schemeClr val="bg1"/>
                </a:solidFill>
                <a:latin typeface="Arial" charset="0"/>
              </a:rPr>
            </a:br>
            <a:r>
              <a:rPr lang="ru-RU">
                <a:solidFill>
                  <a:schemeClr val="bg1"/>
                </a:solidFill>
                <a:latin typeface="Arial" charset="0"/>
              </a:rPr>
              <a:t>- тонкие кофты из полиэстера, лучше малюсенького размера (с верхним рядом пуговиц и воротником), можно даже на 2 размера меньше, но с интересными и забавными принтами, изображающими мультипликационных героев или рок-музыкантов;</a:t>
            </a:r>
            <a:br>
              <a:rPr lang="ru-RU">
                <a:solidFill>
                  <a:schemeClr val="bg1"/>
                </a:solidFill>
                <a:latin typeface="Arial" charset="0"/>
              </a:rPr>
            </a:br>
            <a:r>
              <a:rPr lang="ru-RU">
                <a:solidFill>
                  <a:schemeClr val="bg1"/>
                </a:solidFill>
                <a:latin typeface="Arial" charset="0"/>
              </a:rPr>
              <a:t>- плотные олимпийки и никаких мешковатых вещей;</a:t>
            </a:r>
            <a:br>
              <a:rPr lang="ru-RU">
                <a:solidFill>
                  <a:schemeClr val="bg1"/>
                </a:solidFill>
                <a:latin typeface="Arial" charset="0"/>
              </a:rPr>
            </a:br>
            <a:r>
              <a:rPr lang="ru-RU">
                <a:solidFill>
                  <a:schemeClr val="bg1"/>
                </a:solidFill>
                <a:latin typeface="Arial" charset="0"/>
              </a:rPr>
              <a:t>- майки детского размера со спортивными номерами на спине или случайно написанными лозунгами;</a:t>
            </a:r>
            <a:br>
              <a:rPr lang="ru-RU">
                <a:solidFill>
                  <a:schemeClr val="bg1"/>
                </a:solidFill>
                <a:latin typeface="Arial" charset="0"/>
              </a:rPr>
            </a:br>
            <a:r>
              <a:rPr lang="ru-RU">
                <a:solidFill>
                  <a:schemeClr val="bg1"/>
                </a:solidFill>
                <a:latin typeface="Arial" charset="0"/>
              </a:rPr>
              <a:t>- узкие немного затертые майки с хеви метал-дизайном (Motorhead, Metallica, Iron Maiden);</a:t>
            </a:r>
            <a:br>
              <a:rPr lang="ru-RU">
                <a:solidFill>
                  <a:schemeClr val="bg1"/>
                </a:solidFill>
                <a:latin typeface="Arial" charset="0"/>
              </a:rPr>
            </a:br>
            <a:r>
              <a:rPr lang="ru-RU">
                <a:solidFill>
                  <a:schemeClr val="bg1"/>
                </a:solidFill>
                <a:latin typeface="Arial" charset="0"/>
              </a:rPr>
              <a:t>- разнообразные цветные шарфы;</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3558"/>
                                        </p:tgtEl>
                                        <p:attrNameLst>
                                          <p:attrName>style.visibility</p:attrName>
                                        </p:attrNameLst>
                                      </p:cBhvr>
                                      <p:to>
                                        <p:strVal val="visible"/>
                                      </p:to>
                                    </p:set>
                                    <p:anim by="(-#ppt_w*2)" calcmode="lin" valueType="num">
                                      <p:cBhvr rctx="PPT">
                                        <p:cTn id="7" dur="250" autoRev="1" fill="hold">
                                          <p:stCondLst>
                                            <p:cond delay="0"/>
                                          </p:stCondLst>
                                        </p:cTn>
                                        <p:tgtEl>
                                          <p:spTgt spid="23558"/>
                                        </p:tgtEl>
                                        <p:attrNameLst>
                                          <p:attrName>ppt_w</p:attrName>
                                        </p:attrNameLst>
                                      </p:cBhvr>
                                    </p:anim>
                                    <p:anim by="(#ppt_w*0.50)" calcmode="lin" valueType="num">
                                      <p:cBhvr>
                                        <p:cTn id="8" dur="250" decel="50000" autoRev="1" fill="hold">
                                          <p:stCondLst>
                                            <p:cond delay="0"/>
                                          </p:stCondLst>
                                        </p:cTn>
                                        <p:tgtEl>
                                          <p:spTgt spid="23558"/>
                                        </p:tgtEl>
                                        <p:attrNameLst>
                                          <p:attrName>ppt_x</p:attrName>
                                        </p:attrNameLst>
                                      </p:cBhvr>
                                    </p:anim>
                                    <p:anim from="(-#ppt_h/2)" to="(#ppt_y)" calcmode="lin" valueType="num">
                                      <p:cBhvr>
                                        <p:cTn id="9" dur="500" fill="hold">
                                          <p:stCondLst>
                                            <p:cond delay="0"/>
                                          </p:stCondLst>
                                        </p:cTn>
                                        <p:tgtEl>
                                          <p:spTgt spid="23558"/>
                                        </p:tgtEl>
                                        <p:attrNameLst>
                                          <p:attrName>ppt_y</p:attrName>
                                        </p:attrNameLst>
                                      </p:cBhvr>
                                    </p:anim>
                                    <p:animRot by="21600000">
                                      <p:cBhvr>
                                        <p:cTn id="10" dur="500" fill="hold">
                                          <p:stCondLst>
                                            <p:cond delay="0"/>
                                          </p:stCondLst>
                                        </p:cTn>
                                        <p:tgtEl>
                                          <p:spTgt spid="235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100000">
              <a:srgbClr val="FF3399">
                <a:gamma/>
                <a:shade val="0"/>
                <a:invGamma/>
              </a:srgbClr>
            </a:gs>
          </a:gsLst>
          <a:path path="rect">
            <a:fillToRect l="100000" t="100000"/>
          </a:path>
        </a:gradFill>
        <a:effectLst/>
      </p:bgPr>
    </p:bg>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cstate="print"/>
          <a:srcRect/>
          <a:stretch>
            <a:fillRect/>
          </a:stretch>
        </p:blipFill>
        <p:spPr bwMode="auto">
          <a:xfrm>
            <a:off x="5651500" y="620713"/>
            <a:ext cx="3143250" cy="5715000"/>
          </a:xfrm>
          <a:prstGeom prst="rect">
            <a:avLst/>
          </a:prstGeom>
          <a:noFill/>
          <a:ln w="9525">
            <a:noFill/>
            <a:miter lim="800000"/>
            <a:headEnd/>
            <a:tailEnd/>
          </a:ln>
          <a:effectLst/>
        </p:spPr>
      </p:pic>
      <p:sp>
        <p:nvSpPr>
          <p:cNvPr id="24581" name="Text Box 5"/>
          <p:cNvSpPr txBox="1">
            <a:spLocks noChangeArrowheads="1"/>
          </p:cNvSpPr>
          <p:nvPr/>
        </p:nvSpPr>
        <p:spPr bwMode="auto">
          <a:xfrm>
            <a:off x="250825" y="404813"/>
            <a:ext cx="5473700" cy="6188075"/>
          </a:xfrm>
          <a:prstGeom prst="rect">
            <a:avLst/>
          </a:prstGeom>
          <a:noFill/>
          <a:ln w="9525">
            <a:noFill/>
            <a:miter lim="800000"/>
            <a:headEnd/>
            <a:tailEnd/>
          </a:ln>
          <a:effectLst/>
        </p:spPr>
        <p:txBody>
          <a:bodyPr>
            <a:spAutoFit/>
          </a:bodyPr>
          <a:lstStyle/>
          <a:p>
            <a:pPr>
              <a:spcBef>
                <a:spcPct val="50000"/>
              </a:spcBef>
            </a:pPr>
            <a:r>
              <a:rPr lang="ru-RU" sz="2000" b="1" u="sng">
                <a:solidFill>
                  <a:schemeClr val="bg1"/>
                </a:solidFill>
                <a:effectLst>
                  <a:outerShdw blurRad="38100" dist="38100" dir="2700000" algn="tl">
                    <a:srgbClr val="000000"/>
                  </a:outerShdw>
                </a:effectLst>
                <a:latin typeface="Arial" charset="0"/>
              </a:rPr>
              <a:t>Внешние</a:t>
            </a:r>
            <a:r>
              <a:rPr lang="ru-RU" sz="2000" b="1" u="sng">
                <a:solidFill>
                  <a:schemeClr val="bg1"/>
                </a:solidFill>
                <a:latin typeface="Arial" charset="0"/>
              </a:rPr>
              <a:t> </a:t>
            </a:r>
            <a:r>
              <a:rPr lang="ru-RU" sz="2000" b="1" u="sng">
                <a:solidFill>
                  <a:schemeClr val="bg1"/>
                </a:solidFill>
                <a:effectLst>
                  <a:outerShdw blurRad="38100" dist="38100" dir="2700000" algn="tl">
                    <a:srgbClr val="000000"/>
                  </a:outerShdw>
                </a:effectLst>
                <a:latin typeface="Arial" charset="0"/>
              </a:rPr>
              <a:t>атрибуты</a:t>
            </a:r>
            <a:r>
              <a:rPr lang="ru-RU" sz="2000" b="1" u="sng">
                <a:solidFill>
                  <a:schemeClr val="bg1"/>
                </a:solidFill>
                <a:latin typeface="Arial" charset="0"/>
              </a:rPr>
              <a:t>:</a:t>
            </a:r>
            <a:br>
              <a:rPr lang="ru-RU" sz="2000" b="1" u="sng">
                <a:solidFill>
                  <a:schemeClr val="bg1"/>
                </a:solidFill>
                <a:latin typeface="Arial" charset="0"/>
              </a:rPr>
            </a:br>
            <a:r>
              <a:rPr lang="ru-RU" sz="2000">
                <a:solidFill>
                  <a:schemeClr val="bg1"/>
                </a:solidFill>
                <a:latin typeface="Arial" charset="0"/>
              </a:rPr>
              <a:t>- очки в толстой чёрной оправе, но лучше в роговой;</a:t>
            </a:r>
            <a:br>
              <a:rPr lang="ru-RU" sz="2000">
                <a:solidFill>
                  <a:schemeClr val="bg1"/>
                </a:solidFill>
                <a:latin typeface="Arial" charset="0"/>
              </a:rPr>
            </a:br>
            <a:r>
              <a:rPr lang="ru-RU" sz="2000">
                <a:solidFill>
                  <a:schemeClr val="bg1"/>
                </a:solidFill>
                <a:latin typeface="Arial" charset="0"/>
              </a:rPr>
              <a:t>- огромное кольцо для ключей в стиле «а-ля швейцар», но можно и просто бумажники с цепью;</a:t>
            </a:r>
            <a:br>
              <a:rPr lang="ru-RU" sz="2000">
                <a:solidFill>
                  <a:schemeClr val="bg1"/>
                </a:solidFill>
                <a:latin typeface="Arial" charset="0"/>
              </a:rPr>
            </a:br>
            <a:r>
              <a:rPr lang="ru-RU" sz="2000">
                <a:solidFill>
                  <a:schemeClr val="bg1"/>
                </a:solidFill>
                <a:latin typeface="Arial" charset="0"/>
              </a:rPr>
              <a:t>- большие крупные бусы на шее;</a:t>
            </a:r>
            <a:br>
              <a:rPr lang="ru-RU" sz="2000">
                <a:solidFill>
                  <a:schemeClr val="bg1"/>
                </a:solidFill>
                <a:latin typeface="Arial" charset="0"/>
              </a:rPr>
            </a:br>
            <a:r>
              <a:rPr lang="ru-RU" sz="2000">
                <a:solidFill>
                  <a:schemeClr val="bg1"/>
                </a:solidFill>
                <a:latin typeface="Arial" charset="0"/>
              </a:rPr>
              <a:t>- на руках браслеты (имитация прикрытия мнимых порезов вен);</a:t>
            </a:r>
            <a:br>
              <a:rPr lang="ru-RU" sz="2000">
                <a:solidFill>
                  <a:schemeClr val="bg1"/>
                </a:solidFill>
                <a:latin typeface="Arial" charset="0"/>
              </a:rPr>
            </a:br>
            <a:r>
              <a:rPr lang="ru-RU" sz="2000">
                <a:solidFill>
                  <a:schemeClr val="bg1"/>
                </a:solidFill>
                <a:latin typeface="Arial" charset="0"/>
              </a:rPr>
              <a:t>- пирсинг (в губах, туннели и вообще на лице в любом месте);</a:t>
            </a:r>
            <a:br>
              <a:rPr lang="ru-RU" sz="2000">
                <a:solidFill>
                  <a:schemeClr val="bg1"/>
                </a:solidFill>
                <a:latin typeface="Arial" charset="0"/>
              </a:rPr>
            </a:br>
            <a:r>
              <a:rPr lang="ru-RU" sz="2000">
                <a:solidFill>
                  <a:schemeClr val="bg1"/>
                </a:solidFill>
                <a:latin typeface="Arial" charset="0"/>
              </a:rPr>
              <a:t>- различные сумки (можно использовать даже курьерскую) или рюкзачки с плюшевыми мишками и значками на лямках или застежках. Все это украшено корректорами, наклейками и клетчатыми ленточками;</a:t>
            </a:r>
            <a:br>
              <a:rPr lang="ru-RU" sz="2000">
                <a:solidFill>
                  <a:schemeClr val="bg1"/>
                </a:solidFill>
                <a:latin typeface="Arial" charset="0"/>
              </a:rPr>
            </a:br>
            <a:r>
              <a:rPr lang="ru-RU" sz="2000">
                <a:solidFill>
                  <a:schemeClr val="bg1"/>
                </a:solidFill>
                <a:latin typeface="Arial" charset="0"/>
              </a:rPr>
              <a:t>- всевозможного вида заколки для ребят;</a:t>
            </a:r>
            <a:br>
              <a:rPr lang="ru-RU" sz="2000">
                <a:solidFill>
                  <a:schemeClr val="bg1"/>
                </a:solidFill>
                <a:latin typeface="Arial" charset="0"/>
              </a:rPr>
            </a:br>
            <a:r>
              <a:rPr lang="ru-RU" sz="2000">
                <a:solidFill>
                  <a:schemeClr val="bg1"/>
                </a:solidFill>
                <a:latin typeface="Arial" charset="0"/>
              </a:rPr>
              <a:t>- «Кенгурушки» застёжкой-молнией из металла.</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diamond(in)">
                                      <p:cBhvr>
                                        <p:cTn id="7"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50000">
              <a:srgbClr val="FF3399">
                <a:gamma/>
                <a:shade val="0"/>
                <a:invGamma/>
              </a:srgbClr>
            </a:gs>
            <a:gs pos="100000">
              <a:srgbClr val="FF3399"/>
            </a:gs>
          </a:gsLst>
          <a:lin ang="0" scaled="1"/>
        </a:gradFill>
        <a:effectLst/>
      </p:bgPr>
    </p:bg>
    <p:spTree>
      <p:nvGrpSpPr>
        <p:cNvPr id="1" name=""/>
        <p:cNvGrpSpPr/>
        <p:nvPr/>
      </p:nvGrpSpPr>
      <p:grpSpPr>
        <a:xfrm>
          <a:off x="0" y="0"/>
          <a:ext cx="0" cy="0"/>
          <a:chOff x="0" y="0"/>
          <a:chExt cx="0" cy="0"/>
        </a:xfrm>
      </p:grpSpPr>
      <p:pic>
        <p:nvPicPr>
          <p:cNvPr id="25605" name="Picture 5"/>
          <p:cNvPicPr>
            <a:picLocks noChangeAspect="1" noChangeArrowheads="1"/>
          </p:cNvPicPr>
          <p:nvPr/>
        </p:nvPicPr>
        <p:blipFill>
          <a:blip r:embed="rId2" cstate="print"/>
          <a:srcRect/>
          <a:stretch>
            <a:fillRect/>
          </a:stretch>
        </p:blipFill>
        <p:spPr bwMode="auto">
          <a:xfrm>
            <a:off x="179388" y="333375"/>
            <a:ext cx="3000375" cy="4000500"/>
          </a:xfrm>
          <a:prstGeom prst="rect">
            <a:avLst/>
          </a:prstGeom>
          <a:noFill/>
          <a:ln w="9525">
            <a:noFill/>
            <a:miter lim="800000"/>
            <a:headEnd/>
            <a:tailEnd/>
          </a:ln>
          <a:effectLst/>
        </p:spPr>
      </p:pic>
      <p:pic>
        <p:nvPicPr>
          <p:cNvPr id="25606" name="Picture 6"/>
          <p:cNvPicPr>
            <a:picLocks noChangeAspect="1" noChangeArrowheads="1"/>
          </p:cNvPicPr>
          <p:nvPr/>
        </p:nvPicPr>
        <p:blipFill>
          <a:blip r:embed="rId3" cstate="print"/>
          <a:srcRect/>
          <a:stretch>
            <a:fillRect/>
          </a:stretch>
        </p:blipFill>
        <p:spPr bwMode="auto">
          <a:xfrm>
            <a:off x="5651500" y="260350"/>
            <a:ext cx="3295650" cy="4762500"/>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cstate="print"/>
          <a:srcRect/>
          <a:stretch>
            <a:fillRect/>
          </a:stretch>
        </p:blipFill>
        <p:spPr bwMode="auto">
          <a:xfrm>
            <a:off x="2555875" y="2657475"/>
            <a:ext cx="4000500" cy="4200525"/>
          </a:xfrm>
          <a:prstGeom prst="rect">
            <a:avLst/>
          </a:prstGeom>
          <a:noFill/>
          <a:ln w="9525">
            <a:noFill/>
            <a:miter lim="800000"/>
            <a:headEnd/>
            <a:tailEnd/>
          </a:ln>
          <a:effectLst/>
        </p:spPr>
      </p:pic>
    </p:spTree>
  </p:cSld>
  <p:clrMapOvr>
    <a:masterClrMapping/>
  </p:clrMapOvr>
  <p:transition>
    <p:checker/>
  </p:transition>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3399"/>
            </a:gs>
            <a:gs pos="100000">
              <a:srgbClr val="FF3399">
                <a:gamma/>
                <a:shade val="0"/>
                <a:invGamma/>
              </a:srgbClr>
            </a:gs>
          </a:gsLst>
          <a:path path="shape">
            <a:fillToRect l="50000" t="50000" r="50000" b="50000"/>
          </a:path>
        </a:gradFill>
        <a:effectLst/>
      </p:bgPr>
    </p:bg>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srcRect/>
          <a:stretch>
            <a:fillRect/>
          </a:stretch>
        </p:blipFill>
        <p:spPr bwMode="auto">
          <a:xfrm>
            <a:off x="179388" y="333375"/>
            <a:ext cx="4000500" cy="5953125"/>
          </a:xfrm>
          <a:prstGeom prst="rect">
            <a:avLst/>
          </a:prstGeom>
          <a:noFill/>
          <a:ln w="9525">
            <a:noFill/>
            <a:miter lim="800000"/>
            <a:headEnd/>
            <a:tailEnd/>
          </a:ln>
          <a:effectLst/>
        </p:spPr>
      </p:pic>
      <p:pic>
        <p:nvPicPr>
          <p:cNvPr id="28677" name="Picture 5"/>
          <p:cNvPicPr>
            <a:picLocks noChangeAspect="1" noChangeArrowheads="1"/>
          </p:cNvPicPr>
          <p:nvPr/>
        </p:nvPicPr>
        <p:blipFill>
          <a:blip r:embed="rId3" cstate="print"/>
          <a:srcRect/>
          <a:stretch>
            <a:fillRect/>
          </a:stretch>
        </p:blipFill>
        <p:spPr bwMode="auto">
          <a:xfrm>
            <a:off x="4500563" y="404813"/>
            <a:ext cx="4375150" cy="5832475"/>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fltVal val="0"/>
                                          </p:val>
                                        </p:tav>
                                        <p:tav tm="100000">
                                          <p:val>
                                            <p:strVal val="#ppt_w"/>
                                          </p:val>
                                        </p:tav>
                                      </p:tavLst>
                                    </p:anim>
                                    <p:anim calcmode="lin" valueType="num">
                                      <p:cBhvr>
                                        <p:cTn id="8" dur="1000" fill="hold"/>
                                        <p:tgtEl>
                                          <p:spTgt spid="28676"/>
                                        </p:tgtEl>
                                        <p:attrNameLst>
                                          <p:attrName>ppt_h</p:attrName>
                                        </p:attrNameLst>
                                      </p:cBhvr>
                                      <p:tavLst>
                                        <p:tav tm="0">
                                          <p:val>
                                            <p:fltVal val="0"/>
                                          </p:val>
                                        </p:tav>
                                        <p:tav tm="100000">
                                          <p:val>
                                            <p:strVal val="#ppt_h"/>
                                          </p:val>
                                        </p:tav>
                                      </p:tavLst>
                                    </p:anim>
                                    <p:anim calcmode="lin" valueType="num">
                                      <p:cBhvr>
                                        <p:cTn id="9" dur="1000" fill="hold"/>
                                        <p:tgtEl>
                                          <p:spTgt spid="28676"/>
                                        </p:tgtEl>
                                        <p:attrNameLst>
                                          <p:attrName>style.rotation</p:attrName>
                                        </p:attrNameLst>
                                      </p:cBhvr>
                                      <p:tavLst>
                                        <p:tav tm="0">
                                          <p:val>
                                            <p:fltVal val="90"/>
                                          </p:val>
                                        </p:tav>
                                        <p:tav tm="100000">
                                          <p:val>
                                            <p:fltVal val="0"/>
                                          </p:val>
                                        </p:tav>
                                      </p:tavLst>
                                    </p:anim>
                                    <p:animEffect transition="in" filter="fade">
                                      <p:cBhvr>
                                        <p:cTn id="10" dur="1000"/>
                                        <p:tgtEl>
                                          <p:spTgt spid="28676"/>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8677"/>
                                        </p:tgtEl>
                                        <p:attrNameLst>
                                          <p:attrName>style.visibility</p:attrName>
                                        </p:attrNameLst>
                                      </p:cBhvr>
                                      <p:to>
                                        <p:strVal val="visible"/>
                                      </p:to>
                                    </p:set>
                                    <p:anim calcmode="lin" valueType="num">
                                      <p:cBhvr>
                                        <p:cTn id="13" dur="1000" fill="hold"/>
                                        <p:tgtEl>
                                          <p:spTgt spid="28677"/>
                                        </p:tgtEl>
                                        <p:attrNameLst>
                                          <p:attrName>ppt_w</p:attrName>
                                        </p:attrNameLst>
                                      </p:cBhvr>
                                      <p:tavLst>
                                        <p:tav tm="0">
                                          <p:val>
                                            <p:fltVal val="0"/>
                                          </p:val>
                                        </p:tav>
                                        <p:tav tm="100000">
                                          <p:val>
                                            <p:strVal val="#ppt_w"/>
                                          </p:val>
                                        </p:tav>
                                      </p:tavLst>
                                    </p:anim>
                                    <p:anim calcmode="lin" valueType="num">
                                      <p:cBhvr>
                                        <p:cTn id="14" dur="1000" fill="hold"/>
                                        <p:tgtEl>
                                          <p:spTgt spid="28677"/>
                                        </p:tgtEl>
                                        <p:attrNameLst>
                                          <p:attrName>ppt_h</p:attrName>
                                        </p:attrNameLst>
                                      </p:cBhvr>
                                      <p:tavLst>
                                        <p:tav tm="0">
                                          <p:val>
                                            <p:fltVal val="0"/>
                                          </p:val>
                                        </p:tav>
                                        <p:tav tm="100000">
                                          <p:val>
                                            <p:strVal val="#ppt_h"/>
                                          </p:val>
                                        </p:tav>
                                      </p:tavLst>
                                    </p:anim>
                                    <p:anim calcmode="lin" valueType="num">
                                      <p:cBhvr>
                                        <p:cTn id="15" dur="1000" fill="hold"/>
                                        <p:tgtEl>
                                          <p:spTgt spid="28677"/>
                                        </p:tgtEl>
                                        <p:attrNameLst>
                                          <p:attrName>style.rotation</p:attrName>
                                        </p:attrNameLst>
                                      </p:cBhvr>
                                      <p:tavLst>
                                        <p:tav tm="0">
                                          <p:val>
                                            <p:fltVal val="90"/>
                                          </p:val>
                                        </p:tav>
                                        <p:tav tm="100000">
                                          <p:val>
                                            <p:fltVal val="0"/>
                                          </p:val>
                                        </p:tav>
                                      </p:tavLst>
                                    </p:anim>
                                    <p:animEffect transition="in" filter="fade">
                                      <p:cBhvr>
                                        <p:cTn id="16" dur="1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3399">
                <a:gamma/>
                <a:tint val="0"/>
                <a:invGamma/>
              </a:srgbClr>
            </a:gs>
            <a:gs pos="100000">
              <a:srgbClr val="FF3399"/>
            </a:gs>
          </a:gsLst>
          <a:path path="shape">
            <a:fillToRect l="50000" t="50000" r="50000" b="50000"/>
          </a:path>
        </a:gradFill>
        <a:effectLst/>
      </p:bgPr>
    </p:bg>
    <p:spTree>
      <p:nvGrpSpPr>
        <p:cNvPr id="1" name=""/>
        <p:cNvGrpSpPr/>
        <p:nvPr/>
      </p:nvGrpSpPr>
      <p:grpSpPr>
        <a:xfrm>
          <a:off x="0" y="0"/>
          <a:ext cx="0" cy="0"/>
          <a:chOff x="0" y="0"/>
          <a:chExt cx="0" cy="0"/>
        </a:xfrm>
      </p:grpSpPr>
      <p:pic>
        <p:nvPicPr>
          <p:cNvPr id="31751" name="Picture 7" descr="5m6"/>
          <p:cNvPicPr>
            <a:picLocks noChangeAspect="1" noChangeArrowheads="1"/>
          </p:cNvPicPr>
          <p:nvPr/>
        </p:nvPicPr>
        <p:blipFill>
          <a:blip r:embed="rId2" cstate="print"/>
          <a:srcRect/>
          <a:stretch>
            <a:fillRect/>
          </a:stretch>
        </p:blipFill>
        <p:spPr bwMode="auto">
          <a:xfrm>
            <a:off x="250825" y="188913"/>
            <a:ext cx="2160588" cy="1550987"/>
          </a:xfrm>
          <a:prstGeom prst="rect">
            <a:avLst/>
          </a:prstGeom>
          <a:noFill/>
        </p:spPr>
      </p:pic>
      <p:sp>
        <p:nvSpPr>
          <p:cNvPr id="31752" name="WordArt 8"/>
          <p:cNvSpPr>
            <a:spLocks noChangeArrowheads="1" noChangeShapeType="1" noTextEdit="1"/>
          </p:cNvSpPr>
          <p:nvPr/>
        </p:nvSpPr>
        <p:spPr bwMode="auto">
          <a:xfrm>
            <a:off x="2916238" y="404813"/>
            <a:ext cx="5400675" cy="936625"/>
          </a:xfrm>
          <a:prstGeom prst="rect">
            <a:avLst/>
          </a:prstGeom>
        </p:spPr>
        <p:txBody>
          <a:bodyPr wrap="none" fromWordArt="1">
            <a:prstTxWarp prst="textPlain">
              <a:avLst>
                <a:gd name="adj" fmla="val 50000"/>
              </a:avLst>
            </a:prstTxWarp>
          </a:bodyPr>
          <a:lstStyle/>
          <a:p>
            <a:pPr algn="ctr"/>
            <a:r>
              <a:rPr lang="ru-RU" sz="3600" kern="10">
                <a:ln w="38100">
                  <a:solidFill>
                    <a:srgbClr val="000000"/>
                  </a:solidFill>
                  <a:round/>
                  <a:headEnd/>
                  <a:tailEnd/>
                </a:ln>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latin typeface="Arial"/>
                <a:cs typeface="Arial"/>
              </a:rPr>
              <a:t>полезные ссылки:</a:t>
            </a:r>
          </a:p>
        </p:txBody>
      </p:sp>
      <p:sp>
        <p:nvSpPr>
          <p:cNvPr id="31753" name="Rectangle 9"/>
          <p:cNvSpPr>
            <a:spLocks noChangeArrowheads="1"/>
          </p:cNvSpPr>
          <p:nvPr/>
        </p:nvSpPr>
        <p:spPr bwMode="auto">
          <a:xfrm>
            <a:off x="179388" y="1557338"/>
            <a:ext cx="6846887" cy="854075"/>
          </a:xfrm>
          <a:prstGeom prst="rect">
            <a:avLst/>
          </a:prstGeom>
          <a:noFill/>
          <a:ln w="9525">
            <a:noFill/>
            <a:miter lim="800000"/>
            <a:headEnd/>
            <a:tailEnd/>
          </a:ln>
          <a:effectLst/>
        </p:spPr>
        <p:txBody>
          <a:bodyPr wrap="none">
            <a:spAutoFit/>
          </a:bodyPr>
          <a:lstStyle/>
          <a:p>
            <a:r>
              <a:rPr lang="ru-RU" sz="5000">
                <a:latin typeface="Arial" charset="0"/>
              </a:rPr>
              <a:t>http://www.emopunk.ru/</a:t>
            </a:r>
          </a:p>
        </p:txBody>
      </p:sp>
      <p:sp>
        <p:nvSpPr>
          <p:cNvPr id="31754" name="Rectangle 10"/>
          <p:cNvSpPr>
            <a:spLocks noChangeArrowheads="1"/>
          </p:cNvSpPr>
          <p:nvPr/>
        </p:nvSpPr>
        <p:spPr bwMode="auto">
          <a:xfrm>
            <a:off x="179388" y="2276475"/>
            <a:ext cx="8548687" cy="625475"/>
          </a:xfrm>
          <a:prstGeom prst="rect">
            <a:avLst/>
          </a:prstGeom>
          <a:noFill/>
          <a:ln w="9525">
            <a:noFill/>
            <a:miter lim="800000"/>
            <a:headEnd/>
            <a:tailEnd/>
          </a:ln>
          <a:effectLst/>
        </p:spPr>
        <p:txBody>
          <a:bodyPr wrap="none">
            <a:spAutoFit/>
          </a:bodyPr>
          <a:lstStyle/>
          <a:p>
            <a:r>
              <a:rPr lang="ru-RU" sz="3500">
                <a:latin typeface="Arial" charset="0"/>
              </a:rPr>
              <a:t>http://fogmaker.net/post_1210247398.html</a:t>
            </a:r>
          </a:p>
        </p:txBody>
      </p:sp>
      <p:sp>
        <p:nvSpPr>
          <p:cNvPr id="31755" name="Rectangle 11"/>
          <p:cNvSpPr>
            <a:spLocks noChangeArrowheads="1"/>
          </p:cNvSpPr>
          <p:nvPr/>
        </p:nvSpPr>
        <p:spPr bwMode="auto">
          <a:xfrm>
            <a:off x="179388" y="2781300"/>
            <a:ext cx="7894637" cy="3749675"/>
          </a:xfrm>
          <a:prstGeom prst="rect">
            <a:avLst/>
          </a:prstGeom>
          <a:noFill/>
          <a:ln w="9525">
            <a:noFill/>
            <a:miter lim="800000"/>
            <a:headEnd/>
            <a:tailEnd/>
          </a:ln>
          <a:effectLst/>
        </p:spPr>
        <p:txBody>
          <a:bodyPr wrap="none" anchor="ctr">
            <a:spAutoFit/>
          </a:bodyPr>
          <a:lstStyle/>
          <a:p>
            <a:r>
              <a:rPr lang="ru-RU" sz="4000">
                <a:latin typeface="Arial" charset="0"/>
              </a:rPr>
              <a:t>http://www.indieworkshop.com</a:t>
            </a:r>
          </a:p>
          <a:p>
            <a:r>
              <a:rPr lang="ru-RU" sz="4000">
                <a:latin typeface="Arial" charset="0"/>
              </a:rPr>
              <a:t>http://www.thelocustbitmydog.com</a:t>
            </a:r>
          </a:p>
          <a:p>
            <a:r>
              <a:rPr lang="ru-RU" sz="4000">
                <a:latin typeface="Arial" charset="0"/>
              </a:rPr>
              <a:t>http://www.examinationofthe.com</a:t>
            </a:r>
          </a:p>
          <a:p>
            <a:r>
              <a:rPr lang="ru-RU" sz="4000">
                <a:latin typeface="Arial" charset="0"/>
              </a:rPr>
              <a:t>http://lostatsea.net/LAS/</a:t>
            </a:r>
          </a:p>
          <a:p>
            <a:r>
              <a:rPr lang="ru-RU" sz="4000">
                <a:latin typeface="Arial" charset="0"/>
              </a:rPr>
              <a:t>http://photogeek.net/</a:t>
            </a:r>
          </a:p>
          <a:p>
            <a:r>
              <a:rPr lang="ru-RU" sz="4000">
                <a:latin typeface="Arial" charset="0"/>
              </a:rPr>
              <a:t>http://crewcial.org/</a:t>
            </a:r>
          </a:p>
        </p:txBody>
      </p:sp>
      <p:pic>
        <p:nvPicPr>
          <p:cNvPr id="31756" name="Picture 12"/>
          <p:cNvPicPr>
            <a:picLocks noChangeAspect="1" noChangeArrowheads="1"/>
          </p:cNvPicPr>
          <p:nvPr/>
        </p:nvPicPr>
        <p:blipFill>
          <a:blip r:embed="rId3" cstate="print"/>
          <a:srcRect/>
          <a:stretch>
            <a:fillRect/>
          </a:stretch>
        </p:blipFill>
        <p:spPr bwMode="auto">
          <a:xfrm>
            <a:off x="6372225" y="4724400"/>
            <a:ext cx="1352550" cy="1871663"/>
          </a:xfrm>
          <a:prstGeom prst="rect">
            <a:avLst/>
          </a:prstGeom>
          <a:noFill/>
          <a:ln w="9525">
            <a:noFill/>
            <a:miter lim="800000"/>
            <a:headEnd/>
            <a:tailEnd/>
          </a:ln>
          <a:effectLst/>
        </p:spPr>
      </p:pic>
    </p:spTree>
  </p:cSld>
  <p:clrMapOvr>
    <a:masterClrMapping/>
  </p:clrMapOvr>
  <p:transition>
    <p:checker/>
  </p:transition>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0000">
                <a:gamma/>
                <a:tint val="0"/>
                <a:invGamma/>
              </a:srgbClr>
            </a:gs>
            <a:gs pos="100000">
              <a:srgbClr val="FF0000"/>
            </a:gs>
          </a:gsLst>
          <a:path path="shape">
            <a:fillToRect l="50000" t="50000" r="50000" b="50000"/>
          </a:path>
        </a:gradFill>
        <a:effectLst/>
      </p:bgPr>
    </p:bg>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0" y="333375"/>
            <a:ext cx="9144000" cy="6188075"/>
          </a:xfrm>
          <a:prstGeom prst="rect">
            <a:avLst/>
          </a:prstGeom>
          <a:noFill/>
          <a:ln w="9525">
            <a:noFill/>
            <a:miter lim="800000"/>
            <a:headEnd/>
            <a:tailEnd/>
          </a:ln>
          <a:effectLst/>
        </p:spPr>
        <p:txBody>
          <a:bodyPr>
            <a:spAutoFit/>
          </a:bodyPr>
          <a:lstStyle/>
          <a:p>
            <a:pPr algn="ctr">
              <a:spcBef>
                <a:spcPct val="50000"/>
              </a:spcBef>
            </a:pPr>
            <a:r>
              <a:rPr lang="ru-RU" sz="2500" b="1">
                <a:latin typeface="Times New Roman" pitchFamily="18" charset="0"/>
              </a:rPr>
              <a:t>Субкультуры все равно будут расти как грибы, пусть даже теперь известно привилегированное место их возникновения – культура тинэйджеров, ведь никто не сможет воспрепятствовать недовольству подростков нелогичным поведением взрослых (и наоборот), оно будет всегда, а за ним стоят при более глубоком рассмотрении все те же соперничающие тенденции развития, ведь если приглядеться, преемственность между поколениями не так велика, как принято думать. На самом деле каждое новое поколение приносит с собой свои новые задачи и свои новые недостатки, наталкиваясь ими на недостатки поколения предыдущего.  И следующее действие каждой такой пьесы разыграется лишь через несколько столетий уже между другими поколениями. Проблема поэтому в том, как правильно эти недостатки претворять в достоинства, а это уже проблема социума в целом.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fltVal val="0"/>
                                          </p:val>
                                        </p:tav>
                                        <p:tav tm="100000">
                                          <p:val>
                                            <p:strVal val="#ppt_w"/>
                                          </p:val>
                                        </p:tav>
                                      </p:tavLst>
                                    </p:anim>
                                    <p:anim calcmode="lin" valueType="num">
                                      <p:cBhvr>
                                        <p:cTn id="8" dur="1000" fill="hold"/>
                                        <p:tgtEl>
                                          <p:spTgt spid="29700"/>
                                        </p:tgtEl>
                                        <p:attrNameLst>
                                          <p:attrName>ppt_h</p:attrName>
                                        </p:attrNameLst>
                                      </p:cBhvr>
                                      <p:tavLst>
                                        <p:tav tm="0">
                                          <p:val>
                                            <p:fltVal val="0"/>
                                          </p:val>
                                        </p:tav>
                                        <p:tav tm="100000">
                                          <p:val>
                                            <p:strVal val="#ppt_h"/>
                                          </p:val>
                                        </p:tav>
                                      </p:tavLst>
                                    </p:anim>
                                    <p:anim calcmode="lin" valueType="num">
                                      <p:cBhvr>
                                        <p:cTn id="9" dur="1000" fill="hold"/>
                                        <p:tgtEl>
                                          <p:spTgt spid="29700"/>
                                        </p:tgtEl>
                                        <p:attrNameLst>
                                          <p:attrName>style.rotation</p:attrName>
                                        </p:attrNameLst>
                                      </p:cBhvr>
                                      <p:tavLst>
                                        <p:tav tm="0">
                                          <p:val>
                                            <p:fltVal val="90"/>
                                          </p:val>
                                        </p:tav>
                                        <p:tav tm="100000">
                                          <p:val>
                                            <p:fltVal val="0"/>
                                          </p:val>
                                        </p:tav>
                                      </p:tavLst>
                                    </p:anim>
                                    <p:animEffect transition="in" filter="fade">
                                      <p:cBhvr>
                                        <p:cTn id="10"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79388" y="188913"/>
            <a:ext cx="8497887" cy="6408737"/>
          </a:xfrm>
          <a:prstGeom prst="rect">
            <a:avLst/>
          </a:prstGeom>
          <a:noFill/>
          <a:ln w="9525">
            <a:noFill/>
            <a:miter lim="800000"/>
            <a:headEnd/>
            <a:tailEnd/>
          </a:ln>
          <a:effectLst/>
        </p:spPr>
        <p:txBody>
          <a:bodyPr>
            <a:spAutoFit/>
          </a:bodyPr>
          <a:lstStyle/>
          <a:p>
            <a:r>
              <a:rPr lang="ru-RU" b="1">
                <a:latin typeface="Arial" charset="0"/>
              </a:rPr>
              <a:t>Субкультура может отличаться от </a:t>
            </a:r>
            <a:r>
              <a:rPr lang="ru-RU" b="1">
                <a:latin typeface="Arial" charset="0"/>
                <a:hlinkClick r:id="rId3" tooltip="Доминирующая культура (страница отсутствует)"/>
              </a:rPr>
              <a:t>доминирующей культуры</a:t>
            </a:r>
            <a:r>
              <a:rPr lang="ru-RU" b="1">
                <a:latin typeface="Arial" charset="0"/>
              </a:rPr>
              <a:t> </a:t>
            </a:r>
            <a:r>
              <a:rPr lang="ru-RU" b="1">
                <a:latin typeface="Arial" charset="0"/>
                <a:hlinkClick r:id="rId4" tooltip="Язык"/>
              </a:rPr>
              <a:t>языком</a:t>
            </a:r>
            <a:r>
              <a:rPr lang="ru-RU" b="1">
                <a:latin typeface="Arial" charset="0"/>
              </a:rPr>
              <a:t>, манерой поведения, одеждой и т. д. Основой субкультуры могут быть стиль музыки, образ жизни, определённые политические взгляды. Некоторые субкультуры носят экстремальный характер и демонстрируют протест против общества или определённых общественных явлений. Некоторые субкультуры носят замкнутый характер и стремятся к изоляции своих представителей от общества. Иногда субкультуры развиваются и входят как элементы в единую культуру общества. Развитые субкультуры имеют свои периодические издания, клубы, общественные организации.</a:t>
            </a:r>
          </a:p>
          <a:p>
            <a:r>
              <a:rPr lang="ru-RU" b="1">
                <a:latin typeface="Arial" charset="0"/>
              </a:rPr>
              <a:t>Более узким понятием, близким к субкультуре, но не подменяющим её, является </a:t>
            </a:r>
            <a:r>
              <a:rPr lang="ru-RU" b="1">
                <a:latin typeface="Arial" charset="0"/>
                <a:hlinkClick r:id="rId5" tooltip="Фэндом"/>
              </a:rPr>
              <a:t>фэндом</a:t>
            </a:r>
            <a:r>
              <a:rPr lang="ru-RU" b="1">
                <a:latin typeface="Arial" charset="0"/>
              </a:rPr>
              <a:t> (англ. fandom — фанатство) — сообщество поклонников, как правило, определенного предмета (писателя, исполнителя, стиля). Фэндом может иметь определенные черты единой культуры, такие как «тусовочный» юмор и слэнг, схожие интересы за пределами фэндома, свои издания и вэб-сайты. Однако большинство фэндомов не образуют субкультур, будучи сосредоточены только вокруг предмета своего интереса. Также с понятием субкультуры иногда путают понятие </a:t>
            </a:r>
            <a:r>
              <a:rPr lang="ru-RU" b="1">
                <a:latin typeface="Arial" charset="0"/>
                <a:hlinkClick r:id="rId6" tooltip="Хобби"/>
              </a:rPr>
              <a:t>хобби</a:t>
            </a:r>
            <a:r>
              <a:rPr lang="ru-RU" b="1">
                <a:latin typeface="Arial" charset="0"/>
              </a:rPr>
              <a:t>, увлечения человека каким-либо занятием (см. </a:t>
            </a:r>
            <a:r>
              <a:rPr lang="ru-RU" b="1">
                <a:latin typeface="Arial" charset="0"/>
                <a:hlinkClick r:id="rId7" tooltip="Геймеры"/>
              </a:rPr>
              <a:t>геймеры</a:t>
            </a:r>
            <a:r>
              <a:rPr lang="ru-RU" b="1">
                <a:latin typeface="Arial" charset="0"/>
              </a:rPr>
              <a:t>, </a:t>
            </a:r>
            <a:r>
              <a:rPr lang="ru-RU" b="1">
                <a:latin typeface="Arial" charset="0"/>
                <a:hlinkClick r:id="rId8" tooltip="Хакеры"/>
              </a:rPr>
              <a:t>хакеры</a:t>
            </a:r>
            <a:r>
              <a:rPr lang="ru-RU" b="1">
                <a:latin typeface="Arial" charset="0"/>
              </a:rPr>
              <a:t> итп). Сообщества людей с общим хобби могут образовывать устойчивый фэндом, но при этом не иметь признаков субкультуры (общего имиджа, мировоззрения, единых вкусов во многих сферах).</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076">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1" fill="hold" grpId="0" nodeType="after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 calcmode="lin" valueType="num">
                                      <p:cBhvr additive="base">
                                        <p:cTn id="12" dur="50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07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0" y="0"/>
            <a:ext cx="9144000" cy="3141663"/>
          </a:xfrm>
          <a:prstGeom prst="rect">
            <a:avLst/>
          </a:prstGeom>
        </p:spPr>
        <p:txBody>
          <a:bodyPr wrap="none" fromWordArt="1">
            <a:prstTxWarp prst="textDeflate">
              <a:avLst>
                <a:gd name="adj" fmla="val 26227"/>
              </a:avLst>
            </a:prstTxWarp>
          </a:bodyPr>
          <a:lstStyle/>
          <a:p>
            <a:pPr algn="ctr"/>
            <a:r>
              <a:rPr lang="ru-RU" sz="3600" b="1" kern="10">
                <a:ln w="25400">
                  <a:solidFill>
                    <a:srgbClr val="000000"/>
                  </a:solidFill>
                  <a:round/>
                  <a:headEnd/>
                  <a:tailEnd/>
                </a:ln>
                <a:gradFill rotWithShape="1">
                  <a:gsLst>
                    <a:gs pos="0">
                      <a:srgbClr val="000000"/>
                    </a:gs>
                    <a:gs pos="50000">
                      <a:srgbClr val="FF0000"/>
                    </a:gs>
                    <a:gs pos="100000">
                      <a:srgbClr val="000000"/>
                    </a:gs>
                  </a:gsLst>
                  <a:lin ang="5400000" scaled="1"/>
                </a:gradFill>
                <a:latin typeface="Impact"/>
              </a:rPr>
              <a:t>Субкультуры в СССР</a:t>
            </a:r>
          </a:p>
        </p:txBody>
      </p:sp>
      <p:sp>
        <p:nvSpPr>
          <p:cNvPr id="4101" name="Text Box 5"/>
          <p:cNvSpPr txBox="1">
            <a:spLocks noChangeArrowheads="1"/>
          </p:cNvSpPr>
          <p:nvPr/>
        </p:nvSpPr>
        <p:spPr bwMode="auto">
          <a:xfrm>
            <a:off x="468313" y="2852738"/>
            <a:ext cx="8280400" cy="3662362"/>
          </a:xfrm>
          <a:prstGeom prst="rect">
            <a:avLst/>
          </a:prstGeom>
          <a:noFill/>
          <a:ln w="9525">
            <a:noFill/>
            <a:miter lim="800000"/>
            <a:headEnd/>
            <a:tailEnd/>
          </a:ln>
          <a:effectLst/>
        </p:spPr>
        <p:txBody>
          <a:bodyPr>
            <a:spAutoFit/>
          </a:bodyPr>
          <a:lstStyle/>
          <a:p>
            <a:pPr algn="ctr">
              <a:spcBef>
                <a:spcPct val="50000"/>
              </a:spcBef>
            </a:pPr>
            <a:r>
              <a:rPr lang="ru-RU" b="1">
                <a:latin typeface="Arial" charset="0"/>
              </a:rPr>
              <a:t>В СССР молодёжные субкультуры протестного и экстремального характера в целом были малоразвиты и имели крайне узкий круг </a:t>
            </a:r>
            <a:r>
              <a:rPr lang="ru-RU" b="1">
                <a:latin typeface="Arial" charset="0"/>
                <a:hlinkClick r:id="rId3" tooltip="Адепт"/>
              </a:rPr>
              <a:t>адептов</a:t>
            </a:r>
            <a:r>
              <a:rPr lang="ru-RU" b="1">
                <a:latin typeface="Arial" charset="0"/>
              </a:rPr>
              <a:t>; широкое распространение имели субкультуры активно-созидательного, романтического и альтруистического направления. Причиной этого была низкая степень изоляции групп молодёжи друг от друга и от общества в целом, широкий охват общей массы молодёжи множеством клубов по интересам, доступность учреждений культуры, массовое внедрение в школах официальной идеологии позитивной направленности («человек человеку друг, товарищ и брат»), официальная цензура и отсев протестного и негативного материала. В то же время косность официальной власти и идеологии приводила к возникновению протестных настроений также и в субкультурах позитивной направленности.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randombar(horizontal)">
                                      <p:cBhvr>
                                        <p:cTn id="7" dur="5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0808"/>
            </a:gs>
            <a:gs pos="30000">
              <a:srgbClr val="FF0300"/>
            </a:gs>
            <a:gs pos="55000">
              <a:srgbClr val="FF7A00"/>
            </a:gs>
            <a:gs pos="100000">
              <a:srgbClr val="FFF200"/>
            </a:gs>
          </a:gsLst>
          <a:lin ang="5400000" scaled="1"/>
        </a:gradFill>
        <a:effectLst/>
      </p:bgPr>
    </p:bg>
    <p:spTree>
      <p:nvGrpSpPr>
        <p:cNvPr id="1" name=""/>
        <p:cNvGrpSpPr/>
        <p:nvPr/>
      </p:nvGrpSpPr>
      <p:grpSpPr>
        <a:xfrm>
          <a:off x="0" y="0"/>
          <a:ext cx="0" cy="0"/>
          <a:chOff x="0" y="0"/>
          <a:chExt cx="0" cy="0"/>
        </a:xfrm>
      </p:grpSpPr>
      <p:sp>
        <p:nvSpPr>
          <p:cNvPr id="5124" name="Rectangle 4"/>
          <p:cNvSpPr>
            <a:spLocks noChangeArrowheads="1"/>
          </p:cNvSpPr>
          <p:nvPr/>
        </p:nvSpPr>
        <p:spPr bwMode="auto">
          <a:xfrm>
            <a:off x="395288" y="61913"/>
            <a:ext cx="8497887" cy="1920875"/>
          </a:xfrm>
          <a:prstGeom prst="rect">
            <a:avLst/>
          </a:prstGeom>
          <a:noFill/>
          <a:ln w="9525">
            <a:noFill/>
            <a:miter lim="800000"/>
            <a:headEnd/>
            <a:tailEnd/>
          </a:ln>
          <a:effectLst/>
        </p:spPr>
        <p:txBody>
          <a:bodyPr anchor="ctr">
            <a:spAutoFit/>
          </a:bodyPr>
          <a:lstStyle/>
          <a:p>
            <a:pPr algn="ctr"/>
            <a:r>
              <a:rPr lang="ru-RU" sz="6000" b="1" u="sng">
                <a:effectLst>
                  <a:outerShdw blurRad="38100" dist="38100" dir="2700000" algn="tl">
                    <a:srgbClr val="FFFFFF"/>
                  </a:outerShdw>
                </a:effectLst>
              </a:rPr>
              <a:t>Наиболее известные субкультуры</a:t>
            </a:r>
            <a:endParaRPr lang="ru-RU" sz="6000" u="sng">
              <a:effectLst>
                <a:outerShdw blurRad="38100" dist="38100" dir="2700000" algn="tl">
                  <a:srgbClr val="FFFFFF"/>
                </a:outerShdw>
              </a:effectLst>
              <a:latin typeface="Arial" charset="0"/>
            </a:endParaRPr>
          </a:p>
        </p:txBody>
      </p:sp>
      <p:sp>
        <p:nvSpPr>
          <p:cNvPr id="5125" name="Text Box 5"/>
          <p:cNvSpPr txBox="1">
            <a:spLocks noChangeArrowheads="1"/>
          </p:cNvSpPr>
          <p:nvPr/>
        </p:nvSpPr>
        <p:spPr bwMode="auto">
          <a:xfrm>
            <a:off x="250825" y="1916113"/>
            <a:ext cx="8675688" cy="4699000"/>
          </a:xfrm>
          <a:prstGeom prst="rect">
            <a:avLst/>
          </a:prstGeom>
          <a:noFill/>
          <a:ln w="9525">
            <a:noFill/>
            <a:miter lim="800000"/>
            <a:headEnd/>
            <a:tailEnd/>
          </a:ln>
          <a:effectLst/>
        </p:spPr>
        <p:txBody>
          <a:bodyPr>
            <a:spAutoFit/>
          </a:bodyPr>
          <a:lstStyle/>
          <a:p>
            <a:pPr algn="ctr"/>
            <a:r>
              <a:rPr lang="ru-RU" sz="3200" b="1"/>
              <a:t>Музыкальные</a:t>
            </a:r>
            <a:r>
              <a:rPr lang="ru-RU" sz="3200">
                <a:hlinkClick r:id="rId2" tooltip="Увеличить"/>
              </a:rPr>
              <a:t> </a:t>
            </a:r>
            <a:endParaRPr lang="ru-RU" sz="3200"/>
          </a:p>
          <a:p>
            <a:pPr algn="ctr"/>
            <a:r>
              <a:rPr lang="ru-RU" i="1">
                <a:latin typeface="Arial" charset="0"/>
              </a:rPr>
              <a:t>(субкультуры, основанные на поклонниках различных жанров музыки)</a:t>
            </a:r>
          </a:p>
          <a:p>
            <a:pPr algn="ctr"/>
            <a:endParaRPr lang="ru-RU" i="1">
              <a:latin typeface="Arial" charset="0"/>
            </a:endParaRPr>
          </a:p>
          <a:p>
            <a:r>
              <a:rPr lang="ru-RU" b="1">
                <a:effectLst>
                  <a:outerShdw blurRad="38100" dist="38100" dir="2700000" algn="tl">
                    <a:srgbClr val="FFFFFF"/>
                  </a:outerShdw>
                </a:effectLst>
                <a:latin typeface="Arial" charset="0"/>
                <a:hlinkClick r:id="rId3" tooltip="Готы (субкультура)"/>
              </a:rPr>
              <a:t>Готы (субкультура)</a:t>
            </a:r>
            <a:r>
              <a:rPr lang="ru-RU" b="1">
                <a:effectLst>
                  <a:outerShdw blurRad="38100" dist="38100" dir="2700000" algn="tl">
                    <a:srgbClr val="FFFFFF"/>
                  </a:outerShdw>
                </a:effectLst>
                <a:latin typeface="Arial" charset="0"/>
              </a:rPr>
              <a:t> — поклонники </a:t>
            </a:r>
            <a:r>
              <a:rPr lang="ru-RU" b="1">
                <a:effectLst>
                  <a:outerShdw blurRad="38100" dist="38100" dir="2700000" algn="tl">
                    <a:srgbClr val="FFFFFF"/>
                  </a:outerShdw>
                </a:effectLst>
                <a:latin typeface="Arial" charset="0"/>
                <a:hlinkClick r:id="rId4" tooltip="Готик-рок"/>
              </a:rPr>
              <a:t>готик-рока</a:t>
            </a:r>
            <a:r>
              <a:rPr lang="ru-RU" b="1">
                <a:effectLst>
                  <a:outerShdw blurRad="38100" dist="38100" dir="2700000" algn="tl">
                    <a:srgbClr val="FFFFFF"/>
                  </a:outerShdw>
                </a:effectLst>
                <a:latin typeface="Arial" charset="0"/>
              </a:rPr>
              <a:t>, </a:t>
            </a:r>
            <a:r>
              <a:rPr lang="ru-RU" b="1">
                <a:effectLst>
                  <a:outerShdw blurRad="38100" dist="38100" dir="2700000" algn="tl">
                    <a:srgbClr val="FFFFFF"/>
                  </a:outerShdw>
                </a:effectLst>
                <a:latin typeface="Arial" charset="0"/>
                <a:hlinkClick r:id="rId5" tooltip="Готик-метал"/>
              </a:rPr>
              <a:t>готик-метала</a:t>
            </a:r>
            <a:r>
              <a:rPr lang="ru-RU" b="1">
                <a:effectLst>
                  <a:outerShdw blurRad="38100" dist="38100" dir="2700000" algn="tl">
                    <a:srgbClr val="FFFFFF"/>
                  </a:outerShdw>
                </a:effectLst>
                <a:latin typeface="Arial" charset="0"/>
              </a:rPr>
              <a:t> и </a:t>
            </a:r>
            <a:r>
              <a:rPr lang="ru-RU" b="1">
                <a:effectLst>
                  <a:outerShdw blurRad="38100" dist="38100" dir="2700000" algn="tl">
                    <a:srgbClr val="FFFFFF"/>
                  </a:outerShdw>
                </a:effectLst>
                <a:latin typeface="Arial" charset="0"/>
                <a:hlinkClick r:id="rId6" tooltip="Дарквэйв"/>
              </a:rPr>
              <a:t>дарквэйва</a:t>
            </a:r>
            <a:r>
              <a:rPr lang="ru-RU" b="1">
                <a:effectLst>
                  <a:outerShdw blurRad="38100" dist="38100" dir="2700000" algn="tl">
                    <a:srgbClr val="FFFFFF"/>
                  </a:outerShdw>
                </a:effectLst>
                <a:latin typeface="Arial" charset="0"/>
              </a:rPr>
              <a:t>, </a:t>
            </a:r>
          </a:p>
          <a:p>
            <a:r>
              <a:rPr lang="ru-RU" b="1">
                <a:effectLst>
                  <a:outerShdw blurRad="38100" dist="38100" dir="2700000" algn="tl">
                    <a:srgbClr val="FFFFFF"/>
                  </a:outerShdw>
                </a:effectLst>
                <a:latin typeface="Arial" charset="0"/>
                <a:hlinkClick r:id="rId7" tooltip="Джанглисты"/>
              </a:rPr>
              <a:t>Джанглисты</a:t>
            </a:r>
            <a:r>
              <a:rPr lang="ru-RU" b="1">
                <a:effectLst>
                  <a:outerShdw blurRad="38100" dist="38100" dir="2700000" algn="tl">
                    <a:srgbClr val="FFFFFF"/>
                  </a:outerShdw>
                </a:effectLst>
                <a:latin typeface="Arial" charset="0"/>
              </a:rPr>
              <a:t> — поклонники </a:t>
            </a:r>
            <a:r>
              <a:rPr lang="ru-RU" b="1">
                <a:effectLst>
                  <a:outerShdw blurRad="38100" dist="38100" dir="2700000" algn="tl">
                    <a:srgbClr val="FFFFFF"/>
                  </a:outerShdw>
                </a:effectLst>
                <a:latin typeface="Arial" charset="0"/>
                <a:hlinkClick r:id="rId8" tooltip="Джангл"/>
              </a:rPr>
              <a:t>джангла</a:t>
            </a:r>
            <a:r>
              <a:rPr lang="ru-RU" b="1">
                <a:effectLst>
                  <a:outerShdw blurRad="38100" dist="38100" dir="2700000" algn="tl">
                    <a:srgbClr val="FFFFFF"/>
                  </a:outerShdw>
                </a:effectLst>
                <a:latin typeface="Arial" charset="0"/>
              </a:rPr>
              <a:t>, </a:t>
            </a:r>
            <a:r>
              <a:rPr lang="ru-RU" b="1">
                <a:effectLst>
                  <a:outerShdw blurRad="38100" dist="38100" dir="2700000" algn="tl">
                    <a:srgbClr val="FFFFFF"/>
                  </a:outerShdw>
                </a:effectLst>
                <a:latin typeface="Arial" charset="0"/>
                <a:hlinkClick r:id="rId9" tooltip="Драм-н-бейс"/>
              </a:rPr>
              <a:t>драм энд бейса</a:t>
            </a:r>
            <a:r>
              <a:rPr lang="ru-RU" b="1">
                <a:effectLst>
                  <a:outerShdw blurRad="38100" dist="38100" dir="2700000" algn="tl">
                    <a:srgbClr val="FFFFFF"/>
                  </a:outerShdw>
                </a:effectLst>
                <a:latin typeface="Arial" charset="0"/>
              </a:rPr>
              <a:t> и его разновидностей, </a:t>
            </a:r>
          </a:p>
          <a:p>
            <a:r>
              <a:rPr lang="ru-RU" b="1">
                <a:effectLst>
                  <a:outerShdw blurRad="38100" dist="38100" dir="2700000" algn="tl">
                    <a:srgbClr val="FFFFFF"/>
                  </a:outerShdw>
                </a:effectLst>
                <a:latin typeface="Arial" charset="0"/>
                <a:hlinkClick r:id="rId10" tooltip="Инди"/>
              </a:rPr>
              <a:t>Инди</a:t>
            </a:r>
            <a:r>
              <a:rPr lang="ru-RU" b="1">
                <a:effectLst>
                  <a:outerShdw blurRad="38100" dist="38100" dir="2700000" algn="tl">
                    <a:srgbClr val="FFFFFF"/>
                  </a:outerShdw>
                </a:effectLst>
                <a:latin typeface="Arial" charset="0"/>
              </a:rPr>
              <a:t> — поклонники </a:t>
            </a:r>
            <a:r>
              <a:rPr lang="ru-RU" b="1">
                <a:effectLst>
                  <a:outerShdw blurRad="38100" dist="38100" dir="2700000" algn="tl">
                    <a:srgbClr val="FFFFFF"/>
                  </a:outerShdw>
                </a:effectLst>
                <a:latin typeface="Arial" charset="0"/>
                <a:hlinkClick r:id="rId11" tooltip="Инди-рок"/>
              </a:rPr>
              <a:t>инди-рока</a:t>
            </a:r>
            <a:r>
              <a:rPr lang="ru-RU" b="1">
                <a:effectLst>
                  <a:outerShdw blurRad="38100" dist="38100" dir="2700000" algn="tl">
                    <a:srgbClr val="FFFFFF"/>
                  </a:outerShdw>
                </a:effectLst>
                <a:latin typeface="Arial" charset="0"/>
              </a:rPr>
              <a:t>,</a:t>
            </a:r>
          </a:p>
          <a:p>
            <a:r>
              <a:rPr lang="ru-RU" b="1">
                <a:effectLst>
                  <a:outerShdw blurRad="38100" dist="38100" dir="2700000" algn="tl">
                    <a:srgbClr val="FFFFFF"/>
                  </a:outerShdw>
                </a:effectLst>
                <a:latin typeface="Arial" charset="0"/>
                <a:hlinkClick r:id="rId12" tooltip="Металлисты"/>
              </a:rPr>
              <a:t>Металлисты</a:t>
            </a:r>
            <a:r>
              <a:rPr lang="ru-RU" b="1">
                <a:effectLst>
                  <a:outerShdw blurRad="38100" dist="38100" dir="2700000" algn="tl">
                    <a:srgbClr val="FFFFFF"/>
                  </a:outerShdw>
                </a:effectLst>
                <a:latin typeface="Arial" charset="0"/>
              </a:rPr>
              <a:t> — поклонники </a:t>
            </a:r>
            <a:r>
              <a:rPr lang="ru-RU" b="1">
                <a:effectLst>
                  <a:outerShdw blurRad="38100" dist="38100" dir="2700000" algn="tl">
                    <a:srgbClr val="FFFFFF"/>
                  </a:outerShdw>
                </a:effectLst>
                <a:latin typeface="Arial" charset="0"/>
                <a:hlinkClick r:id="rId13" tooltip="Хэви-метал"/>
              </a:rPr>
              <a:t>хэви-метал</a:t>
            </a:r>
            <a:r>
              <a:rPr lang="ru-RU" b="1">
                <a:effectLst>
                  <a:outerShdw blurRad="38100" dist="38100" dir="2700000" algn="tl">
                    <a:srgbClr val="FFFFFF"/>
                  </a:outerShdw>
                </a:effectLst>
                <a:latin typeface="Arial" charset="0"/>
              </a:rPr>
              <a:t> и его разновидностей,</a:t>
            </a:r>
          </a:p>
          <a:p>
            <a:r>
              <a:rPr lang="ru-RU" b="1">
                <a:effectLst>
                  <a:outerShdw blurRad="38100" dist="38100" dir="2700000" algn="tl">
                    <a:srgbClr val="FFFFFF"/>
                  </a:outerShdw>
                </a:effectLst>
                <a:latin typeface="Arial" charset="0"/>
                <a:hlinkClick r:id="rId14" tooltip="Панк"/>
              </a:rPr>
              <a:t>Панки</a:t>
            </a:r>
            <a:r>
              <a:rPr lang="ru-RU" b="1">
                <a:effectLst>
                  <a:outerShdw blurRad="38100" dist="38100" dir="2700000" algn="tl">
                    <a:srgbClr val="FFFFFF"/>
                  </a:outerShdw>
                </a:effectLst>
                <a:latin typeface="Arial" charset="0"/>
              </a:rPr>
              <a:t> — поклонники </a:t>
            </a:r>
            <a:r>
              <a:rPr lang="ru-RU" b="1">
                <a:effectLst>
                  <a:outerShdw blurRad="38100" dist="38100" dir="2700000" algn="tl">
                    <a:srgbClr val="FFFFFF"/>
                  </a:outerShdw>
                </a:effectLst>
                <a:latin typeface="Arial" charset="0"/>
                <a:hlinkClick r:id="rId15" tooltip="Панк-рок"/>
              </a:rPr>
              <a:t>панк-рока</a:t>
            </a:r>
            <a:r>
              <a:rPr lang="ru-RU" b="1">
                <a:effectLst>
                  <a:outerShdw blurRad="38100" dist="38100" dir="2700000" algn="tl">
                    <a:srgbClr val="FFFFFF"/>
                  </a:outerShdw>
                </a:effectLst>
                <a:latin typeface="Arial" charset="0"/>
              </a:rPr>
              <a:t> и сторонники панк-идеологии,</a:t>
            </a:r>
          </a:p>
          <a:p>
            <a:r>
              <a:rPr lang="ru-RU" b="1">
                <a:effectLst>
                  <a:outerShdw blurRad="38100" dist="38100" dir="2700000" algn="tl">
                    <a:srgbClr val="FFFFFF"/>
                  </a:outerShdw>
                </a:effectLst>
                <a:latin typeface="Arial" charset="0"/>
                <a:hlinkClick r:id="rId16" tooltip="Растаманы"/>
              </a:rPr>
              <a:t>Растаманы</a:t>
            </a:r>
            <a:r>
              <a:rPr lang="ru-RU" b="1">
                <a:effectLst>
                  <a:outerShdw blurRad="38100" dist="38100" dir="2700000" algn="tl">
                    <a:srgbClr val="FFFFFF"/>
                  </a:outerShdw>
                </a:effectLst>
                <a:latin typeface="Arial" charset="0"/>
              </a:rPr>
              <a:t> — поклонники </a:t>
            </a:r>
            <a:r>
              <a:rPr lang="ru-RU" b="1">
                <a:effectLst>
                  <a:outerShdw blurRad="38100" dist="38100" dir="2700000" algn="tl">
                    <a:srgbClr val="FFFFFF"/>
                  </a:outerShdw>
                </a:effectLst>
                <a:latin typeface="Arial" charset="0"/>
                <a:hlinkClick r:id="rId17" tooltip="Регги"/>
              </a:rPr>
              <a:t>регги</a:t>
            </a:r>
            <a:r>
              <a:rPr lang="ru-RU" b="1">
                <a:effectLst>
                  <a:outerShdw blurRad="38100" dist="38100" dir="2700000" algn="tl">
                    <a:srgbClr val="FFFFFF"/>
                  </a:outerShdw>
                </a:effectLst>
                <a:latin typeface="Arial" charset="0"/>
              </a:rPr>
              <a:t>, а также представители религиозного движения </a:t>
            </a:r>
            <a:r>
              <a:rPr lang="ru-RU" b="1">
                <a:effectLst>
                  <a:outerShdw blurRad="38100" dist="38100" dir="2700000" algn="tl">
                    <a:srgbClr val="FFFFFF"/>
                  </a:outerShdw>
                </a:effectLst>
                <a:latin typeface="Arial" charset="0"/>
                <a:hlinkClick r:id="rId18" tooltip="Растафари"/>
              </a:rPr>
              <a:t>Растафари</a:t>
            </a:r>
            <a:r>
              <a:rPr lang="ru-RU" b="1">
                <a:effectLst>
                  <a:outerShdw blurRad="38100" dist="38100" dir="2700000" algn="tl">
                    <a:srgbClr val="FFFFFF"/>
                  </a:outerShdw>
                </a:effectLst>
                <a:latin typeface="Arial" charset="0"/>
              </a:rPr>
              <a:t>,</a:t>
            </a:r>
          </a:p>
          <a:p>
            <a:r>
              <a:rPr lang="ru-RU" b="1">
                <a:effectLst>
                  <a:outerShdw blurRad="38100" dist="38100" dir="2700000" algn="tl">
                    <a:srgbClr val="FFFFFF"/>
                  </a:outerShdw>
                </a:effectLst>
                <a:latin typeface="Arial" charset="0"/>
                <a:hlinkClick r:id="rId19" tooltip="Риветхед"/>
              </a:rPr>
              <a:t>Риветхеды</a:t>
            </a:r>
            <a:r>
              <a:rPr lang="ru-RU" b="1">
                <a:effectLst>
                  <a:outerShdw blurRad="38100" dist="38100" dir="2700000" algn="tl">
                    <a:srgbClr val="FFFFFF"/>
                  </a:outerShdw>
                </a:effectLst>
                <a:latin typeface="Arial" charset="0"/>
              </a:rPr>
              <a:t> — поклонники музыки в стиле </a:t>
            </a:r>
            <a:r>
              <a:rPr lang="ru-RU" b="1">
                <a:effectLst>
                  <a:outerShdw blurRad="38100" dist="38100" dir="2700000" algn="tl">
                    <a:srgbClr val="FFFFFF"/>
                  </a:outerShdw>
                </a:effectLst>
                <a:latin typeface="Arial" charset="0"/>
                <a:hlinkClick r:id="rId20" tooltip="Индустриал"/>
              </a:rPr>
              <a:t>индустриал</a:t>
            </a:r>
            <a:r>
              <a:rPr lang="ru-RU" b="1">
                <a:effectLst>
                  <a:outerShdw blurRad="38100" dist="38100" dir="2700000" algn="tl">
                    <a:srgbClr val="FFFFFF"/>
                  </a:outerShdw>
                </a:effectLst>
                <a:latin typeface="Arial" charset="0"/>
              </a:rPr>
              <a:t>,</a:t>
            </a:r>
          </a:p>
          <a:p>
            <a:r>
              <a:rPr lang="ru-RU" b="1">
                <a:effectLst>
                  <a:outerShdw blurRad="38100" dist="38100" dir="2700000" algn="tl">
                    <a:srgbClr val="FFFFFF"/>
                  </a:outerShdw>
                </a:effectLst>
                <a:latin typeface="Arial" charset="0"/>
                <a:hlinkClick r:id="rId21" tooltip="Рэйверы"/>
              </a:rPr>
              <a:t>Рэйверы</a:t>
            </a:r>
            <a:r>
              <a:rPr lang="ru-RU" b="1">
                <a:effectLst>
                  <a:outerShdw blurRad="38100" dist="38100" dir="2700000" algn="tl">
                    <a:srgbClr val="FFFFFF"/>
                  </a:outerShdw>
                </a:effectLst>
                <a:latin typeface="Arial" charset="0"/>
              </a:rPr>
              <a:t> — поклонники рэйва, танцевальной музыки и дискотек,</a:t>
            </a:r>
          </a:p>
          <a:p>
            <a:r>
              <a:rPr lang="ru-RU" b="1">
                <a:effectLst>
                  <a:outerShdw blurRad="38100" dist="38100" dir="2700000" algn="tl">
                    <a:srgbClr val="FFFFFF"/>
                  </a:outerShdw>
                </a:effectLst>
                <a:latin typeface="Arial" charset="0"/>
                <a:hlinkClick r:id="rId22" tooltip="Рэперы"/>
              </a:rPr>
              <a:t>Рэперы</a:t>
            </a:r>
            <a:r>
              <a:rPr lang="ru-RU" b="1">
                <a:effectLst>
                  <a:outerShdw blurRad="38100" dist="38100" dir="2700000" algn="tl">
                    <a:srgbClr val="FFFFFF"/>
                  </a:outerShdw>
                </a:effectLst>
                <a:latin typeface="Arial" charset="0"/>
              </a:rPr>
              <a:t> — поклонники </a:t>
            </a:r>
            <a:r>
              <a:rPr lang="ru-RU" b="1">
                <a:effectLst>
                  <a:outerShdw blurRad="38100" dist="38100" dir="2700000" algn="tl">
                    <a:srgbClr val="FFFFFF"/>
                  </a:outerShdw>
                </a:effectLst>
                <a:latin typeface="Arial" charset="0"/>
                <a:hlinkClick r:id="rId23" tooltip="Рэп"/>
              </a:rPr>
              <a:t>рэпа</a:t>
            </a:r>
            <a:r>
              <a:rPr lang="ru-RU" b="1">
                <a:effectLst>
                  <a:outerShdw blurRad="38100" dist="38100" dir="2700000" algn="tl">
                    <a:srgbClr val="FFFFFF"/>
                  </a:outerShdw>
                </a:effectLst>
                <a:latin typeface="Arial" charset="0"/>
              </a:rPr>
              <a:t> и </a:t>
            </a:r>
            <a:r>
              <a:rPr lang="ru-RU" b="1">
                <a:effectLst>
                  <a:outerShdw blurRad="38100" dist="38100" dir="2700000" algn="tl">
                    <a:srgbClr val="FFFFFF"/>
                  </a:outerShdw>
                </a:effectLst>
                <a:latin typeface="Arial" charset="0"/>
                <a:hlinkClick r:id="rId24" tooltip="Хип-хоп"/>
              </a:rPr>
              <a:t>хип-хопа</a:t>
            </a:r>
            <a:r>
              <a:rPr lang="ru-RU" b="1">
                <a:effectLst>
                  <a:outerShdw blurRad="38100" dist="38100" dir="2700000" algn="tl">
                    <a:srgbClr val="FFFFFF"/>
                  </a:outerShdw>
                </a:effectLst>
                <a:latin typeface="Arial" charset="0"/>
              </a:rPr>
              <a:t>,</a:t>
            </a:r>
          </a:p>
          <a:p>
            <a:r>
              <a:rPr lang="ru-RU" b="1">
                <a:effectLst>
                  <a:outerShdw blurRad="38100" dist="38100" dir="2700000" algn="tl">
                    <a:srgbClr val="FFFFFF"/>
                  </a:outerShdw>
                </a:effectLst>
                <a:latin typeface="Arial" charset="0"/>
                <a:hlinkClick r:id="rId25" tooltip="Традиционные скинхеды"/>
              </a:rPr>
              <a:t>Традиционные скинхеды</a:t>
            </a:r>
            <a:r>
              <a:rPr lang="ru-RU" b="1">
                <a:effectLst>
                  <a:outerShdw blurRad="38100" dist="38100" dir="2700000" algn="tl">
                    <a:srgbClr val="FFFFFF"/>
                  </a:outerShdw>
                </a:effectLst>
                <a:latin typeface="Arial" charset="0"/>
              </a:rPr>
              <a:t> — любители </a:t>
            </a:r>
            <a:r>
              <a:rPr lang="ru-RU" b="1">
                <a:effectLst>
                  <a:outerShdw blurRad="38100" dist="38100" dir="2700000" algn="tl">
                    <a:srgbClr val="FFFFFF"/>
                  </a:outerShdw>
                </a:effectLst>
                <a:latin typeface="Arial" charset="0"/>
                <a:hlinkClick r:id="rId26" tooltip="Ска"/>
              </a:rPr>
              <a:t>ска</a:t>
            </a:r>
            <a:r>
              <a:rPr lang="ru-RU" b="1">
                <a:effectLst>
                  <a:outerShdw blurRad="38100" dist="38100" dir="2700000" algn="tl">
                    <a:srgbClr val="FFFFFF"/>
                  </a:outerShdw>
                </a:effectLst>
                <a:latin typeface="Arial" charset="0"/>
              </a:rPr>
              <a:t> и </a:t>
            </a:r>
            <a:r>
              <a:rPr lang="ru-RU" b="1">
                <a:effectLst>
                  <a:outerShdw blurRad="38100" dist="38100" dir="2700000" algn="tl">
                    <a:srgbClr val="FFFFFF"/>
                  </a:outerShdw>
                </a:effectLst>
                <a:latin typeface="Arial" charset="0"/>
                <a:hlinkClick r:id="rId17" tooltip="Регги"/>
              </a:rPr>
              <a:t>регги</a:t>
            </a:r>
            <a:r>
              <a:rPr lang="ru-RU" b="1">
                <a:effectLst>
                  <a:outerShdw blurRad="38100" dist="38100" dir="2700000" algn="tl">
                    <a:srgbClr val="FFFFFF"/>
                  </a:outerShdw>
                </a:effectLst>
                <a:latin typeface="Arial" charset="0"/>
              </a:rPr>
              <a:t>,</a:t>
            </a:r>
          </a:p>
          <a:p>
            <a:r>
              <a:rPr lang="ru-RU" b="1">
                <a:effectLst>
                  <a:outerShdw blurRad="38100" dist="38100" dir="2700000" algn="tl">
                    <a:srgbClr val="FFFFFF"/>
                  </a:outerShdw>
                </a:effectLst>
                <a:latin typeface="Arial" charset="0"/>
                <a:hlinkClick r:id="rId27" tooltip="Эмо-киды"/>
              </a:rPr>
              <a:t>Эмо</a:t>
            </a:r>
            <a:r>
              <a:rPr lang="ru-RU" b="1">
                <a:effectLst>
                  <a:outerShdw blurRad="38100" dist="38100" dir="2700000" algn="tl">
                    <a:srgbClr val="FFFFFF"/>
                  </a:outerShdw>
                </a:effectLst>
                <a:latin typeface="Arial" charset="0"/>
              </a:rPr>
              <a:t> — поклонники </a:t>
            </a:r>
            <a:r>
              <a:rPr lang="ru-RU" b="1">
                <a:effectLst>
                  <a:outerShdw blurRad="38100" dist="38100" dir="2700000" algn="tl">
                    <a:srgbClr val="FFFFFF"/>
                  </a:outerShdw>
                </a:effectLst>
                <a:latin typeface="Arial" charset="0"/>
                <a:hlinkClick r:id="rId28" tooltip="Эмо"/>
              </a:rPr>
              <a:t>эмо</a:t>
            </a:r>
            <a:r>
              <a:rPr lang="ru-RU" b="1">
                <a:effectLst>
                  <a:outerShdw blurRad="38100" dist="38100" dir="2700000" algn="tl">
                    <a:srgbClr val="FFFFFF"/>
                  </a:outerShdw>
                </a:effectLst>
                <a:latin typeface="Arial" charset="0"/>
              </a:rPr>
              <a:t> и </a:t>
            </a:r>
            <a:r>
              <a:rPr lang="ru-RU" b="1">
                <a:effectLst>
                  <a:outerShdw blurRad="38100" dist="38100" dir="2700000" algn="tl">
                    <a:srgbClr val="FFFFFF"/>
                  </a:outerShdw>
                </a:effectLst>
                <a:latin typeface="Arial" charset="0"/>
                <a:hlinkClick r:id="rId29" tooltip="Хардкор-панк"/>
              </a:rPr>
              <a:t>пост-хардкора</a:t>
            </a:r>
            <a:r>
              <a:rPr lang="ru-RU" b="1">
                <a:effectLst>
                  <a:outerShdw blurRad="38100" dist="38100" dir="2700000" algn="tl">
                    <a:srgbClr val="FFFFFF"/>
                  </a:outerShdw>
                </a:effectLst>
                <a:latin typeface="Arial" charset="0"/>
              </a:rPr>
              <a:t>.</a:t>
            </a:r>
          </a:p>
        </p:txBody>
      </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70000">
              <a:srgbClr val="FF0300"/>
            </a:gs>
            <a:gs pos="100000">
              <a:srgbClr val="4D0808"/>
            </a:gs>
          </a:gsLst>
          <a:lin ang="2700000" scaled="1"/>
        </a:gra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0"/>
            <a:ext cx="9144000" cy="3051175"/>
          </a:xfrm>
          <a:prstGeom prst="rect">
            <a:avLst/>
          </a:prstGeom>
          <a:noFill/>
          <a:ln w="9525">
            <a:noFill/>
            <a:miter lim="800000"/>
            <a:headEnd/>
            <a:tailEnd/>
          </a:ln>
          <a:effectLst/>
        </p:spPr>
        <p:txBody>
          <a:bodyPr>
            <a:spAutoFit/>
          </a:bodyPr>
          <a:lstStyle/>
          <a:p>
            <a:pPr algn="ctr"/>
            <a:r>
              <a:rPr lang="ru-RU" sz="5000" b="1"/>
              <a:t>Другие культурные</a:t>
            </a:r>
          </a:p>
          <a:p>
            <a:pPr algn="ctr"/>
            <a:r>
              <a:rPr lang="ru-RU">
                <a:latin typeface="Arial" charset="0"/>
              </a:rPr>
              <a:t>(субкультуры, основанные на литературе, кино, мультипликации, играх и прочее)</a:t>
            </a:r>
          </a:p>
          <a:p>
            <a:pPr algn="ctr"/>
            <a:endParaRPr lang="ru-RU">
              <a:latin typeface="Arial" charset="0"/>
            </a:endParaRPr>
          </a:p>
          <a:p>
            <a:r>
              <a:rPr lang="ru-RU" b="1">
                <a:latin typeface="Arial" charset="0"/>
                <a:hlinkClick r:id="rId2" tooltip="Отаку"/>
              </a:rPr>
              <a:t>Отаку</a:t>
            </a:r>
            <a:r>
              <a:rPr lang="ru-RU" b="1">
                <a:latin typeface="Arial" charset="0"/>
              </a:rPr>
              <a:t> — поклонники </a:t>
            </a:r>
            <a:r>
              <a:rPr lang="ru-RU" b="1">
                <a:latin typeface="Arial" charset="0"/>
                <a:hlinkClick r:id="rId3" tooltip="Аниме"/>
              </a:rPr>
              <a:t>аниме</a:t>
            </a:r>
            <a:r>
              <a:rPr lang="ru-RU" b="1">
                <a:latin typeface="Arial" charset="0"/>
              </a:rPr>
              <a:t> (японской мультипликации) </a:t>
            </a:r>
          </a:p>
          <a:p>
            <a:r>
              <a:rPr lang="ru-RU" b="1">
                <a:latin typeface="Arial" charset="0"/>
                <a:hlinkClick r:id="rId4" tooltip="Падонки"/>
              </a:rPr>
              <a:t>Падонки</a:t>
            </a:r>
            <a:r>
              <a:rPr lang="ru-RU" b="1">
                <a:latin typeface="Arial" charset="0"/>
              </a:rPr>
              <a:t> — использующие </a:t>
            </a:r>
            <a:r>
              <a:rPr lang="ru-RU" b="1">
                <a:latin typeface="Arial" charset="0"/>
                <a:hlinkClick r:id="rId5" tooltip="Жаргон падонков"/>
              </a:rPr>
              <a:t>жаргон падонков</a:t>
            </a:r>
            <a:r>
              <a:rPr lang="ru-RU" b="1">
                <a:latin typeface="Arial" charset="0"/>
              </a:rPr>
              <a:t> </a:t>
            </a:r>
          </a:p>
          <a:p>
            <a:r>
              <a:rPr lang="ru-RU" b="1">
                <a:latin typeface="Arial" charset="0"/>
                <a:hlinkClick r:id="rId6" tooltip="Историческая реконструкция"/>
              </a:rPr>
              <a:t>Исторические реконструкторы</a:t>
            </a:r>
            <a:r>
              <a:rPr lang="ru-RU" b="1">
                <a:latin typeface="Arial" charset="0"/>
              </a:rPr>
              <a:t> </a:t>
            </a:r>
          </a:p>
          <a:p>
            <a:r>
              <a:rPr lang="ru-RU" b="1">
                <a:latin typeface="Arial" charset="0"/>
                <a:hlinkClick r:id="rId7" tooltip="Ролевое движение"/>
              </a:rPr>
              <a:t>Ролевое движение</a:t>
            </a:r>
            <a:r>
              <a:rPr lang="ru-RU" b="1">
                <a:latin typeface="Arial" charset="0"/>
              </a:rPr>
              <a:t> — поклонники живых ролевых игр </a:t>
            </a:r>
          </a:p>
          <a:p>
            <a:r>
              <a:rPr lang="ru-RU" b="1">
                <a:latin typeface="Arial" charset="0"/>
                <a:hlinkClick r:id="rId8" tooltip="Териантропия"/>
              </a:rPr>
              <a:t>Териантропы</a:t>
            </a:r>
            <a:r>
              <a:rPr lang="ru-RU" b="1">
                <a:latin typeface="Arial" charset="0"/>
              </a:rPr>
              <a:t> </a:t>
            </a:r>
          </a:p>
          <a:p>
            <a:r>
              <a:rPr lang="ru-RU" b="1">
                <a:latin typeface="Arial" charset="0"/>
                <a:hlinkClick r:id="rId9" tooltip="Фурри"/>
              </a:rPr>
              <a:t>Фурри</a:t>
            </a:r>
            <a:r>
              <a:rPr lang="ru-RU" b="1">
                <a:latin typeface="Arial" charset="0"/>
              </a:rPr>
              <a:t> — поклонники антропоморфных животных.</a:t>
            </a:r>
          </a:p>
        </p:txBody>
      </p:sp>
      <p:sp>
        <p:nvSpPr>
          <p:cNvPr id="6149" name="Text Box 5"/>
          <p:cNvSpPr txBox="1">
            <a:spLocks noChangeArrowheads="1"/>
          </p:cNvSpPr>
          <p:nvPr/>
        </p:nvSpPr>
        <p:spPr bwMode="auto">
          <a:xfrm>
            <a:off x="0" y="3068638"/>
            <a:ext cx="8459788" cy="3600450"/>
          </a:xfrm>
          <a:prstGeom prst="rect">
            <a:avLst/>
          </a:prstGeom>
          <a:noFill/>
          <a:ln w="9525">
            <a:noFill/>
            <a:miter lim="800000"/>
            <a:headEnd/>
            <a:tailEnd/>
          </a:ln>
          <a:effectLst/>
        </p:spPr>
        <p:txBody>
          <a:bodyPr>
            <a:spAutoFit/>
          </a:bodyPr>
          <a:lstStyle/>
          <a:p>
            <a:pPr algn="ctr"/>
            <a:r>
              <a:rPr lang="ru-RU" sz="5000" b="1"/>
              <a:t>Имиджевые</a:t>
            </a:r>
          </a:p>
          <a:p>
            <a:pPr algn="ctr"/>
            <a:r>
              <a:rPr lang="ru-RU" i="1">
                <a:latin typeface="Arial" charset="0"/>
              </a:rPr>
              <a:t>(субкультуры, выделяемые по стилю в одежде и поведению)</a:t>
            </a:r>
          </a:p>
          <a:p>
            <a:pPr algn="ctr"/>
            <a:r>
              <a:rPr lang="ru-RU" b="1">
                <a:latin typeface="Arial" charset="0"/>
                <a:hlinkClick r:id="rId10" tooltip="Visual key (страница отсутствует)"/>
              </a:rPr>
              <a:t>Visual key</a:t>
            </a:r>
            <a:r>
              <a:rPr lang="ru-RU" b="1">
                <a:latin typeface="Arial" charset="0"/>
              </a:rPr>
              <a:t> </a:t>
            </a:r>
          </a:p>
          <a:p>
            <a:pPr algn="ctr"/>
            <a:r>
              <a:rPr lang="ru-RU" b="1">
                <a:latin typeface="Arial" charset="0"/>
                <a:hlinkClick r:id="rId11" tooltip="Кибер-готы"/>
              </a:rPr>
              <a:t>Кибер-готы</a:t>
            </a:r>
            <a:r>
              <a:rPr lang="ru-RU" b="1">
                <a:latin typeface="Arial" charset="0"/>
              </a:rPr>
              <a:t> </a:t>
            </a:r>
          </a:p>
          <a:p>
            <a:pPr algn="ctr"/>
            <a:r>
              <a:rPr lang="ru-RU" b="1">
                <a:latin typeface="Arial" charset="0"/>
                <a:hlinkClick r:id="rId12" tooltip="Моды"/>
              </a:rPr>
              <a:t>Моды</a:t>
            </a:r>
            <a:r>
              <a:rPr lang="ru-RU" b="1">
                <a:latin typeface="Arial" charset="0"/>
              </a:rPr>
              <a:t> </a:t>
            </a:r>
          </a:p>
          <a:p>
            <a:pPr algn="ctr"/>
            <a:r>
              <a:rPr lang="ru-RU" b="1">
                <a:latin typeface="Arial" charset="0"/>
                <a:hlinkClick r:id="rId13" tooltip="Нудизм"/>
              </a:rPr>
              <a:t>Нудисты</a:t>
            </a:r>
            <a:r>
              <a:rPr lang="ru-RU" b="1">
                <a:latin typeface="Arial" charset="0"/>
              </a:rPr>
              <a:t> </a:t>
            </a:r>
          </a:p>
          <a:p>
            <a:pPr algn="ctr"/>
            <a:r>
              <a:rPr lang="ru-RU" b="1">
                <a:latin typeface="Arial" charset="0"/>
                <a:hlinkClick r:id="rId14" tooltip="Стиляги"/>
              </a:rPr>
              <a:t>Стиляги</a:t>
            </a:r>
            <a:r>
              <a:rPr lang="ru-RU" b="1">
                <a:latin typeface="Arial" charset="0"/>
              </a:rPr>
              <a:t> </a:t>
            </a:r>
          </a:p>
          <a:p>
            <a:pPr algn="ctr"/>
            <a:r>
              <a:rPr lang="ru-RU" b="1">
                <a:latin typeface="Arial" charset="0"/>
                <a:hlinkClick r:id="rId15" tooltip="Тедди-бои"/>
              </a:rPr>
              <a:t>Тедди-бои</a:t>
            </a:r>
            <a:r>
              <a:rPr lang="ru-RU" b="1">
                <a:latin typeface="Arial" charset="0"/>
              </a:rPr>
              <a:t> </a:t>
            </a:r>
          </a:p>
          <a:p>
            <a:pPr algn="ctr"/>
            <a:r>
              <a:rPr lang="ru-RU" b="1">
                <a:latin typeface="Arial" charset="0"/>
                <a:hlinkClick r:id="rId16" tooltip="Милитари"/>
              </a:rPr>
              <a:t>Милитари</a:t>
            </a:r>
            <a:r>
              <a:rPr lang="ru-RU" b="1">
                <a:latin typeface="Arial" charset="0"/>
              </a:rPr>
              <a:t> </a:t>
            </a:r>
          </a:p>
          <a:p>
            <a:pPr algn="ctr"/>
            <a:r>
              <a:rPr lang="ru-RU" b="1">
                <a:latin typeface="Arial" charset="0"/>
                <a:hlinkClick r:id="rId17" tooltip="Фрики"/>
              </a:rPr>
              <a:t>Фрики</a:t>
            </a:r>
            <a:r>
              <a:rPr lang="ru-RU" b="1">
                <a:latin typeface="Arial" charset="0"/>
              </a:rPr>
              <a:t> </a:t>
            </a:r>
          </a:p>
          <a:p>
            <a:pPr algn="ctr"/>
            <a:r>
              <a:rPr lang="ru-RU" b="1">
                <a:latin typeface="Arial" charset="0"/>
                <a:hlinkClick r:id="rId18" tooltip="Панки"/>
              </a:rPr>
              <a:t>Панки</a:t>
            </a:r>
            <a:r>
              <a:rPr lang="ru-RU" b="1">
                <a:latin typeface="Arial" charset="0"/>
              </a:rPr>
              <a:t> </a:t>
            </a:r>
          </a:p>
        </p:txBody>
      </p:sp>
      <p:pic>
        <p:nvPicPr>
          <p:cNvPr id="6150" name="Picture 6"/>
          <p:cNvPicPr>
            <a:picLocks noChangeAspect="1" noChangeArrowheads="1"/>
          </p:cNvPicPr>
          <p:nvPr/>
        </p:nvPicPr>
        <p:blipFill>
          <a:blip r:embed="rId19" cstate="print"/>
          <a:srcRect/>
          <a:stretch>
            <a:fillRect/>
          </a:stretch>
        </p:blipFill>
        <p:spPr bwMode="auto">
          <a:xfrm>
            <a:off x="395288" y="4437063"/>
            <a:ext cx="2665412" cy="1984375"/>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4D0808"/>
            </a:gs>
            <a:gs pos="30000">
              <a:srgbClr val="FF0300"/>
            </a:gs>
            <a:gs pos="55000">
              <a:srgbClr val="FF7A00"/>
            </a:gs>
            <a:gs pos="100000">
              <a:srgbClr val="FFF200"/>
            </a:gs>
          </a:gsLst>
          <a:lin ang="18900000" scaled="1"/>
        </a:gra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260350"/>
            <a:ext cx="9144000" cy="4911725"/>
          </a:xfrm>
          <a:prstGeom prst="rect">
            <a:avLst/>
          </a:prstGeom>
          <a:noFill/>
          <a:ln w="9525">
            <a:noFill/>
            <a:miter lim="800000"/>
            <a:headEnd/>
            <a:tailEnd/>
          </a:ln>
          <a:effectLst/>
        </p:spPr>
        <p:txBody>
          <a:bodyPr>
            <a:spAutoFit/>
          </a:bodyPr>
          <a:lstStyle/>
          <a:p>
            <a:pPr algn="ctr">
              <a:spcBef>
                <a:spcPct val="50000"/>
              </a:spcBef>
            </a:pPr>
            <a:r>
              <a:rPr lang="ru-RU" sz="5000" b="1"/>
              <a:t>Политические и мировоззренческие</a:t>
            </a:r>
          </a:p>
          <a:p>
            <a:pPr algn="ctr"/>
            <a:r>
              <a:rPr lang="ru-RU" i="1">
                <a:latin typeface="Arial" charset="0"/>
              </a:rPr>
              <a:t>(субкультуры, выделяемые по общественным убеждениям)</a:t>
            </a:r>
          </a:p>
          <a:p>
            <a:pPr lvl="2"/>
            <a:endParaRPr lang="ru-RU" b="1">
              <a:latin typeface="Arial" charset="0"/>
            </a:endParaRPr>
          </a:p>
          <a:p>
            <a:pPr lvl="2"/>
            <a:r>
              <a:rPr lang="ru-RU" b="1">
                <a:latin typeface="Arial" charset="0"/>
                <a:hlinkClick r:id="rId2" tooltip="Антифа"/>
              </a:rPr>
              <a:t>Антифа</a:t>
            </a:r>
            <a:r>
              <a:rPr lang="ru-RU" b="1">
                <a:latin typeface="Arial" charset="0"/>
              </a:rPr>
              <a:t> </a:t>
            </a:r>
          </a:p>
          <a:p>
            <a:pPr lvl="2"/>
            <a:r>
              <a:rPr lang="ru-RU" b="1">
                <a:latin typeface="Arial" charset="0"/>
                <a:hlinkClick r:id="rId3" tooltip="RASH"/>
              </a:rPr>
              <a:t>RASH-скинхеды(редскины)</a:t>
            </a:r>
            <a:r>
              <a:rPr lang="ru-RU" b="1">
                <a:latin typeface="Arial" charset="0"/>
              </a:rPr>
              <a:t> </a:t>
            </a:r>
          </a:p>
          <a:p>
            <a:pPr lvl="2"/>
            <a:r>
              <a:rPr lang="ru-RU" b="1">
                <a:latin typeface="Arial" charset="0"/>
                <a:hlinkClick r:id="rId4" tooltip="SHARP"/>
              </a:rPr>
              <a:t>SHARP-скинхеды</a:t>
            </a:r>
            <a:r>
              <a:rPr lang="ru-RU" b="1">
                <a:latin typeface="Arial" charset="0"/>
              </a:rPr>
              <a:t> </a:t>
            </a:r>
          </a:p>
          <a:p>
            <a:pPr lvl="2"/>
            <a:r>
              <a:rPr lang="ru-RU" b="1">
                <a:latin typeface="Arial" charset="0"/>
                <a:hlinkClick r:id="rId5" tooltip="НС-скинхеды"/>
              </a:rPr>
              <a:t>НС-скинхеды</a:t>
            </a:r>
            <a:r>
              <a:rPr lang="ru-RU" b="1">
                <a:latin typeface="Arial" charset="0"/>
              </a:rPr>
              <a:t> </a:t>
            </a:r>
          </a:p>
          <a:p>
            <a:pPr lvl="2"/>
            <a:r>
              <a:rPr lang="ru-RU" b="1">
                <a:latin typeface="Arial" charset="0"/>
                <a:hlinkClick r:id="rId6" tooltip="Битники"/>
              </a:rPr>
              <a:t>Битники</a:t>
            </a:r>
            <a:r>
              <a:rPr lang="ru-RU" b="1">
                <a:latin typeface="Arial" charset="0"/>
              </a:rPr>
              <a:t> </a:t>
            </a:r>
          </a:p>
          <a:p>
            <a:pPr lvl="2"/>
            <a:r>
              <a:rPr lang="ru-RU" b="1">
                <a:latin typeface="Arial" charset="0"/>
                <a:hlinkClick r:id="rId7" tooltip="Неформалы"/>
              </a:rPr>
              <a:t>Неформалы</a:t>
            </a:r>
            <a:r>
              <a:rPr lang="ru-RU" b="1">
                <a:latin typeface="Arial" charset="0"/>
              </a:rPr>
              <a:t> </a:t>
            </a:r>
          </a:p>
          <a:p>
            <a:pPr lvl="2"/>
            <a:r>
              <a:rPr lang="ru-RU" b="1">
                <a:latin typeface="Arial" charset="0"/>
                <a:hlinkClick r:id="rId8" tooltip="Нью-Эйдж"/>
              </a:rPr>
              <a:t>Нью-Эйдж</a:t>
            </a:r>
            <a:r>
              <a:rPr lang="ru-RU" b="1">
                <a:latin typeface="Arial" charset="0"/>
              </a:rPr>
              <a:t> </a:t>
            </a:r>
          </a:p>
          <a:p>
            <a:pPr lvl="2"/>
            <a:r>
              <a:rPr lang="ru-RU" b="1">
                <a:latin typeface="Arial" charset="0"/>
                <a:hlinkClick r:id="rId9" tooltip="Straight edge"/>
              </a:rPr>
              <a:t>Cтрейт-эджеры</a:t>
            </a:r>
            <a:r>
              <a:rPr lang="ru-RU" b="1">
                <a:latin typeface="Arial" charset="0"/>
              </a:rPr>
              <a:t> </a:t>
            </a:r>
          </a:p>
          <a:p>
            <a:pPr lvl="2"/>
            <a:r>
              <a:rPr lang="ru-RU" b="1">
                <a:latin typeface="Arial" charset="0"/>
                <a:hlinkClick r:id="rId10" tooltip="Хиппи"/>
              </a:rPr>
              <a:t>Хиппи</a:t>
            </a:r>
            <a:r>
              <a:rPr lang="ru-RU" b="1">
                <a:latin typeface="Arial" charset="0"/>
              </a:rPr>
              <a:t> </a:t>
            </a:r>
          </a:p>
          <a:p>
            <a:pPr lvl="2"/>
            <a:r>
              <a:rPr lang="ru-RU" b="1">
                <a:latin typeface="Arial" charset="0"/>
                <a:hlinkClick r:id="rId11" tooltip="Яппи"/>
              </a:rPr>
              <a:t>Яппи</a:t>
            </a:r>
            <a:r>
              <a:rPr lang="ru-RU" b="1">
                <a:latin typeface="Arial" charset="0"/>
              </a:rPr>
              <a:t> </a:t>
            </a:r>
            <a:endParaRPr lang="ru-RU">
              <a:latin typeface="Arial" charset="0"/>
            </a:endParaRPr>
          </a:p>
        </p:txBody>
      </p:sp>
      <p:pic>
        <p:nvPicPr>
          <p:cNvPr id="7173" name="Picture 5"/>
          <p:cNvPicPr>
            <a:picLocks noChangeAspect="1" noChangeArrowheads="1"/>
          </p:cNvPicPr>
          <p:nvPr/>
        </p:nvPicPr>
        <p:blipFill>
          <a:blip r:embed="rId12" cstate="print"/>
          <a:srcRect/>
          <a:stretch>
            <a:fillRect/>
          </a:stretch>
        </p:blipFill>
        <p:spPr bwMode="auto">
          <a:xfrm>
            <a:off x="4643438" y="2420938"/>
            <a:ext cx="3025775" cy="3887787"/>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468313" y="549275"/>
            <a:ext cx="8424862" cy="5186363"/>
          </a:xfrm>
          <a:prstGeom prst="rect">
            <a:avLst/>
          </a:prstGeom>
          <a:noFill/>
          <a:ln w="9525">
            <a:noFill/>
            <a:miter lim="800000"/>
            <a:headEnd/>
            <a:tailEnd/>
          </a:ln>
          <a:effectLst/>
        </p:spPr>
        <p:txBody>
          <a:bodyPr>
            <a:spAutoFit/>
          </a:bodyPr>
          <a:lstStyle/>
          <a:p>
            <a:pPr algn="ctr"/>
            <a:r>
              <a:rPr lang="ru-RU" sz="5000" b="1"/>
              <a:t>Хулиганские</a:t>
            </a:r>
          </a:p>
          <a:p>
            <a:pPr algn="ctr"/>
            <a:r>
              <a:rPr lang="ru-RU" i="1">
                <a:latin typeface="Arial" charset="0"/>
              </a:rPr>
              <a:t>(субкультуры хулиганов. Их выделение часто оспаривается, и далеко не все, причисляемые к ним, сами относят себя к ним)</a:t>
            </a:r>
          </a:p>
          <a:p>
            <a:r>
              <a:rPr lang="ru-RU">
                <a:latin typeface="Arial" charset="0"/>
                <a:hlinkClick r:id="rId2" tooltip="Руд-бои"/>
              </a:rPr>
              <a:t>Руд-бои</a:t>
            </a:r>
            <a:r>
              <a:rPr lang="ru-RU">
                <a:latin typeface="Arial" charset="0"/>
              </a:rPr>
              <a:t> </a:t>
            </a:r>
          </a:p>
          <a:p>
            <a:r>
              <a:rPr lang="ru-RU">
                <a:latin typeface="Arial" charset="0"/>
                <a:hlinkClick r:id="rId3" tooltip="Гопник"/>
              </a:rPr>
              <a:t>Гопники</a:t>
            </a:r>
            <a:r>
              <a:rPr lang="ru-RU">
                <a:latin typeface="Arial" charset="0"/>
              </a:rPr>
              <a:t> </a:t>
            </a:r>
          </a:p>
          <a:p>
            <a:r>
              <a:rPr lang="ru-RU">
                <a:latin typeface="Arial" charset="0"/>
                <a:hlinkClick r:id="rId4" tooltip="Любера"/>
              </a:rPr>
              <a:t>Любера</a:t>
            </a:r>
            <a:r>
              <a:rPr lang="ru-RU">
                <a:latin typeface="Arial" charset="0"/>
              </a:rPr>
              <a:t> </a:t>
            </a:r>
          </a:p>
          <a:p>
            <a:r>
              <a:rPr lang="ru-RU">
                <a:latin typeface="Arial" charset="0"/>
                <a:hlinkClick r:id="rId5" tooltip="Ультрас"/>
              </a:rPr>
              <a:t>Ультрас</a:t>
            </a:r>
            <a:r>
              <a:rPr lang="ru-RU">
                <a:latin typeface="Arial" charset="0"/>
              </a:rPr>
              <a:t> — высокоорганизованные, очень активные члены фан-клубов </a:t>
            </a:r>
          </a:p>
          <a:p>
            <a:r>
              <a:rPr lang="ru-RU">
                <a:latin typeface="Arial" charset="0"/>
                <a:hlinkClick r:id="rId6" tooltip="Футбольные хулиганы"/>
              </a:rPr>
              <a:t>Футбольные хулиганы</a:t>
            </a:r>
            <a:r>
              <a:rPr lang="ru-RU">
                <a:latin typeface="Arial" charset="0"/>
              </a:rPr>
              <a:t> </a:t>
            </a:r>
          </a:p>
          <a:p>
            <a:r>
              <a:rPr lang="ru-RU">
                <a:latin typeface="Arial" charset="0"/>
                <a:hlinkClick r:id="rId7" tooltip="Панки"/>
              </a:rPr>
              <a:t>Панки</a:t>
            </a:r>
            <a:r>
              <a:rPr lang="ru-RU">
                <a:latin typeface="Arial" charset="0"/>
              </a:rPr>
              <a:t> </a:t>
            </a:r>
          </a:p>
          <a:p>
            <a:endParaRPr lang="ru-RU">
              <a:latin typeface="Arial" charset="0"/>
            </a:endParaRPr>
          </a:p>
          <a:p>
            <a:pPr algn="ctr"/>
            <a:r>
              <a:rPr lang="ru-RU" sz="5000" b="1"/>
              <a:t>По хобби</a:t>
            </a:r>
          </a:p>
          <a:p>
            <a:pPr algn="ctr"/>
            <a:r>
              <a:rPr lang="ru-RU" i="1">
                <a:latin typeface="Arial" charset="0"/>
              </a:rPr>
              <a:t>(субкультуры, сформировавшиеся благодаря </a:t>
            </a:r>
            <a:r>
              <a:rPr lang="ru-RU" i="1">
                <a:latin typeface="Arial" charset="0"/>
                <a:hlinkClick r:id="rId8" tooltip="Хобби"/>
              </a:rPr>
              <a:t>хобби</a:t>
            </a:r>
            <a:r>
              <a:rPr lang="ru-RU" i="1">
                <a:latin typeface="Arial" charset="0"/>
              </a:rPr>
              <a:t>)</a:t>
            </a:r>
          </a:p>
          <a:p>
            <a:pPr algn="ctr"/>
            <a:endParaRPr lang="ru-RU" i="1">
              <a:latin typeface="Arial" charset="0"/>
            </a:endParaRPr>
          </a:p>
          <a:p>
            <a:r>
              <a:rPr lang="ru-RU">
                <a:latin typeface="Arial" charset="0"/>
                <a:hlinkClick r:id="rId9" tooltip="Байкеры"/>
              </a:rPr>
              <a:t>Байкеры</a:t>
            </a:r>
            <a:r>
              <a:rPr lang="ru-RU">
                <a:latin typeface="Arial" charset="0"/>
              </a:rPr>
              <a:t> — любители мотоциклов </a:t>
            </a:r>
          </a:p>
          <a:p>
            <a:r>
              <a:rPr lang="ru-RU">
                <a:latin typeface="Arial" charset="0"/>
                <a:hlinkClick r:id="rId10" tooltip="Райтер"/>
              </a:rPr>
              <a:t>Райтеры</a:t>
            </a:r>
            <a:r>
              <a:rPr lang="ru-RU">
                <a:latin typeface="Arial" charset="0"/>
              </a:rPr>
              <a:t> — поклонники </a:t>
            </a:r>
            <a:r>
              <a:rPr lang="ru-RU">
                <a:latin typeface="Arial" charset="0"/>
                <a:hlinkClick r:id="rId11" tooltip="Граффити"/>
              </a:rPr>
              <a:t>граффити</a:t>
            </a:r>
            <a:r>
              <a:rPr lang="ru-RU">
                <a:latin typeface="Arial" charset="0"/>
              </a:rPr>
              <a:t> </a:t>
            </a: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tx1">
                <a:gamma/>
                <a:shade val="46275"/>
                <a:invGamma/>
              </a:schemeClr>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cstate="print"/>
          <a:srcRect/>
          <a:stretch>
            <a:fillRect/>
          </a:stretch>
        </p:blipFill>
        <p:spPr bwMode="auto">
          <a:xfrm>
            <a:off x="0" y="549275"/>
            <a:ext cx="9144000" cy="5518150"/>
          </a:xfrm>
          <a:prstGeom prst="rect">
            <a:avLst/>
          </a:prstGeom>
          <a:noFill/>
          <a:ln w="9525">
            <a:noFill/>
            <a:miter lim="800000"/>
            <a:headEnd/>
            <a:tailEnd/>
          </a:ln>
          <a:effectLst/>
        </p:spPr>
      </p:pic>
      <p:sp>
        <p:nvSpPr>
          <p:cNvPr id="33797" name="WordArt 5"/>
          <p:cNvSpPr>
            <a:spLocks noChangeArrowheads="1" noChangeShapeType="1" noTextEdit="1"/>
          </p:cNvSpPr>
          <p:nvPr/>
        </p:nvSpPr>
        <p:spPr bwMode="auto">
          <a:xfrm>
            <a:off x="468313" y="1196975"/>
            <a:ext cx="8351837" cy="4537075"/>
          </a:xfrm>
          <a:prstGeom prst="rect">
            <a:avLst/>
          </a:prstGeom>
        </p:spPr>
        <p:txBody>
          <a:bodyPr wrap="none" fromWordArt="1">
            <a:prstTxWarp prst="textDeflate">
              <a:avLst>
                <a:gd name="adj" fmla="val 26227"/>
              </a:avLst>
            </a:prstTxWarp>
          </a:bodyPr>
          <a:lstStyle/>
          <a:p>
            <a:pPr algn="ctr"/>
            <a:r>
              <a:rPr lang="ru-RU" sz="3600" b="1" kern="10">
                <a:ln w="9525">
                  <a:solidFill>
                    <a:schemeClr val="bg1"/>
                  </a:solidFill>
                  <a:round/>
                  <a:headEnd/>
                  <a:tailEnd/>
                </a:ln>
                <a:solidFill>
                  <a:schemeClr val="bg1"/>
                </a:solidFill>
                <a:latin typeface="Impact"/>
              </a:rPr>
              <a:t>ГОТЫ</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iterate type="lt">
                                    <p:tmPct val="5000"/>
                                  </p:iterate>
                                  <p:childTnLst>
                                    <p:set>
                                      <p:cBhvr>
                                        <p:cTn id="6" dur="1" fill="hold">
                                          <p:stCondLst>
                                            <p:cond delay="0"/>
                                          </p:stCondLst>
                                        </p:cTn>
                                        <p:tgtEl>
                                          <p:spTgt spid="33797"/>
                                        </p:tgtEl>
                                        <p:attrNameLst>
                                          <p:attrName>style.visibility</p:attrName>
                                        </p:attrNameLst>
                                      </p:cBhvr>
                                      <p:to>
                                        <p:strVal val="visible"/>
                                      </p:to>
                                    </p:set>
                                    <p:anim calcmode="lin" valueType="num">
                                      <p:cBhvr>
                                        <p:cTn id="7" dur="1000" fill="hold"/>
                                        <p:tgtEl>
                                          <p:spTgt spid="33797"/>
                                        </p:tgtEl>
                                        <p:attrNameLst>
                                          <p:attrName>ppt_w</p:attrName>
                                        </p:attrNameLst>
                                      </p:cBhvr>
                                      <p:tavLst>
                                        <p:tav tm="0">
                                          <p:val>
                                            <p:fltVal val="0"/>
                                          </p:val>
                                        </p:tav>
                                        <p:tav tm="100000">
                                          <p:val>
                                            <p:strVal val="#ppt_w"/>
                                          </p:val>
                                        </p:tav>
                                      </p:tavLst>
                                    </p:anim>
                                    <p:anim calcmode="lin" valueType="num">
                                      <p:cBhvr>
                                        <p:cTn id="8" dur="1000" fill="hold"/>
                                        <p:tgtEl>
                                          <p:spTgt spid="33797"/>
                                        </p:tgtEl>
                                        <p:attrNameLst>
                                          <p:attrName>ppt_h</p:attrName>
                                        </p:attrNameLst>
                                      </p:cBhvr>
                                      <p:tavLst>
                                        <p:tav tm="0">
                                          <p:val>
                                            <p:fltVal val="0"/>
                                          </p:val>
                                        </p:tav>
                                        <p:tav tm="100000">
                                          <p:val>
                                            <p:strVal val="#ppt_h"/>
                                          </p:val>
                                        </p:tav>
                                      </p:tavLst>
                                    </p:anim>
                                    <p:anim calcmode="lin" valueType="num">
                                      <p:cBhvr>
                                        <p:cTn id="9" dur="1000" fill="hold"/>
                                        <p:tgtEl>
                                          <p:spTgt spid="33797"/>
                                        </p:tgtEl>
                                        <p:attrNameLst>
                                          <p:attrName>style.rotation</p:attrName>
                                        </p:attrNameLst>
                                      </p:cBhvr>
                                      <p:tavLst>
                                        <p:tav tm="0">
                                          <p:val>
                                            <p:fltVal val="90"/>
                                          </p:val>
                                        </p:tav>
                                        <p:tav tm="100000">
                                          <p:val>
                                            <p:fltVal val="0"/>
                                          </p:val>
                                        </p:tav>
                                      </p:tavLst>
                                    </p:anim>
                                    <p:animEffect transition="in" filter="fade">
                                      <p:cBhvr>
                                        <p:cTn id="10"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211</TotalTime>
  <Words>1030</Words>
  <Application>Microsoft Office PowerPoint</Application>
  <PresentationFormat>Экран (4:3)</PresentationFormat>
  <Paragraphs>110</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Comic Sans MS</vt:lpstr>
      <vt:lpstr>Monotype Corsiva</vt:lpstr>
      <vt:lpstr>Times New Roman</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Natasha</dc:creator>
  <cp:lastModifiedBy>Карина</cp:lastModifiedBy>
  <cp:revision>74</cp:revision>
  <dcterms:created xsi:type="dcterms:W3CDTF">2008-11-11T18:14:50Z</dcterms:created>
  <dcterms:modified xsi:type="dcterms:W3CDTF">2014-01-23T11:51:09Z</dcterms:modified>
</cp:coreProperties>
</file>