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2945" autoAdjust="0"/>
  </p:normalViewPr>
  <p:slideViewPr>
    <p:cSldViewPr>
      <p:cViewPr>
        <p:scale>
          <a:sx n="56" d="100"/>
          <a:sy n="56" d="100"/>
        </p:scale>
        <p:origin x="-177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6D0856-69ED-431B-BD46-F0C417F6CF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E2EDA-3C52-413E-8348-213CCE67F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FEB4-EFBD-443A-A2FA-0120A3D84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3FC97-DDB0-4D48-9444-AC6933611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DDACA-C55B-415C-B3B0-AD8C6DCA9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64FE3-29AA-49CB-8CF2-BA85516BD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38DFA-9AAB-4501-A298-7619DAB2D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86692-032E-4ABB-A7B6-0175C6ECF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0F3D5-C9C3-47CD-A3D3-58B9FB14D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0A5A9-7AE8-4F6C-BB06-B0A3A9FD39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EAB9-2CE8-439C-BA3F-974BB1DD3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2957F13-332E-4117-826E-2B4056B83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00166" y="1285860"/>
            <a:ext cx="7467600" cy="2327281"/>
          </a:xfrm>
        </p:spPr>
        <p:txBody>
          <a:bodyPr/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Лев Семёнович Понтрягин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endParaRPr lang="ru-RU" sz="4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14678" y="3357562"/>
            <a:ext cx="3714776" cy="928694"/>
          </a:xfrm>
        </p:spPr>
        <p:txBody>
          <a:bodyPr/>
          <a:lstStyle/>
          <a:p>
            <a:pPr algn="ctr"/>
            <a:r>
              <a:rPr lang="ru-RU" sz="2000" i="1" dirty="0" smtClean="0"/>
              <a:t>Работа </a:t>
            </a:r>
            <a:r>
              <a:rPr lang="ru-RU" sz="2000" i="1" dirty="0" err="1" smtClean="0"/>
              <a:t>Чабаненко</a:t>
            </a:r>
            <a:r>
              <a:rPr lang="ru-RU" sz="2000" i="1" dirty="0" smtClean="0"/>
              <a:t> Ларисы</a:t>
            </a:r>
            <a:endParaRPr lang="ru-RU" sz="2000" i="1" dirty="0" smtClean="0"/>
          </a:p>
          <a:p>
            <a:pPr algn="ctr"/>
            <a:r>
              <a:rPr lang="ru-RU" sz="2000" i="1" dirty="0" smtClean="0"/>
              <a:t>Ученицы 10-Б класса</a:t>
            </a:r>
            <a:br>
              <a:rPr lang="ru-RU" sz="2000" i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000372"/>
            <a:ext cx="7644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4214810" y="857232"/>
            <a:ext cx="4714908" cy="5429288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ru-RU" sz="4800" dirty="0" smtClean="0">
                <a:latin typeface="+mj-lt"/>
              </a:rPr>
              <a:t>Лев Семёнович Понтрягин</a:t>
            </a:r>
            <a:r>
              <a:rPr kumimoji="0" lang="ru-RU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lang="ru-RU" sz="2400" dirty="0" smtClean="0"/>
              <a:t> советский математик, один из крупнейших математиков XX </a:t>
            </a:r>
            <a:r>
              <a:rPr lang="ru-RU" sz="2400" dirty="0" smtClean="0"/>
              <a:t>века,</a:t>
            </a:r>
            <a:r>
              <a:rPr lang="ru-RU" sz="2400" dirty="0" smtClean="0"/>
              <a:t> Внёс значительный вклад в алгебраическую и дифференциальную топологию, теорию колебаний, вариационное исчисление, теорию управления. </a:t>
            </a:r>
            <a:r>
              <a:rPr kumimoji="0" lang="ru-RU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 descr="Lev Pontrjag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8534"/>
            <a:ext cx="3419872" cy="4812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2285984" y="357166"/>
            <a:ext cx="6858016" cy="940653"/>
          </a:xfrm>
          <a:prstGeom prst="doubleWave">
            <a:avLst>
              <a:gd name="adj1" fmla="val 6250"/>
              <a:gd name="adj2" fmla="val 2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</a:rPr>
              <a:t>Биография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2714612" y="1571612"/>
            <a:ext cx="6115049" cy="4786346"/>
          </a:xfrm>
        </p:spPr>
        <p:txBody>
          <a:bodyPr anchor="ctr"/>
          <a:lstStyle/>
          <a:p>
            <a:pPr algn="ctr">
              <a:buNone/>
            </a:pPr>
            <a:r>
              <a:rPr lang="ru-RU" sz="28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2800" dirty="0" smtClean="0"/>
              <a:t>Родился 21 августа </a:t>
            </a:r>
            <a:r>
              <a:rPr lang="ru-RU" sz="2800" dirty="0" smtClean="0"/>
              <a:t>1908 года в </a:t>
            </a:r>
            <a:r>
              <a:rPr lang="ru-RU" sz="2800" dirty="0" smtClean="0"/>
              <a:t>Москве. Отец Понтрягина — Семён </a:t>
            </a:r>
            <a:r>
              <a:rPr lang="ru-RU" sz="2800" dirty="0" smtClean="0"/>
              <a:t>Акимович,</a:t>
            </a:r>
            <a:r>
              <a:rPr lang="ru-RU" sz="2800" dirty="0" smtClean="0"/>
              <a:t>  Мать — Татьяна Андреевна, до замужества </a:t>
            </a:r>
            <a:r>
              <a:rPr lang="ru-RU" sz="2800" dirty="0" smtClean="0"/>
              <a:t>Петрова.</a:t>
            </a:r>
            <a:r>
              <a:rPr lang="ru-RU" sz="2800" dirty="0" smtClean="0"/>
              <a:t> В 14 лет Лев потерял зрение в результате несчастного случая (взорвавшийся примус вызвал сильнейший ожог лица)</a:t>
            </a:r>
            <a:endParaRPr lang="ru-RU" sz="2800" dirty="0" smtClean="0"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5714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194" name="Picture 2" descr="http://www.ega-math.narod.ru/LSP/IMG/LSP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2820313" cy="50405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uiExpand="1" build="p"/>
      <p:bldP spid="6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8878" y="766734"/>
            <a:ext cx="6215122" cy="532453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Понтрягина выучила немецкий язык и много читала сыну, иногда в день сотнями страниц специальный текст научных статей германских учёных.</a:t>
            </a:r>
          </a:p>
          <a:p>
            <a:pPr algn="ctr"/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Благодаря этому, при полной слепоте Лев Понтрягин, окончив среднюю школу, получил высшее образование на математическом отделении физико-математического факультета Московского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университета.</a:t>
            </a:r>
            <a:endParaRPr lang="ru-RU" sz="20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Показателен следующий случай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идёт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лекция профессора Николая Николаевича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Бухгольца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все слушают не очень внимательно, вдруг голос Понтрягина:</a:t>
            </a:r>
          </a:p>
          <a:p>
            <a:pPr algn="ctr"/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Профессор, вы ошиблись на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чертеже!Оказывается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он, будучи слепым, «слышал» расстановку букв на чертеже и понял, что там не всё в порядке.</a:t>
            </a:r>
            <a:endParaRPr lang="ru-RU" sz="2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170" name="Picture 2" descr="http://www.ega-math.narod.ru/LSP/IMG/Fat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2771800" cy="59766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76673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войная волна 2"/>
          <p:cNvSpPr/>
          <p:nvPr/>
        </p:nvSpPr>
        <p:spPr>
          <a:xfrm>
            <a:off x="2500298" y="0"/>
            <a:ext cx="6643702" cy="858857"/>
          </a:xfrm>
          <a:prstGeom prst="double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</a:rPr>
              <a:t>Научная деятельность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1440948"/>
            <a:ext cx="6500826" cy="489364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 топологии Понтрягину принадлежит обобщение закона двойственности </a:t>
            </a:r>
            <a:r>
              <a:rPr lang="ru-RU" sz="24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Александера</a:t>
            </a:r>
            <a:endParaRPr lang="ru-RU" sz="24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 теории управления — создатель математической теории оптимальных процессов, в основе которой лежит т. н. принцип максимума Понтрягина; имеет фундаментальные результаты по дифференциальным играм. Работы школы Понтрягина оказали большое влияние на развитие теории управления и вариационного исчисления во всём мире.</a:t>
            </a:r>
            <a:endParaRPr lang="ru-RU" sz="24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6146" name="Picture 2" descr="http://zadeh.narod.ru/Lev_Pontryagin_Mathematics_Steklov_Institute_Mosc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2843808" cy="583264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2180110" y="260648"/>
            <a:ext cx="6963890" cy="777061"/>
          </a:xfrm>
          <a:prstGeom prst="doubleWav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Педагогическая работа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1340768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i="1" dirty="0" smtClean="0">
                <a:latin typeface="+mn-lt"/>
              </a:rPr>
              <a:t>Л. С. Понтрягин уделял большое внимание вопросам преподавания математики в советской средней школе. Он написал цикл книг по математике для школьников, не ставших, однако, популярными.</a:t>
            </a:r>
            <a:endParaRPr lang="ru-RU" sz="3600" i="1" dirty="0">
              <a:latin typeface="+mn-lt"/>
            </a:endParaRPr>
          </a:p>
        </p:txBody>
      </p:sp>
      <p:pic>
        <p:nvPicPr>
          <p:cNvPr id="5122" name="Picture 2" descr="http://sm.evg-rumjantsev.ru/img/pontryag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3528392" cy="5040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войная волна 2"/>
          <p:cNvSpPr/>
          <p:nvPr/>
        </p:nvSpPr>
        <p:spPr>
          <a:xfrm>
            <a:off x="1403649" y="260648"/>
            <a:ext cx="7740352" cy="777061"/>
          </a:xfrm>
          <a:prstGeom prst="doubleWav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Награды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1268760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+mn-lt"/>
              </a:rPr>
              <a:t>Почётный член Лондонского математического общества (1953)</a:t>
            </a:r>
          </a:p>
          <a:p>
            <a:pPr algn="ctr"/>
            <a:r>
              <a:rPr lang="ru-RU" sz="2400" dirty="0" smtClean="0">
                <a:latin typeface="+mn-lt"/>
              </a:rPr>
              <a:t>Почётный член Международной академии «Астронавтика» (</a:t>
            </a:r>
            <a:r>
              <a:rPr lang="ru-RU" sz="2400" u="sng" dirty="0" smtClean="0">
                <a:latin typeface="+mn-lt"/>
              </a:rPr>
              <a:t>1966</a:t>
            </a:r>
            <a:r>
              <a:rPr lang="ru-RU" sz="2400" dirty="0" smtClean="0">
                <a:latin typeface="+mn-lt"/>
              </a:rPr>
              <a:t>)</a:t>
            </a:r>
          </a:p>
          <a:p>
            <a:pPr algn="ctr"/>
            <a:r>
              <a:rPr lang="ru-RU" sz="2400" dirty="0" smtClean="0">
                <a:latin typeface="+mn-lt"/>
              </a:rPr>
              <a:t>Вице-президент Международного математического союза (1970—1974)</a:t>
            </a:r>
          </a:p>
          <a:p>
            <a:pPr algn="ctr"/>
            <a:r>
              <a:rPr lang="ru-RU" sz="2400" dirty="0" smtClean="0">
                <a:latin typeface="+mn-lt"/>
              </a:rPr>
              <a:t>Почётный член Венгерской академии наук (1972)</a:t>
            </a:r>
          </a:p>
          <a:p>
            <a:pPr algn="ctr"/>
            <a:r>
              <a:rPr lang="ru-RU" sz="2400" dirty="0" smtClean="0">
                <a:latin typeface="+mn-lt"/>
              </a:rPr>
              <a:t>Сталинская премия второй степени (1941) — за научную работу «Непрерывные группы» (1938)</a:t>
            </a:r>
          </a:p>
          <a:p>
            <a:pPr algn="ctr"/>
            <a:r>
              <a:rPr lang="ru-RU" sz="2400" dirty="0" smtClean="0">
                <a:latin typeface="+mn-lt"/>
              </a:rPr>
              <a:t>Ленинская премия (1962) — за цикл работ по обыкновенным дифференциальным уравнениям и их приложениям к теории оптимального управления и теории колебаний (1956—1961)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4139952" y="332656"/>
            <a:ext cx="2571768" cy="1414463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Память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772816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latin typeface="+mn-lt"/>
              </a:rPr>
              <a:t>Именем академика Понтрягина названа улица в Москве на территории района Южное Бутово.</a:t>
            </a:r>
          </a:p>
          <a:p>
            <a:pPr algn="ctr"/>
            <a:r>
              <a:rPr lang="ru-RU" sz="3200" i="1" dirty="0" smtClean="0">
                <a:latin typeface="+mn-lt"/>
              </a:rPr>
              <a:t>Бюст Л. С. Понтрягина установлен на стене дома на </a:t>
            </a:r>
            <a:r>
              <a:rPr lang="ru-RU" sz="3200" i="1" u="sng" dirty="0" smtClean="0">
                <a:latin typeface="+mn-lt"/>
              </a:rPr>
              <a:t>Ленинском проспекте</a:t>
            </a:r>
            <a:r>
              <a:rPr lang="ru-RU" sz="3200" i="1" dirty="0" smtClean="0">
                <a:latin typeface="+mn-lt"/>
              </a:rPr>
              <a:t> в Москве, где он жил с 1938 по 1988 год.</a:t>
            </a:r>
          </a:p>
          <a:p>
            <a:pPr algn="ctr"/>
            <a:r>
              <a:rPr lang="ru-RU" sz="3200" i="1" dirty="0" smtClean="0">
                <a:latin typeface="+mn-lt"/>
              </a:rPr>
              <a:t>Бюст Л. С. Понтрягина установлен в Российской государственной библиотеке для слепых в Москве.</a:t>
            </a:r>
            <a:endParaRPr lang="ru-RU" sz="3200" i="1" dirty="0">
              <a:latin typeface="+mn-lt"/>
            </a:endParaRPr>
          </a:p>
        </p:txBody>
      </p:sp>
      <p:pic>
        <p:nvPicPr>
          <p:cNvPr id="3074" name="Picture 2" descr="http://upload.wikimedia.org/wikipedia/ru/thumb/0/08/%D0%91%D1%8E%D1%81%D1%82_%D0%9B.%D0%A1._%D0%9F%D0%BE%D0%BD%D1%82%D1%80%D1%8F%D0%B3%D0%B8%D0%BD%D0%B0.jpg/67px-%D0%91%D1%8E%D1%81%D1%82_%D0%9B.%D0%A1._%D0%9F%D0%BE%D0%BD%D1%82%D1%80%D1%8F%D0%B3%D0%B8%D0%BD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79712" cy="3516208"/>
          </a:xfrm>
          <a:prstGeom prst="rect">
            <a:avLst/>
          </a:prstGeom>
          <a:noFill/>
        </p:spPr>
      </p:pic>
      <p:pic>
        <p:nvPicPr>
          <p:cNvPr id="3076" name="Picture 4" descr="http://upload.wikimedia.org/wikipedia/ru/thumb/1/17/%D0%9F%D0%BE%D0%BD%D1%82%D1%80%D1%8F%D0%B3%D0%B8%D0%BD_%D0%B1%D1%8E%D1%81%D1%82.jpg/90px-%D0%9F%D0%BE%D0%BD%D1%82%D1%80%D1%8F%D0%B3%D0%B8%D0%BD_%D0%B1%D1%8E%D1%81%D1%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1008"/>
            <a:ext cx="1998220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9643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>
                <a:latin typeface="+mn-lt"/>
              </a:rPr>
              <a:t>Непрерывные группы. 3-е изд., </a:t>
            </a:r>
            <a:r>
              <a:rPr lang="ru-RU" sz="2600" dirty="0" err="1" smtClean="0">
                <a:latin typeface="+mn-lt"/>
              </a:rPr>
              <a:t>испр</a:t>
            </a:r>
            <a:r>
              <a:rPr lang="ru-RU" sz="2600" dirty="0" smtClean="0">
                <a:latin typeface="+mn-lt"/>
              </a:rPr>
              <a:t>. — М.: Наука, 1973. — 519 с.</a:t>
            </a:r>
          </a:p>
          <a:p>
            <a:pPr algn="ctr"/>
            <a:r>
              <a:rPr lang="ru-RU" sz="2600" dirty="0" smtClean="0">
                <a:latin typeface="+mn-lt"/>
              </a:rPr>
              <a:t>Основы комбинаторной топологии. — М.-Л.: </a:t>
            </a:r>
            <a:r>
              <a:rPr lang="ru-RU" sz="2600" dirty="0" err="1" smtClean="0">
                <a:latin typeface="+mn-lt"/>
              </a:rPr>
              <a:t>Гостехиздат</a:t>
            </a:r>
            <a:r>
              <a:rPr lang="ru-RU" sz="2600" dirty="0" smtClean="0">
                <a:latin typeface="+mn-lt"/>
              </a:rPr>
              <a:t>, 1947. — 143 с.</a:t>
            </a:r>
          </a:p>
          <a:p>
            <a:pPr algn="ctr"/>
            <a:r>
              <a:rPr lang="ru-RU" sz="2600" dirty="0" smtClean="0">
                <a:latin typeface="+mn-lt"/>
              </a:rPr>
              <a:t>Обыкновенные дифференциальные уравнения: Учеб. для </a:t>
            </a:r>
            <a:r>
              <a:rPr lang="ru-RU" sz="2600" dirty="0" err="1" smtClean="0">
                <a:latin typeface="+mn-lt"/>
              </a:rPr>
              <a:t>гос</a:t>
            </a:r>
            <a:r>
              <a:rPr lang="ru-RU" sz="2600" dirty="0" smtClean="0">
                <a:latin typeface="+mn-lt"/>
              </a:rPr>
              <a:t>. ун-тов. 3-е изд., стереотип. — М.: Наука, 1970. — 331 с, рис.</a:t>
            </a:r>
          </a:p>
          <a:p>
            <a:pPr algn="ctr"/>
            <a:r>
              <a:rPr lang="ru-RU" sz="2600" dirty="0" smtClean="0">
                <a:latin typeface="+mn-lt"/>
              </a:rPr>
              <a:t>Математическая теория оптимальных процессов. 2-е изд. — М.: Наука, 1969. — 384 с, рис., табл. — Совместно с В. Г. </a:t>
            </a:r>
            <a:r>
              <a:rPr lang="ru-RU" sz="2600" dirty="0" err="1" smtClean="0">
                <a:latin typeface="+mn-lt"/>
              </a:rPr>
              <a:t>Болтянским</a:t>
            </a:r>
            <a:r>
              <a:rPr lang="ru-RU" sz="2600" dirty="0" smtClean="0">
                <a:latin typeface="+mn-lt"/>
              </a:rPr>
              <a:t>, Р. В. Гамкрелидзе </a:t>
            </a:r>
            <a:r>
              <a:rPr lang="ru-RU" sz="2600" dirty="0" smtClean="0">
                <a:latin typeface="+mn-lt"/>
              </a:rPr>
              <a:t>и Е</a:t>
            </a:r>
            <a:r>
              <a:rPr lang="ru-RU" sz="2600" dirty="0" smtClean="0">
                <a:latin typeface="+mn-lt"/>
              </a:rPr>
              <a:t>. Ф. Мищенко.</a:t>
            </a:r>
          </a:p>
          <a:p>
            <a:pPr algn="ctr"/>
            <a:r>
              <a:rPr lang="ru-RU" sz="2600" i="1" dirty="0" smtClean="0">
                <a:latin typeface="+mn-lt"/>
              </a:rPr>
              <a:t>Понтрягин Л. С.</a:t>
            </a:r>
            <a:r>
              <a:rPr lang="ru-RU" sz="2600" dirty="0" smtClean="0">
                <a:latin typeface="+mn-lt"/>
              </a:rPr>
              <a:t> Линейная дифференциальная игра убегания // </a:t>
            </a:r>
            <a:r>
              <a:rPr lang="ru-RU" sz="2600" i="1" dirty="0" smtClean="0">
                <a:latin typeface="+mn-lt"/>
              </a:rPr>
              <a:t>Тр. МИАН СССР</a:t>
            </a:r>
            <a:r>
              <a:rPr lang="ru-RU" sz="2600" dirty="0" smtClean="0">
                <a:latin typeface="+mn-lt"/>
              </a:rPr>
              <a:t>. — 1971. — Т. 112. — С. 30-63.</a:t>
            </a:r>
          </a:p>
          <a:p>
            <a:pPr algn="ctr"/>
            <a:r>
              <a:rPr lang="ru-RU" sz="2600" dirty="0" smtClean="0">
                <a:latin typeface="+mn-lt"/>
              </a:rPr>
              <a:t>Избранные научные труды. В 3-х т. — М.: Наука, 1988.</a:t>
            </a:r>
          </a:p>
          <a:p>
            <a:pPr algn="ctr"/>
            <a:r>
              <a:rPr lang="ru-RU" sz="2600" dirty="0" smtClean="0">
                <a:latin typeface="+mn-lt"/>
              </a:rPr>
              <a:t>Статьи Понтрягина в журнале Квант (1982—1985).</a:t>
            </a:r>
            <a:endParaRPr lang="ru-RU" sz="2600" dirty="0">
              <a:latin typeface="+mn-lt"/>
            </a:endParaRPr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3275856" y="260648"/>
            <a:ext cx="2571768" cy="1414463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Труды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8">
  <a:themeElements>
    <a:clrScheme name="Office Them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10069048</Template>
  <TotalTime>205</TotalTime>
  <Words>82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10069048</vt:lpstr>
      <vt:lpstr>     Лев Семёнович Понтрягин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Келдыш  Мстислав Всеволодович</dc:title>
  <dc:creator>Admin</dc:creator>
  <cp:lastModifiedBy>User</cp:lastModifiedBy>
  <cp:revision>29</cp:revision>
  <dcterms:created xsi:type="dcterms:W3CDTF">2011-10-18T12:11:06Z</dcterms:created>
  <dcterms:modified xsi:type="dcterms:W3CDTF">2014-06-09T15:56:57Z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TC100690481049</vt:lpwstr>
  </property>
</Properties>
</file>