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sldIdLst>
    <p:sldId id="256" r:id="rId2"/>
    <p:sldId id="267" r:id="rId3"/>
    <p:sldId id="259" r:id="rId4"/>
    <p:sldId id="268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DB6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C2349-50ED-4BE9-B707-9E5804FA5D1F}" type="datetimeFigureOut">
              <a:rPr lang="ru-RU" smtClean="0"/>
              <a:t>21.10.2013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04FB2-1865-460A-9568-415FE50098C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431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8D44-1FB7-4E95-B6CF-0548702C44C0}" type="datetimeFigureOut">
              <a:rPr lang="ru-RU" smtClean="0"/>
              <a:t>21.10.2013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C0B6-CF39-4C4C-B26E-34B29C34AD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8D44-1FB7-4E95-B6CF-0548702C44C0}" type="datetimeFigureOut">
              <a:rPr lang="ru-RU" smtClean="0"/>
              <a:t>21.10.2013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C0B6-CF39-4C4C-B26E-34B29C34AD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8D44-1FB7-4E95-B6CF-0548702C44C0}" type="datetimeFigureOut">
              <a:rPr lang="ru-RU" smtClean="0"/>
              <a:t>21.10.2013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C0B6-CF39-4C4C-B26E-34B29C34AD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8D44-1FB7-4E95-B6CF-0548702C44C0}" type="datetimeFigureOut">
              <a:rPr lang="ru-RU" smtClean="0"/>
              <a:t>21.10.2013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C0B6-CF39-4C4C-B26E-34B29C34AD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8D44-1FB7-4E95-B6CF-0548702C44C0}" type="datetimeFigureOut">
              <a:rPr lang="ru-RU" smtClean="0"/>
              <a:t>21.10.2013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C0B6-CF39-4C4C-B26E-34B29C34AD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8D44-1FB7-4E95-B6CF-0548702C44C0}" type="datetimeFigureOut">
              <a:rPr lang="ru-RU" smtClean="0"/>
              <a:t>21.10.2013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C0B6-CF39-4C4C-B26E-34B29C34AD6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8D44-1FB7-4E95-B6CF-0548702C44C0}" type="datetimeFigureOut">
              <a:rPr lang="ru-RU" smtClean="0"/>
              <a:t>21.10.2013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C0B6-CF39-4C4C-B26E-34B29C34AD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8D44-1FB7-4E95-B6CF-0548702C44C0}" type="datetimeFigureOut">
              <a:rPr lang="ru-RU" smtClean="0"/>
              <a:t>21.10.2013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C0B6-CF39-4C4C-B26E-34B29C34AD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8D44-1FB7-4E95-B6CF-0548702C44C0}" type="datetimeFigureOut">
              <a:rPr lang="ru-RU" smtClean="0"/>
              <a:t>21.10.2013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C0B6-CF39-4C4C-B26E-34B29C34AD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8D44-1FB7-4E95-B6CF-0548702C44C0}" type="datetimeFigureOut">
              <a:rPr lang="ru-RU" smtClean="0"/>
              <a:t>21.10.2013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53C0B6-CF39-4C4C-B26E-34B29C34AD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8D44-1FB7-4E95-B6CF-0548702C44C0}" type="datetimeFigureOut">
              <a:rPr lang="ru-RU" smtClean="0"/>
              <a:t>21.10.2013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C0B6-CF39-4C4C-B26E-34B29C34AD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92F8D44-1FB7-4E95-B6CF-0548702C44C0}" type="datetimeFigureOut">
              <a:rPr lang="ru-RU" smtClean="0"/>
              <a:t>21.10.2013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E53C0B6-CF39-4C4C-B26E-34B29C34AD68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slow">
    <p:push dir="u"/>
  </p:transition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5.xml"/><Relationship Id="rId7" Type="http://schemas.openxmlformats.org/officeDocument/2006/relationships/slide" Target="slide1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Relationship Id="rId9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96752"/>
            <a:ext cx="5665752" cy="2304256"/>
          </a:xfrm>
        </p:spPr>
        <p:txBody>
          <a:bodyPr>
            <a:noAutofit/>
          </a:bodyPr>
          <a:lstStyle/>
          <a:p>
            <a:pPr algn="ctr"/>
            <a:r>
              <a:rPr lang="uk-UA" sz="6000" dirty="0" smtClean="0"/>
              <a:t>процес моделювання</a:t>
            </a:r>
            <a:r>
              <a:rPr lang="uk-UA" sz="4800" dirty="0"/>
              <a:t/>
            </a:r>
            <a:br>
              <a:rPr lang="uk-UA" sz="4800" dirty="0"/>
            </a:br>
            <a:r>
              <a:rPr lang="uk-UA" sz="4800" dirty="0"/>
              <a:t/>
            </a:r>
            <a:br>
              <a:rPr lang="uk-UA" sz="4800" dirty="0"/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5085184"/>
            <a:ext cx="3995936" cy="1371600"/>
          </a:xfrm>
        </p:spPr>
        <p:txBody>
          <a:bodyPr>
            <a:normAutofit/>
          </a:bodyPr>
          <a:lstStyle/>
          <a:p>
            <a:r>
              <a:rPr lang="uk-UA" sz="1800" dirty="0" smtClean="0">
                <a:latin typeface="+mj-lt"/>
              </a:rPr>
              <a:t>учениці </a:t>
            </a:r>
            <a:r>
              <a:rPr lang="uk-UA" sz="1800" dirty="0" smtClean="0">
                <a:latin typeface="+mj-lt"/>
              </a:rPr>
              <a:t>7(11)-Б класу Броварської гімназії          ім. С. І. Олійника        </a:t>
            </a:r>
            <a:r>
              <a:rPr lang="uk-UA" sz="1800" dirty="0" smtClean="0">
                <a:latin typeface="+mj-lt"/>
              </a:rPr>
              <a:t>Жукової</a:t>
            </a:r>
            <a:r>
              <a:rPr lang="uk-UA" sz="1800" dirty="0" smtClean="0">
                <a:latin typeface="+mj-lt"/>
              </a:rPr>
              <a:t> Євгенії  </a:t>
            </a:r>
            <a:endParaRPr lang="uk-UA" sz="1800" dirty="0" smtClean="0">
              <a:latin typeface="+mj-lt"/>
            </a:endParaRPr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924944"/>
            <a:ext cx="3045703" cy="2460928"/>
          </a:xfrm>
          <a:prstGeom prst="rect">
            <a:avLst/>
          </a:prstGeo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296791" y="5899727"/>
            <a:ext cx="561967" cy="648072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4222934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dirty="0" smtClean="0"/>
              <a:t>Що таке математична модель?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80920" cy="3579849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Математична модель </a:t>
            </a:r>
            <a:r>
              <a:rPr lang="uk-UA" sz="2400" dirty="0" smtClean="0"/>
              <a:t>– це модель, сформульована мовою математики і логіки.</a:t>
            </a:r>
          </a:p>
          <a:p>
            <a:r>
              <a:rPr lang="uk-UA" sz="2400" dirty="0" smtClean="0"/>
              <a:t>Якщо між величинами, які характеризують об’єкт або процес, встановлено співвідношення  у вигляді рівнянь та</a:t>
            </a:r>
            <a:r>
              <a:rPr lang="en-US" sz="2400" dirty="0" smtClean="0"/>
              <a:t>/</a:t>
            </a:r>
            <a:r>
              <a:rPr lang="uk-UA" sz="2400" dirty="0" smtClean="0"/>
              <a:t>чи  нерівностей, то говорять про побудовану математичну модель.</a:t>
            </a:r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6372200" y="5928470"/>
            <a:ext cx="612454" cy="648072"/>
          </a:xfrm>
          <a:prstGeom prst="actionButtonBackPreviou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7080313" y="5856462"/>
            <a:ext cx="864096" cy="792088"/>
          </a:xfrm>
          <a:prstGeom prst="actionButtonHom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014512" y="5935124"/>
            <a:ext cx="589936" cy="641418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573016"/>
            <a:ext cx="4731812" cy="300352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281962"/>
            <a:ext cx="2718048" cy="203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396599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520940" cy="548640"/>
          </a:xfrm>
        </p:spPr>
        <p:txBody>
          <a:bodyPr/>
          <a:lstStyle/>
          <a:p>
            <a:pPr algn="ctr"/>
            <a:r>
              <a:rPr lang="uk-UA" sz="3200" dirty="0" smtClean="0"/>
              <a:t>Чим різняться інформаційні та комп’ютерні моделі?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9"/>
            <a:ext cx="9144000" cy="3024336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Комп’ютерна модель </a:t>
            </a:r>
            <a:r>
              <a:rPr lang="uk-UA" sz="2400" dirty="0" smtClean="0"/>
              <a:t>– це модель, реалізована за допомогою програмних засобів на комп’ютері.</a:t>
            </a:r>
          </a:p>
          <a:p>
            <a:r>
              <a:rPr lang="uk-UA" sz="2400" dirty="0" smtClean="0"/>
              <a:t>Комп’ютерні моделі розрізняють за програмним забезпеченням , яке застосовується при створенні  та опрацюванні моделі на комп’ютері. Для опрацювання комп’ютерних моделей використовують уже існуючі, створені раніше програмні засоби або розробляють оригінальні програми за допомогою мов програмування.</a:t>
            </a:r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6577880" y="5941562"/>
            <a:ext cx="612454" cy="648072"/>
          </a:xfrm>
          <a:prstGeom prst="actionButtonBackPreviou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Управляющая кнопка: домой 8">
            <a:hlinkClick r:id="rId2" action="ppaction://hlinksldjump" highlightClick="1"/>
          </p:cNvPr>
          <p:cNvSpPr/>
          <p:nvPr/>
        </p:nvSpPr>
        <p:spPr>
          <a:xfrm>
            <a:off x="7308304" y="5855186"/>
            <a:ext cx="864096" cy="792088"/>
          </a:xfrm>
          <a:prstGeom prst="actionButtonHom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309480" y="5935124"/>
            <a:ext cx="589936" cy="641418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4552051"/>
            <a:ext cx="2191279" cy="200749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219080"/>
            <a:ext cx="3168352" cy="246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8973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250"/>
                            </p:stCondLst>
                            <p:childTnLst>
                              <p:par>
                                <p:cTn id="2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520940" cy="548640"/>
          </a:xfrm>
        </p:spPr>
        <p:txBody>
          <a:bodyPr/>
          <a:lstStyle/>
          <a:p>
            <a:pPr algn="ctr"/>
            <a:r>
              <a:rPr lang="uk-UA" sz="3200" dirty="0" smtClean="0"/>
              <a:t>Переваги комп’ютерного моделювання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3579849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Моделювання</a:t>
            </a:r>
            <a:r>
              <a:rPr lang="uk-UA" sz="2800" dirty="0" smtClean="0"/>
              <a:t> </a:t>
            </a:r>
            <a:r>
              <a:rPr lang="uk-UA" sz="2400" dirty="0" smtClean="0"/>
              <a:t>– це процес створення та використання моделей для розв’язування практичних задач.</a:t>
            </a:r>
          </a:p>
          <a:p>
            <a:r>
              <a:rPr lang="uk-UA" sz="2400" dirty="0" smtClean="0"/>
              <a:t>Крім виконання числових розрахунків, комп’ютерне моделювання  дозволяє відтворити явища, які у реальних земних умовах людина відтворити не в змозі.</a:t>
            </a:r>
            <a:endParaRPr lang="ru-RU" sz="2400" dirty="0"/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164288" y="5934475"/>
            <a:ext cx="864096" cy="792088"/>
          </a:xfrm>
          <a:prstGeom prst="actionButtonHom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6413011" y="6074578"/>
            <a:ext cx="612454" cy="648072"/>
          </a:xfrm>
          <a:prstGeom prst="actionButtonBackPreviou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Управляющая кнопка: в конец 3">
            <a:hlinkClick r:id="" action="ppaction://hlinkshowjump?jump=endshow" highlightClick="1"/>
          </p:cNvPr>
          <p:cNvSpPr/>
          <p:nvPr/>
        </p:nvSpPr>
        <p:spPr>
          <a:xfrm>
            <a:off x="8175119" y="6074578"/>
            <a:ext cx="720080" cy="648072"/>
          </a:xfrm>
          <a:prstGeom prst="actionButtonEnd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502507"/>
            <a:ext cx="2376264" cy="317243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169" y="3356992"/>
            <a:ext cx="2592288" cy="194421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501719"/>
            <a:ext cx="21336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212908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520940" cy="548640"/>
          </a:xfrm>
        </p:spPr>
        <p:txBody>
          <a:bodyPr/>
          <a:lstStyle/>
          <a:p>
            <a:pPr algn="ctr"/>
            <a:r>
              <a:rPr lang="uk-UA" sz="4000" dirty="0" smtClean="0"/>
              <a:t>Зміст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4464496"/>
          </a:xfrm>
          <a:gradFill>
            <a:gsLst>
              <a:gs pos="19000">
                <a:srgbClr val="FF9999"/>
              </a:gs>
              <a:gs pos="100000">
                <a:srgbClr val="FFDB69"/>
              </a:gs>
              <a:gs pos="55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hlinkClick r:id="rId2" action="ppaction://hlinksldjump"/>
              </a:rPr>
              <a:t>1.Що 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hlinkClick r:id="rId2" action="ppaction://hlinksldjump"/>
              </a:rPr>
              <a:t>розуміють під об’єктом </a:t>
            </a:r>
            <a:endParaRPr lang="uk-UA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800" dirty="0">
                <a:solidFill>
                  <a:schemeClr val="accent2">
                    <a:lumMod val="50000"/>
                  </a:schemeClr>
                </a:solidFill>
                <a:hlinkClick r:id="rId3" action="ppaction://hlinksldjump"/>
              </a:rPr>
              <a:t>2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hlinkClick r:id="rId3" action="ppaction://hlinksldjump"/>
              </a:rPr>
              <a:t>.Предметна область</a:t>
            </a:r>
            <a:endParaRPr lang="uk-UA" sz="28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800" dirty="0">
                <a:solidFill>
                  <a:schemeClr val="accent2">
                    <a:lumMod val="50000"/>
                  </a:schemeClr>
                </a:solidFill>
                <a:hlinkClick r:id="rId4" action="ppaction://hlinksldjump"/>
              </a:rPr>
              <a:t>3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hlinkClick r:id="rId4" action="ppaction://hlinksldjump"/>
              </a:rPr>
              <a:t>.Чому 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hlinkClick r:id="rId4" action="ppaction://hlinksldjump"/>
              </a:rPr>
              <a:t>люди користуються моделями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hlinkClick r:id="rId4" action="ppaction://hlinksldjump"/>
              </a:rPr>
              <a:t>?</a:t>
            </a:r>
            <a:endParaRPr lang="uk-UA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800" dirty="0">
                <a:solidFill>
                  <a:schemeClr val="accent2">
                    <a:lumMod val="50000"/>
                  </a:schemeClr>
                </a:solidFill>
                <a:hlinkClick r:id="rId5" action="ppaction://hlinksldjump"/>
              </a:rPr>
              <a:t>4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hlinkClick r:id="rId5" action="ppaction://hlinksldjump"/>
              </a:rPr>
              <a:t>.Як 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hlinkClick r:id="rId5" action="ppaction://hlinksldjump"/>
              </a:rPr>
              <a:t>можна класифікувати моделі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hlinkClick r:id="rId5" action="ppaction://hlinksldjump"/>
              </a:rPr>
              <a:t>?</a:t>
            </a:r>
            <a:endParaRPr lang="uk-UA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hlinkClick r:id="rId6" action="ppaction://hlinksldjump"/>
              </a:rPr>
              <a:t>5.Яку 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hlinkClick r:id="rId6" action="ppaction://hlinksldjump"/>
              </a:rPr>
              <a:t>модель називають інформаційною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hlinkClick r:id="rId6" action="ppaction://hlinksldjump"/>
              </a:rPr>
              <a:t>?</a:t>
            </a:r>
            <a:endParaRPr lang="uk-UA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hlinkClick r:id="rId7" action="ppaction://hlinksldjump"/>
              </a:rPr>
              <a:t>6.Що 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hlinkClick r:id="rId7" action="ppaction://hlinksldjump"/>
              </a:rPr>
              <a:t>таке математична модель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hlinkClick r:id="rId7" action="ppaction://hlinksldjump"/>
              </a:rPr>
              <a:t>?</a:t>
            </a:r>
            <a:endParaRPr lang="uk-UA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hlinkClick r:id="rId8" action="ppaction://hlinksldjump"/>
              </a:rPr>
              <a:t>7.Чим 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hlinkClick r:id="rId8" action="ppaction://hlinksldjump"/>
              </a:rPr>
              <a:t>різняться інформаційні та комп’ютерні моделі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hlinkClick r:id="rId8" action="ppaction://hlinksldjump"/>
              </a:rPr>
              <a:t>?</a:t>
            </a:r>
            <a:endParaRPr lang="uk-UA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800" dirty="0">
                <a:solidFill>
                  <a:schemeClr val="accent2">
                    <a:lumMod val="50000"/>
                  </a:schemeClr>
                </a:solidFill>
                <a:hlinkClick r:id="rId9" action="ppaction://hlinksldjump"/>
              </a:rPr>
              <a:t>8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hlinkClick r:id="rId9" action="ppaction://hlinksldjump"/>
              </a:rPr>
              <a:t>.Переваги 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  <a:hlinkClick r:id="rId9" action="ppaction://hlinksldjump"/>
              </a:rPr>
              <a:t>комп’ютерного моделювання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683581" y="5899727"/>
            <a:ext cx="612454" cy="648072"/>
          </a:xfrm>
          <a:prstGeom prst="actionButtonBackPreviou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296791" y="5899727"/>
            <a:ext cx="561967" cy="648072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1179846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442" y="0"/>
            <a:ext cx="7660332" cy="936104"/>
          </a:xfrm>
        </p:spPr>
        <p:txBody>
          <a:bodyPr>
            <a:noAutofit/>
          </a:bodyPr>
          <a:lstStyle/>
          <a:p>
            <a:pPr algn="ctr"/>
            <a:r>
              <a:rPr lang="uk-UA" sz="3200" dirty="0"/>
              <a:t>Що розуміють під </a:t>
            </a:r>
            <a:r>
              <a:rPr lang="uk-UA" sz="3200" dirty="0" smtClean="0"/>
              <a:t>об’єктом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695" y="946722"/>
            <a:ext cx="8911305" cy="5348897"/>
          </a:xfrm>
        </p:spPr>
        <p:txBody>
          <a:bodyPr>
            <a:noAutofit/>
          </a:bodyPr>
          <a:lstStyle/>
          <a:p>
            <a:r>
              <a:rPr lang="uk-UA" sz="2400" dirty="0" smtClean="0"/>
              <a:t>Упродовж життя людина збирає і зберігає відомості про предмети та явища навколишнього світу – деякі об’єкти. При цьому об’єкти бувають матеріальними та нематеріальними.</a:t>
            </a:r>
          </a:p>
          <a:p>
            <a:r>
              <a:rPr lang="uk-UA" sz="3200" dirty="0" smtClean="0">
                <a:solidFill>
                  <a:srgbClr val="FF0000"/>
                </a:solidFill>
              </a:rPr>
              <a:t>Об’єкт</a:t>
            </a:r>
            <a:r>
              <a:rPr lang="uk-UA" sz="3200" dirty="0" smtClean="0"/>
              <a:t> </a:t>
            </a:r>
            <a:r>
              <a:rPr lang="uk-UA" sz="2400" dirty="0" smtClean="0"/>
              <a:t>– цілісна частина навколишнього світу.</a:t>
            </a:r>
          </a:p>
          <a:p>
            <a:r>
              <a:rPr lang="uk-UA" sz="2400" dirty="0" smtClean="0"/>
              <a:t> </a:t>
            </a:r>
            <a:br>
              <a:rPr lang="uk-UA" sz="2400" dirty="0" smtClean="0"/>
            </a:br>
            <a:endParaRPr lang="ru-RU" sz="2800" dirty="0"/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308304" y="5811269"/>
            <a:ext cx="864096" cy="792088"/>
          </a:xfrm>
          <a:prstGeom prst="actionButtonHom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296791" y="5892953"/>
            <a:ext cx="561967" cy="628720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6573238" y="5895409"/>
            <a:ext cx="612454" cy="648072"/>
          </a:xfrm>
          <a:prstGeom prst="actionButtonBackPreviou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529" y="2924944"/>
            <a:ext cx="2380245" cy="187220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65" y="3501008"/>
            <a:ext cx="3104183" cy="208456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02065" y="2852936"/>
            <a:ext cx="4499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Приклади матеріальних об’єктів:</a:t>
            </a:r>
            <a:endParaRPr lang="ru-RU" sz="2400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260" y="4680406"/>
            <a:ext cx="2324100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226785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520940" cy="548640"/>
          </a:xfrm>
        </p:spPr>
        <p:txBody>
          <a:bodyPr/>
          <a:lstStyle/>
          <a:p>
            <a:pPr algn="ctr"/>
            <a:r>
              <a:rPr lang="uk-UA" dirty="0"/>
              <a:t>Що розуміють під об’єктом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70328"/>
            <a:ext cx="9144000" cy="3579849"/>
          </a:xfrm>
        </p:spPr>
        <p:txBody>
          <a:bodyPr/>
          <a:lstStyle/>
          <a:p>
            <a:r>
              <a:rPr lang="uk-UA" sz="2400" dirty="0"/>
              <a:t>Працюючи з об’єктами, людина збирає та запам’ятовує їх властивості. Кожна властивість об’єкта характеризується відповідною назвою, або параметром, та конкретним його значенням. Різні об’єкти можуть мати різні параметри з різними властивостями.</a:t>
            </a:r>
          </a:p>
          <a:p>
            <a:r>
              <a:rPr lang="uk-UA" sz="2400" dirty="0"/>
              <a:t>Усі об’єкти мають певні характеристики, до яких можна віднести ім’я, властивості, дії та середовище в якому він  </a:t>
            </a:r>
            <a:r>
              <a:rPr lang="uk-UA" sz="2400" dirty="0" smtClean="0"/>
              <a:t>перебуває</a:t>
            </a:r>
            <a:r>
              <a:rPr lang="uk-UA" sz="2400" dirty="0"/>
              <a:t>.</a:t>
            </a:r>
          </a:p>
          <a:p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244408" y="5883277"/>
            <a:ext cx="576064" cy="648072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6660232" y="5883277"/>
            <a:ext cx="576064" cy="648072"/>
          </a:xfrm>
          <a:prstGeom prst="actionButtonBackPreviou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308304" y="5811269"/>
            <a:ext cx="864096" cy="792088"/>
          </a:xfrm>
          <a:prstGeom prst="actionButtonHom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8802" y="3399382"/>
            <a:ext cx="67674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/>
              <a:t>Приклади матеріальних </a:t>
            </a:r>
            <a:r>
              <a:rPr lang="uk-UA" sz="2400" dirty="0" smtClean="0"/>
              <a:t>об’єктів (м’яких іграшок):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105" y="3961589"/>
            <a:ext cx="1743075" cy="261937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38783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475135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5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520940" cy="548640"/>
          </a:xfrm>
        </p:spPr>
        <p:txBody>
          <a:bodyPr/>
          <a:lstStyle/>
          <a:p>
            <a:pPr algn="ctr"/>
            <a:r>
              <a:rPr lang="uk-UA" sz="3200" dirty="0" smtClean="0"/>
              <a:t>Предметна</a:t>
            </a:r>
            <a:r>
              <a:rPr lang="uk-UA" dirty="0" smtClean="0"/>
              <a:t> </a:t>
            </a:r>
            <a:r>
              <a:rPr lang="uk-UA" sz="3200" dirty="0" smtClean="0"/>
              <a:t>область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00628"/>
            <a:ext cx="8568952" cy="5280700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Предметна область </a:t>
            </a:r>
            <a:r>
              <a:rPr lang="uk-UA" sz="2400" dirty="0" smtClean="0"/>
              <a:t>– множина всіх предметів, властивості яких та відношення між якими розглядаються в науковій теорії . Поняття предметної області  було введено на початку  80-х  років  минулого століття, коли вченим у галузі інформаційних систем стала зрозумілою необхідність використання моделей для подання даних і відомостей в комп’ютерних системах.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080313" y="5856462"/>
            <a:ext cx="864096" cy="792088"/>
          </a:xfrm>
          <a:prstGeom prst="actionButtonHom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014512" y="5935124"/>
            <a:ext cx="589936" cy="641418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6372200" y="5928470"/>
            <a:ext cx="612454" cy="648072"/>
          </a:xfrm>
          <a:prstGeom prst="actionButtonBackPreviou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52902"/>
            <a:ext cx="4271695" cy="25956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24128" y="3501008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Зошит – об’єкт, що належить до предметної області канцелярські товари.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47023898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75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25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dirty="0"/>
              <a:t>Предметна </a:t>
            </a:r>
            <a:r>
              <a:rPr lang="uk-UA" sz="3200" dirty="0" smtClean="0"/>
              <a:t>область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00628"/>
            <a:ext cx="8280920" cy="3579849"/>
          </a:xfrm>
        </p:spPr>
        <p:txBody>
          <a:bodyPr>
            <a:normAutofit/>
          </a:bodyPr>
          <a:lstStyle/>
          <a:p>
            <a:r>
              <a:rPr lang="uk-UA" sz="2400" dirty="0"/>
              <a:t>Під предметною областю розуміють частину реального світу, яка є об’єктом деякої діяльності або областю дослідження. Об’єкти взаємодіють між собою  за допомогою своїх властивостей, що породжує взаємозв’язки , що відображають відношення між об’єктами. Сукупність об’єктів утворюють предметну область</a:t>
            </a:r>
            <a:r>
              <a:rPr lang="uk-UA" sz="2400" dirty="0" smtClean="0"/>
              <a:t>.</a:t>
            </a:r>
            <a:r>
              <a:rPr lang="uk-UA" sz="2400" dirty="0"/>
              <a:t> </a:t>
            </a:r>
            <a:endParaRPr lang="ru-RU" sz="2400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080313" y="5856462"/>
            <a:ext cx="864096" cy="792088"/>
          </a:xfrm>
          <a:prstGeom prst="actionButtonHom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014512" y="5935124"/>
            <a:ext cx="589936" cy="641418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6372200" y="5928470"/>
            <a:ext cx="612454" cy="648072"/>
          </a:xfrm>
          <a:prstGeom prst="actionButtonBackPreviou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112476" y="3501008"/>
            <a:ext cx="37443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Олівець </a:t>
            </a:r>
            <a:r>
              <a:rPr lang="uk-UA" sz="2400" dirty="0"/>
              <a:t>– об’єкт, що належить до предметної області канцелярські товари. </a:t>
            </a:r>
            <a:endParaRPr lang="ru-RU" sz="24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855672"/>
            <a:ext cx="3232556" cy="2421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284696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520940" cy="548640"/>
          </a:xfrm>
        </p:spPr>
        <p:txBody>
          <a:bodyPr/>
          <a:lstStyle/>
          <a:p>
            <a:pPr algn="ctr"/>
            <a:r>
              <a:rPr lang="uk-UA" sz="3200" dirty="0" smtClean="0"/>
              <a:t>Чому люди користуються моделями?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2889931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Модель</a:t>
            </a:r>
            <a:r>
              <a:rPr lang="uk-UA" sz="2800" dirty="0" smtClean="0"/>
              <a:t> </a:t>
            </a:r>
            <a:r>
              <a:rPr lang="uk-UA" sz="2400" dirty="0" smtClean="0"/>
              <a:t>– спрощене  подання реального об’єкта чи процесу. Моделі бувають абстрактними(описи, формули схеми, таблиці) та матеріальними.</a:t>
            </a:r>
          </a:p>
          <a:p>
            <a:r>
              <a:rPr lang="uk-UA" sz="2400" dirty="0"/>
              <a:t>У процесі пізнання  і практичної  діяльності людина широко застосовує різноманітні моделі для дослідження поведінки  реального об’єкта в різних ситуаціях. Будь - яка наука починається з розробки простих і адекватних моделей</a:t>
            </a:r>
            <a:r>
              <a:rPr lang="uk-UA" sz="2400" dirty="0" smtClean="0"/>
              <a:t>.</a:t>
            </a:r>
            <a:endParaRPr lang="uk-UA" sz="2400" dirty="0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6372200" y="5928470"/>
            <a:ext cx="612454" cy="648072"/>
          </a:xfrm>
          <a:prstGeom prst="actionButtonBackPreviou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7080313" y="5856462"/>
            <a:ext cx="864096" cy="792088"/>
          </a:xfrm>
          <a:prstGeom prst="actionButtonHom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014512" y="5935124"/>
            <a:ext cx="589936" cy="641418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590739"/>
            <a:ext cx="2143125" cy="21431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047446" y="5117798"/>
            <a:ext cx="500649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/>
              <a:t>І</a:t>
            </a:r>
            <a:r>
              <a:rPr lang="uk-UA" sz="2400" dirty="0" smtClean="0"/>
              <a:t>грашки  </a:t>
            </a:r>
            <a:r>
              <a:rPr lang="uk-UA" sz="2400" dirty="0"/>
              <a:t>-  моделі реальних </a:t>
            </a:r>
            <a:r>
              <a:rPr lang="uk-UA" sz="2400" dirty="0" smtClean="0"/>
              <a:t>об’єктів.</a:t>
            </a:r>
            <a:endParaRPr lang="uk-UA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475636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25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dirty="0" smtClean="0"/>
              <a:t>Як можна класифікувати моделі?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77" y="1052736"/>
            <a:ext cx="5572100" cy="3579849"/>
          </a:xfrm>
        </p:spPr>
        <p:txBody>
          <a:bodyPr>
            <a:noAutofit/>
          </a:bodyPr>
          <a:lstStyle/>
          <a:p>
            <a:r>
              <a:rPr lang="uk-UA" sz="2400" dirty="0" smtClean="0"/>
              <a:t>Існують різні класифікації моделей. Матеріальні та нематеріальні, фізичні та хімічні, моделі можна класифікувати за предметною ознакою тощо. </a:t>
            </a:r>
          </a:p>
          <a:p>
            <a:r>
              <a:rPr lang="uk-UA" sz="2400" dirty="0" smtClean="0"/>
              <a:t>Усі абстрактні моделі, які можна подати за допомогою набору знаків - це  знакові моделі. Їх можна зобразити на папері за допомогою математичних формул, графіків тощо.</a:t>
            </a:r>
          </a:p>
          <a:p>
            <a:r>
              <a:rPr lang="uk-UA" sz="2400" dirty="0" smtClean="0"/>
              <a:t>Отже,  всі абстракті моделі можна поділити на знакові і вербальні.</a:t>
            </a:r>
            <a:endParaRPr lang="uk-UA" sz="2400" dirty="0"/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080313" y="5856462"/>
            <a:ext cx="864096" cy="792088"/>
          </a:xfrm>
          <a:prstGeom prst="actionButtonHom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6372200" y="5928470"/>
            <a:ext cx="612454" cy="648072"/>
          </a:xfrm>
          <a:prstGeom prst="actionButtonBackPreviou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014512" y="5935124"/>
            <a:ext cx="589936" cy="641418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648" y="1412776"/>
            <a:ext cx="3093524" cy="23171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235" y="3995409"/>
            <a:ext cx="2800350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928939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750"/>
                            </p:stCondLst>
                            <p:childTnLst>
                              <p:par>
                                <p:cTn id="2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dirty="0" smtClean="0"/>
              <a:t>Яку модель називають інформаційною?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640960" cy="3579849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FF0000"/>
                </a:solidFill>
              </a:rPr>
              <a:t>Інформаційна модель </a:t>
            </a:r>
            <a:r>
              <a:rPr lang="uk-UA" sz="2400" dirty="0" smtClean="0"/>
              <a:t>– це модель, яка описує інформаційні процеси або містить опис об’єкта, в якому вказано деякі його типові властивості, важливі для розв’язування конкретної задачі.</a:t>
            </a:r>
          </a:p>
          <a:p>
            <a:r>
              <a:rPr lang="uk-UA" sz="2400" dirty="0" smtClean="0"/>
              <a:t>Інформаційні моделі одного й того самого об’єкта, призначені для різних цілей, можуть бути різними. </a:t>
            </a:r>
          </a:p>
          <a:p>
            <a:r>
              <a:rPr lang="uk-UA" sz="2400" dirty="0" smtClean="0"/>
              <a:t>Системний опис предметної області чи деякої інформаційної системи про її склад і структуру також називають інформаційною моделлю.</a:t>
            </a:r>
            <a:endParaRPr lang="ru-RU" sz="2400" dirty="0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6372200" y="5928470"/>
            <a:ext cx="612454" cy="648072"/>
          </a:xfrm>
          <a:prstGeom prst="actionButtonBackPreviou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7080313" y="5856462"/>
            <a:ext cx="864096" cy="792088"/>
          </a:xfrm>
          <a:prstGeom prst="actionButtonHom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014512" y="5935124"/>
            <a:ext cx="589936" cy="641418"/>
          </a:xfrm>
          <a:prstGeom prst="actionButtonForwardNex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343820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265</TotalTime>
  <Words>626</Words>
  <Application>Microsoft Office PowerPoint</Application>
  <PresentationFormat>Экран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Углы</vt:lpstr>
      <vt:lpstr>процес моделювання  </vt:lpstr>
      <vt:lpstr>Зміст</vt:lpstr>
      <vt:lpstr>Що розуміють під об’єктом</vt:lpstr>
      <vt:lpstr>Що розуміють під об’єктом</vt:lpstr>
      <vt:lpstr>Предметна область</vt:lpstr>
      <vt:lpstr>Предметна область</vt:lpstr>
      <vt:lpstr>Чому люди користуються моделями?</vt:lpstr>
      <vt:lpstr>Як можна класифікувати моделі?</vt:lpstr>
      <vt:lpstr>Яку модель називають інформаційною?</vt:lpstr>
      <vt:lpstr>Що таке математична модель?</vt:lpstr>
      <vt:lpstr>Чим різняться інформаційні та комп’ютерні моделі?</vt:lpstr>
      <vt:lpstr>Переваги комп’ютерного моделювання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Комп’ютерне моделювання. Основи алгоритмізації</dc:title>
  <dc:creator>Жукова Женя</dc:creator>
  <cp:lastModifiedBy>Svetlana</cp:lastModifiedBy>
  <cp:revision>68</cp:revision>
  <dcterms:created xsi:type="dcterms:W3CDTF">2013-09-23T14:19:13Z</dcterms:created>
  <dcterms:modified xsi:type="dcterms:W3CDTF">2013-10-21T17:25:32Z</dcterms:modified>
</cp:coreProperties>
</file>