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3" r:id="rId3"/>
    <p:sldId id="257" r:id="rId4"/>
    <p:sldId id="258" r:id="rId5"/>
    <p:sldId id="271" r:id="rId6"/>
    <p:sldId id="259" r:id="rId7"/>
    <p:sldId id="272" r:id="rId8"/>
    <p:sldId id="260" r:id="rId9"/>
    <p:sldId id="274" r:id="rId10"/>
    <p:sldId id="261" r:id="rId11"/>
    <p:sldId id="262" r:id="rId12"/>
    <p:sldId id="263" r:id="rId13"/>
    <p:sldId id="264" r:id="rId14"/>
    <p:sldId id="265" r:id="rId15"/>
    <p:sldId id="266" r:id="rId16"/>
    <p:sldId id="267" r:id="rId17"/>
    <p:sldId id="268" r:id="rId18"/>
    <p:sldId id="269" r:id="rId19"/>
    <p:sldId id="270"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1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11" name="Date Placeholder 10"/>
          <p:cNvSpPr>
            <a:spLocks noGrp="1"/>
          </p:cNvSpPr>
          <p:nvPr>
            <p:ph type="dt" sz="half" idx="10"/>
          </p:nvPr>
        </p:nvSpPr>
        <p:spPr bwMode="black"/>
        <p:txBody>
          <a:bodyPr/>
          <a:lstStyle/>
          <a:p>
            <a:fld id="{B4C71EC6-210F-42DE-9C53-41977AD35B3D}" type="datetimeFigureOut">
              <a:rPr lang="ru-RU" smtClean="0"/>
              <a:t>04.12.2012</a:t>
            </a:fld>
            <a:endParaRPr lang="ru-RU"/>
          </a:p>
        </p:txBody>
      </p:sp>
      <p:sp>
        <p:nvSpPr>
          <p:cNvPr id="17" name="Slide Number Placeholder 16"/>
          <p:cNvSpPr>
            <a:spLocks noGrp="1"/>
          </p:cNvSpPr>
          <p:nvPr>
            <p:ph type="sldNum" sz="quarter" idx="11"/>
          </p:nvPr>
        </p:nvSpPr>
        <p:spPr/>
        <p:txBody>
          <a:bodyPr/>
          <a:lstStyle/>
          <a:p>
            <a:fld id="{B19B0651-EE4F-4900-A07F-96A6BFA9D0F0}" type="slidenum">
              <a:rPr lang="ru-RU" smtClean="0"/>
              <a:t>‹#›</a:t>
            </a:fld>
            <a:endParaRPr lang="ru-RU"/>
          </a:p>
        </p:txBody>
      </p:sp>
      <p:sp>
        <p:nvSpPr>
          <p:cNvPr id="19" name="Footer Placeholder 1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11" name="Date Placeholder 10"/>
          <p:cNvSpPr>
            <a:spLocks noGrp="1"/>
          </p:cNvSpPr>
          <p:nvPr>
            <p:ph type="dt" sz="half" idx="14"/>
          </p:nvPr>
        </p:nvSpPr>
        <p:spPr/>
        <p:txBody>
          <a:bodyPr/>
          <a:lstStyle/>
          <a:p>
            <a:fld id="{B4C71EC6-210F-42DE-9C53-41977AD35B3D}" type="datetimeFigureOut">
              <a:rPr lang="ru-RU" smtClean="0"/>
              <a:t>04.12.2012</a:t>
            </a:fld>
            <a:endParaRPr lang="ru-RU"/>
          </a:p>
        </p:txBody>
      </p:sp>
      <p:sp>
        <p:nvSpPr>
          <p:cNvPr id="12" name="Slide Number Placeholder 11"/>
          <p:cNvSpPr>
            <a:spLocks noGrp="1"/>
          </p:cNvSpPr>
          <p:nvPr>
            <p:ph type="sldNum" sz="quarter" idx="15"/>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12"/>
          <p:cNvSpPr>
            <a:spLocks noGrp="1"/>
          </p:cNvSpPr>
          <p:nvPr>
            <p:ph type="dt" sz="half" idx="10"/>
          </p:nvPr>
        </p:nvSpPr>
        <p:spPr/>
        <p:txBody>
          <a:bodyPr/>
          <a:lstStyle/>
          <a:p>
            <a:fld id="{B4C71EC6-210F-42DE-9C53-41977AD35B3D}" type="datetimeFigureOut">
              <a:rPr lang="ru-RU" smtClean="0"/>
              <a:t>04.12.2012</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5"/>
          </p:nvPr>
        </p:nvSpPr>
        <p:spPr/>
        <p:txBody>
          <a:bodyPr/>
          <a:lstStyle/>
          <a:p>
            <a:fld id="{B4C71EC6-210F-42DE-9C53-41977AD35B3D}" type="datetimeFigureOut">
              <a:rPr lang="ru-RU" smtClean="0"/>
              <a:t>04.12.2012</a:t>
            </a:fld>
            <a:endParaRPr lang="ru-RU"/>
          </a:p>
        </p:txBody>
      </p:sp>
      <p:sp>
        <p:nvSpPr>
          <p:cNvPr id="12" name="Slide Number Placeholder 11"/>
          <p:cNvSpPr>
            <a:spLocks noGrp="1"/>
          </p:cNvSpPr>
          <p:nvPr>
            <p:ph type="sldNum" sz="quarter" idx="16"/>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7"/>
          </p:nvPr>
        </p:nvSpPr>
        <p:spPr/>
        <p:txBody>
          <a:bodyPr/>
          <a:lstStyle/>
          <a:p>
            <a:endParaRPr lang="ru-RU"/>
          </a:p>
        </p:txBody>
      </p:sp>
      <p:sp>
        <p:nvSpPr>
          <p:cNvPr id="16" name="Title 1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ru-RU" smtClean="0"/>
              <a:t>Образец текста</a:t>
            </a:r>
          </a:p>
        </p:txBody>
      </p:sp>
      <p:sp>
        <p:nvSpPr>
          <p:cNvPr id="11" name="Date Placeholder 10"/>
          <p:cNvSpPr>
            <a:spLocks noGrp="1"/>
          </p:cNvSpPr>
          <p:nvPr>
            <p:ph type="dt" sz="half" idx="16"/>
          </p:nvPr>
        </p:nvSpPr>
        <p:spPr/>
        <p:txBody>
          <a:bodyPr/>
          <a:lstStyle/>
          <a:p>
            <a:fld id="{B4C71EC6-210F-42DE-9C53-41977AD35B3D}" type="datetimeFigureOut">
              <a:rPr lang="ru-RU" smtClean="0"/>
              <a:t>04.12.2012</a:t>
            </a:fld>
            <a:endParaRPr lang="ru-RU"/>
          </a:p>
        </p:txBody>
      </p:sp>
      <p:sp>
        <p:nvSpPr>
          <p:cNvPr id="12" name="Slide Number Placeholder 11"/>
          <p:cNvSpPr>
            <a:spLocks noGrp="1"/>
          </p:cNvSpPr>
          <p:nvPr>
            <p:ph type="sldNum" sz="quarter" idx="17"/>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8"/>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15" name="Date Placeholder 14"/>
          <p:cNvSpPr>
            <a:spLocks noGrp="1"/>
          </p:cNvSpPr>
          <p:nvPr>
            <p:ph type="dt" sz="half" idx="10"/>
          </p:nvPr>
        </p:nvSpPr>
        <p:spPr/>
        <p:txBody>
          <a:bodyPr/>
          <a:lstStyle/>
          <a:p>
            <a:fld id="{B4C71EC6-210F-42DE-9C53-41977AD35B3D}" type="datetimeFigureOut">
              <a:rPr lang="ru-RU" smtClean="0"/>
              <a:t>04.12.2012</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4C71EC6-210F-42DE-9C53-41977AD35B3D}" type="datetimeFigureOut">
              <a:rPr lang="ru-RU" smtClean="0"/>
              <a:t>04.12.2012</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6" name="Date Placeholder 15"/>
          <p:cNvSpPr>
            <a:spLocks noGrp="1"/>
          </p:cNvSpPr>
          <p:nvPr>
            <p:ph type="dt" sz="half" idx="15"/>
          </p:nvPr>
        </p:nvSpPr>
        <p:spPr/>
        <p:txBody>
          <a:bodyPr/>
          <a:lstStyle/>
          <a:p>
            <a:fld id="{B4C71EC6-210F-42DE-9C53-41977AD35B3D}" type="datetimeFigureOut">
              <a:rPr lang="ru-RU" smtClean="0"/>
              <a:t>04.12.2012</a:t>
            </a:fld>
            <a:endParaRPr lang="ru-RU"/>
          </a:p>
        </p:txBody>
      </p:sp>
      <p:sp>
        <p:nvSpPr>
          <p:cNvPr id="19" name="Slide Number Placeholder 18"/>
          <p:cNvSpPr>
            <a:spLocks noGrp="1"/>
          </p:cNvSpPr>
          <p:nvPr>
            <p:ph type="sldNum" sz="quarter" idx="16"/>
          </p:nvPr>
        </p:nvSpPr>
        <p:spPr/>
        <p:txBody>
          <a:bodyPr/>
          <a:lstStyle/>
          <a:p>
            <a:fld id="{B19B0651-EE4F-4900-A07F-96A6BFA9D0F0}" type="slidenum">
              <a:rPr lang="ru-RU" smtClean="0"/>
              <a:t>‹#›</a:t>
            </a:fld>
            <a:endParaRPr lang="ru-RU"/>
          </a:p>
        </p:txBody>
      </p:sp>
      <p:sp>
        <p:nvSpPr>
          <p:cNvPr id="23" name="Footer Placeholder 22"/>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13" name="Date Placeholder 12"/>
          <p:cNvSpPr>
            <a:spLocks noGrp="1"/>
          </p:cNvSpPr>
          <p:nvPr>
            <p:ph type="dt" sz="half" idx="14"/>
          </p:nvPr>
        </p:nvSpPr>
        <p:spPr>
          <a:xfrm>
            <a:off x="2981325" y="273180"/>
            <a:ext cx="3181350" cy="292100"/>
          </a:xfrm>
        </p:spPr>
        <p:txBody>
          <a:bodyPr/>
          <a:lstStyle/>
          <a:p>
            <a:fld id="{B4C71EC6-210F-42DE-9C53-41977AD35B3D}" type="datetimeFigureOut">
              <a:rPr lang="ru-RU" smtClean="0"/>
              <a:t>04.12.2012</a:t>
            </a:fld>
            <a:endParaRPr lang="ru-RU"/>
          </a:p>
        </p:txBody>
      </p:sp>
      <p:sp>
        <p:nvSpPr>
          <p:cNvPr id="14" name="Slide Number Placeholder 13"/>
          <p:cNvSpPr>
            <a:spLocks noGrp="1"/>
          </p:cNvSpPr>
          <p:nvPr>
            <p:ph type="sldNum" sz="quarter" idx="15"/>
          </p:nvPr>
        </p:nvSpPr>
        <p:spPr>
          <a:xfrm>
            <a:off x="4038600" y="6172200"/>
            <a:ext cx="1066800" cy="304800"/>
          </a:xfrm>
        </p:spPr>
        <p:txBody>
          <a:bodyPr/>
          <a:lstStyle/>
          <a:p>
            <a:fld id="{B19B0651-EE4F-4900-A07F-96A6BFA9D0F0}" type="slidenum">
              <a:rPr lang="ru-RU" smtClean="0"/>
              <a:t>‹#›</a:t>
            </a:fld>
            <a:endParaRPr lang="ru-RU"/>
          </a:p>
        </p:txBody>
      </p:sp>
      <p:sp>
        <p:nvSpPr>
          <p:cNvPr id="15" name="Footer Placeholder 14"/>
          <p:cNvSpPr>
            <a:spLocks noGrp="1"/>
          </p:cNvSpPr>
          <p:nvPr>
            <p:ph type="ftr" sz="quarter" idx="16"/>
          </p:nvPr>
        </p:nvSpPr>
        <p:spPr>
          <a:xfrm>
            <a:off x="1447800" y="6486525"/>
            <a:ext cx="6248400" cy="29210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4C71EC6-210F-42DE-9C53-41977AD35B3D}" type="datetimeFigureOut">
              <a:rPr lang="ru-RU" smtClean="0"/>
              <a:t>04.12.2012</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19B0651-EE4F-4900-A07F-96A6BFA9D0F0}" type="slidenum">
              <a:rPr lang="ru-RU" smtClean="0"/>
              <a:t>‹#›</a:t>
            </a:fld>
            <a:endParaRPr lang="ru-R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340768"/>
            <a:ext cx="6840760" cy="2718048"/>
          </a:xfrm>
        </p:spPr>
        <p:txBody>
          <a:bodyPr>
            <a:noAutofit/>
          </a:bodyPr>
          <a:lstStyle/>
          <a:p>
            <a:r>
              <a:rPr lang="en-US" sz="6000" dirty="0" smtClean="0">
                <a:latin typeface="Showcard Gothic" pitchFamily="82" charset="0"/>
              </a:rPr>
              <a:t/>
            </a:r>
            <a:br>
              <a:rPr lang="en-US" sz="6000" dirty="0" smtClean="0">
                <a:latin typeface="Showcard Gothic" pitchFamily="82" charset="0"/>
              </a:rPr>
            </a:br>
            <a:r>
              <a:rPr lang="en-US" sz="6000" dirty="0" smtClean="0">
                <a:latin typeface="Showcard Gothic" pitchFamily="82" charset="0"/>
              </a:rPr>
              <a:t>Traditional</a:t>
            </a:r>
            <a:r>
              <a:rPr lang="en-US" sz="6000" dirty="0">
                <a:latin typeface="Showcard Gothic" pitchFamily="82" charset="0"/>
              </a:rPr>
              <a:t/>
            </a:r>
            <a:br>
              <a:rPr lang="en-US" sz="6000" dirty="0">
                <a:latin typeface="Showcard Gothic" pitchFamily="82" charset="0"/>
              </a:rPr>
            </a:br>
            <a:r>
              <a:rPr lang="en-US" sz="6000" dirty="0" smtClean="0">
                <a:latin typeface="Showcard Gothic" pitchFamily="82" charset="0"/>
              </a:rPr>
              <a:t>English cuisine</a:t>
            </a:r>
            <a:endParaRPr lang="ru-RU" sz="6000" dirty="0"/>
          </a:p>
        </p:txBody>
      </p:sp>
    </p:spTree>
    <p:extLst>
      <p:ext uri="{BB962C8B-B14F-4D97-AF65-F5344CB8AC3E}">
        <p14:creationId xmlns:p14="http://schemas.microsoft.com/office/powerpoint/2010/main" val="6014424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556792"/>
            <a:ext cx="8784976" cy="5184576"/>
          </a:xfrm>
        </p:spPr>
        <p:txBody>
          <a:bodyPr>
            <a:normAutofit/>
          </a:bodyPr>
          <a:lstStyle/>
          <a:p>
            <a:pPr algn="l"/>
            <a:r>
              <a:rPr lang="en-US" sz="2400" dirty="0" smtClean="0">
                <a:latin typeface="Arial" pitchFamily="34" charset="0"/>
                <a:cs typeface="Arial" pitchFamily="34" charset="0"/>
              </a:rPr>
              <a:t>   They </a:t>
            </a:r>
            <a:r>
              <a:rPr lang="en-US" sz="2400" dirty="0">
                <a:latin typeface="Arial" pitchFamily="34" charset="0"/>
                <a:cs typeface="Arial" pitchFamily="34" charset="0"/>
              </a:rPr>
              <a:t>are easy to make and once cooked will keep for several days in an airtight tin</a:t>
            </a:r>
            <a:r>
              <a:rPr lang="en-US" sz="2400" dirty="0" smtClean="0">
                <a:latin typeface="Arial" pitchFamily="34" charset="0"/>
                <a:cs typeface="Arial" pitchFamily="34" charset="0"/>
              </a:rPr>
              <a:t>.</a:t>
            </a:r>
          </a:p>
          <a:p>
            <a:pPr algn="l"/>
            <a:endParaRPr lang="en-US" sz="2400" dirty="0">
              <a:latin typeface="Arial" pitchFamily="34" charset="0"/>
              <a:cs typeface="Arial" pitchFamily="34" charset="0"/>
            </a:endParaRPr>
          </a:p>
          <a:p>
            <a:pPr algn="l"/>
            <a:r>
              <a:rPr lang="en-US" sz="2400" dirty="0">
                <a:latin typeface="Arial" pitchFamily="34" charset="0"/>
                <a:cs typeface="Arial" pitchFamily="34" charset="0"/>
              </a:rPr>
              <a:t>Prep Time: 2 </a:t>
            </a:r>
            <a:r>
              <a:rPr lang="en-US" sz="2400" dirty="0" smtClean="0">
                <a:latin typeface="Arial" pitchFamily="34" charset="0"/>
                <a:cs typeface="Arial" pitchFamily="34" charset="0"/>
              </a:rPr>
              <a:t>hours</a:t>
            </a:r>
          </a:p>
          <a:p>
            <a:pPr algn="l"/>
            <a:endParaRPr lang="en-US" sz="2400" dirty="0">
              <a:latin typeface="Arial" pitchFamily="34" charset="0"/>
              <a:cs typeface="Arial" pitchFamily="34" charset="0"/>
            </a:endParaRPr>
          </a:p>
          <a:p>
            <a:pPr algn="l"/>
            <a:r>
              <a:rPr lang="en-US" sz="2400" dirty="0">
                <a:latin typeface="Arial" pitchFamily="34" charset="0"/>
                <a:cs typeface="Arial" pitchFamily="34" charset="0"/>
              </a:rPr>
              <a:t>Cook Time: 15 </a:t>
            </a:r>
            <a:r>
              <a:rPr lang="en-US" sz="2400" dirty="0" smtClean="0">
                <a:latin typeface="Arial" pitchFamily="34" charset="0"/>
                <a:cs typeface="Arial" pitchFamily="34" charset="0"/>
              </a:rPr>
              <a:t>minutes</a:t>
            </a:r>
          </a:p>
          <a:p>
            <a:pPr algn="l"/>
            <a:endParaRPr lang="en-US" sz="2400" dirty="0">
              <a:latin typeface="Arial" pitchFamily="34" charset="0"/>
              <a:cs typeface="Arial" pitchFamily="34" charset="0"/>
            </a:endParaRPr>
          </a:p>
          <a:p>
            <a:pPr algn="l"/>
            <a:r>
              <a:rPr lang="en-US" sz="2400" dirty="0">
                <a:latin typeface="Arial" pitchFamily="34" charset="0"/>
                <a:cs typeface="Arial" pitchFamily="34" charset="0"/>
              </a:rPr>
              <a:t>Total Time: 2 hours, 15 minutes</a:t>
            </a:r>
          </a:p>
          <a:p>
            <a:pPr algn="l"/>
            <a:endParaRPr lang="en-US" sz="2400" dirty="0">
              <a:latin typeface="Arial" pitchFamily="34" charset="0"/>
              <a:cs typeface="Arial" pitchFamily="34" charset="0"/>
            </a:endParaRPr>
          </a:p>
          <a:p>
            <a:pPr algn="l"/>
            <a:endParaRPr lang="ru-RU" sz="2400" dirty="0">
              <a:latin typeface="Arial" pitchFamily="34" charset="0"/>
              <a:cs typeface="Arial" pitchFamily="34" charset="0"/>
            </a:endParaRPr>
          </a:p>
        </p:txBody>
      </p:sp>
      <p:sp>
        <p:nvSpPr>
          <p:cNvPr id="2" name="Заголовок 1"/>
          <p:cNvSpPr>
            <a:spLocks noGrp="1"/>
          </p:cNvSpPr>
          <p:nvPr>
            <p:ph type="title"/>
          </p:nvPr>
        </p:nvSpPr>
        <p:spPr>
          <a:xfrm>
            <a:off x="179512" y="620688"/>
            <a:ext cx="8784976" cy="701040"/>
          </a:xfrm>
          <a:noFill/>
          <a:ln>
            <a:noFill/>
          </a:ln>
        </p:spPr>
        <p:txBody>
          <a:bodyPr>
            <a:normAutofit/>
          </a:bodyPr>
          <a:lstStyle/>
          <a:p>
            <a:r>
              <a:rPr lang="en-US" sz="4000" dirty="0">
                <a:solidFill>
                  <a:schemeClr val="bg2">
                    <a:lumMod val="25000"/>
                  </a:schemeClr>
                </a:solidFill>
                <a:effectLst>
                  <a:outerShdw blurRad="38100" dist="38100" dir="2700000" algn="tl">
                    <a:srgbClr val="000000">
                      <a:alpha val="43137"/>
                    </a:srgbClr>
                  </a:outerShdw>
                </a:effectLst>
                <a:latin typeface="Berlin Sans FB Demi" pitchFamily="34" charset="0"/>
              </a:rPr>
              <a:t>How to make better muffins </a:t>
            </a:r>
            <a:endParaRPr lang="ru-RU" sz="4000"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549994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260648"/>
            <a:ext cx="8568952" cy="6192688"/>
          </a:xfrm>
        </p:spPr>
        <p:txBody>
          <a:bodyPr>
            <a:normAutofit/>
          </a:bodyPr>
          <a:lstStyle/>
          <a:p>
            <a:pPr algn="l"/>
            <a:endParaRPr lang="en-US" sz="2400" u="sng" dirty="0">
              <a:latin typeface="Arial" pitchFamily="34" charset="0"/>
              <a:cs typeface="Arial" pitchFamily="34" charset="0"/>
            </a:endParaRPr>
          </a:p>
          <a:p>
            <a:pPr algn="l"/>
            <a:r>
              <a:rPr lang="en-US" sz="2400" dirty="0">
                <a:latin typeface="Arial" pitchFamily="34" charset="0"/>
                <a:cs typeface="Arial" pitchFamily="34" charset="0"/>
              </a:rPr>
              <a:t>  </a:t>
            </a:r>
            <a:r>
              <a:rPr lang="en-US" sz="2400" u="sng" dirty="0">
                <a:latin typeface="Arial" pitchFamily="34" charset="0"/>
                <a:cs typeface="Arial" pitchFamily="34" charset="0"/>
              </a:rPr>
              <a:t>Ingredients</a:t>
            </a:r>
            <a:r>
              <a:rPr lang="en-US" sz="2400" u="sng" dirty="0" smtClean="0">
                <a:latin typeface="Arial" pitchFamily="34" charset="0"/>
                <a:cs typeface="Arial" pitchFamily="34" charset="0"/>
              </a:rPr>
              <a:t>:</a:t>
            </a:r>
          </a:p>
          <a:p>
            <a:pPr marL="342900" indent="-342900" algn="l">
              <a:buFont typeface="Arial" pitchFamily="34" charset="0"/>
              <a:buChar char="•"/>
            </a:pPr>
            <a:r>
              <a:rPr lang="en-US" sz="2400" dirty="0">
                <a:latin typeface="Arial" pitchFamily="34" charset="0"/>
                <a:cs typeface="Arial" pitchFamily="34" charset="0"/>
              </a:rPr>
              <a:t> 2 cups all purpose flour</a:t>
            </a:r>
          </a:p>
          <a:p>
            <a:pPr marL="342900" indent="-342900" algn="l">
              <a:buFont typeface="Arial" pitchFamily="34" charset="0"/>
              <a:buChar char="•"/>
            </a:pPr>
            <a:r>
              <a:rPr lang="en-US" sz="2400" dirty="0">
                <a:latin typeface="Arial" pitchFamily="34" charset="0"/>
                <a:cs typeface="Arial" pitchFamily="34" charset="0"/>
              </a:rPr>
              <a:t>    1/2 cup granulated sugar</a:t>
            </a:r>
          </a:p>
          <a:p>
            <a:pPr marL="342900" indent="-342900" algn="l">
              <a:buFont typeface="Arial" pitchFamily="34" charset="0"/>
              <a:buChar char="•"/>
            </a:pPr>
            <a:r>
              <a:rPr lang="en-US" sz="2400" dirty="0">
                <a:latin typeface="Arial" pitchFamily="34" charset="0"/>
                <a:cs typeface="Arial" pitchFamily="34" charset="0"/>
              </a:rPr>
              <a:t>    2 </a:t>
            </a:r>
            <a:r>
              <a:rPr lang="en-US" sz="2400" dirty="0" err="1">
                <a:latin typeface="Arial" pitchFamily="34" charset="0"/>
                <a:cs typeface="Arial" pitchFamily="34" charset="0"/>
              </a:rPr>
              <a:t>tsp</a:t>
            </a:r>
            <a:r>
              <a:rPr lang="en-US" sz="2400" dirty="0">
                <a:latin typeface="Arial" pitchFamily="34" charset="0"/>
                <a:cs typeface="Arial" pitchFamily="34" charset="0"/>
              </a:rPr>
              <a:t> baking powder</a:t>
            </a:r>
          </a:p>
          <a:p>
            <a:pPr marL="342900" indent="-342900" algn="l">
              <a:buFont typeface="Arial" pitchFamily="34" charset="0"/>
              <a:buChar char="•"/>
            </a:pPr>
            <a:r>
              <a:rPr lang="en-US" sz="2400" dirty="0">
                <a:latin typeface="Arial" pitchFamily="34" charset="0"/>
                <a:cs typeface="Arial" pitchFamily="34" charset="0"/>
              </a:rPr>
              <a:t>    1/2 </a:t>
            </a:r>
            <a:r>
              <a:rPr lang="en-US" sz="2400" dirty="0" err="1">
                <a:latin typeface="Arial" pitchFamily="34" charset="0"/>
                <a:cs typeface="Arial" pitchFamily="34" charset="0"/>
              </a:rPr>
              <a:t>tsp</a:t>
            </a:r>
            <a:r>
              <a:rPr lang="en-US" sz="2400" dirty="0">
                <a:latin typeface="Arial" pitchFamily="34" charset="0"/>
                <a:cs typeface="Arial" pitchFamily="34" charset="0"/>
              </a:rPr>
              <a:t> baking soda</a:t>
            </a:r>
          </a:p>
          <a:p>
            <a:pPr marL="342900" indent="-342900" algn="l">
              <a:buFont typeface="Arial" pitchFamily="34" charset="0"/>
              <a:buChar char="•"/>
            </a:pPr>
            <a:r>
              <a:rPr lang="en-US" sz="2400" dirty="0">
                <a:latin typeface="Arial" pitchFamily="34" charset="0"/>
                <a:cs typeface="Arial" pitchFamily="34" charset="0"/>
              </a:rPr>
              <a:t>    1/2 </a:t>
            </a:r>
            <a:r>
              <a:rPr lang="en-US" sz="2400" dirty="0" err="1">
                <a:latin typeface="Arial" pitchFamily="34" charset="0"/>
                <a:cs typeface="Arial" pitchFamily="34" charset="0"/>
              </a:rPr>
              <a:t>tsp</a:t>
            </a:r>
            <a:r>
              <a:rPr lang="en-US" sz="2400" dirty="0">
                <a:latin typeface="Arial" pitchFamily="34" charset="0"/>
                <a:cs typeface="Arial" pitchFamily="34" charset="0"/>
              </a:rPr>
              <a:t> salt</a:t>
            </a:r>
          </a:p>
          <a:p>
            <a:pPr marL="342900" indent="-342900" algn="l">
              <a:buFont typeface="Arial" pitchFamily="34" charset="0"/>
              <a:buChar char="•"/>
            </a:pPr>
            <a:r>
              <a:rPr lang="en-US" sz="2400" dirty="0">
                <a:latin typeface="Arial" pitchFamily="34" charset="0"/>
                <a:cs typeface="Arial" pitchFamily="34" charset="0"/>
              </a:rPr>
              <a:t>    3/4 cup well shaken cold buttermilk</a:t>
            </a:r>
          </a:p>
          <a:p>
            <a:pPr marL="342900" indent="-342900" algn="l">
              <a:buFont typeface="Arial" pitchFamily="34" charset="0"/>
              <a:buChar char="•"/>
            </a:pPr>
            <a:r>
              <a:rPr lang="en-US" sz="2400" dirty="0">
                <a:latin typeface="Arial" pitchFamily="34" charset="0"/>
                <a:cs typeface="Arial" pitchFamily="34" charset="0"/>
              </a:rPr>
              <a:t>    3 </a:t>
            </a:r>
            <a:r>
              <a:rPr lang="en-US" sz="2400" dirty="0" err="1">
                <a:latin typeface="Arial" pitchFamily="34" charset="0"/>
                <a:cs typeface="Arial" pitchFamily="34" charset="0"/>
              </a:rPr>
              <a:t>oz</a:t>
            </a:r>
            <a:r>
              <a:rPr lang="en-US" sz="2400" dirty="0">
                <a:latin typeface="Arial" pitchFamily="34" charset="0"/>
                <a:cs typeface="Arial" pitchFamily="34" charset="0"/>
              </a:rPr>
              <a:t> (3/4 stick) unsalted butter, melted</a:t>
            </a:r>
          </a:p>
          <a:p>
            <a:pPr marL="342900" indent="-342900" algn="l">
              <a:buFont typeface="Arial" pitchFamily="34" charset="0"/>
              <a:buChar char="•"/>
            </a:pPr>
            <a:r>
              <a:rPr lang="en-US" sz="2400" dirty="0">
                <a:latin typeface="Arial" pitchFamily="34" charset="0"/>
                <a:cs typeface="Arial" pitchFamily="34" charset="0"/>
              </a:rPr>
              <a:t>    2 large eggs</a:t>
            </a:r>
          </a:p>
          <a:p>
            <a:pPr marL="342900" indent="-342900" algn="l">
              <a:buFont typeface="Arial" pitchFamily="34" charset="0"/>
              <a:buChar char="•"/>
            </a:pPr>
            <a:r>
              <a:rPr lang="en-US" sz="2400" dirty="0">
                <a:latin typeface="Arial" pitchFamily="34" charset="0"/>
                <a:cs typeface="Arial" pitchFamily="34" charset="0"/>
              </a:rPr>
              <a:t>    2 </a:t>
            </a:r>
            <a:r>
              <a:rPr lang="en-US" sz="2400" dirty="0" err="1">
                <a:latin typeface="Arial" pitchFamily="34" charset="0"/>
                <a:cs typeface="Arial" pitchFamily="34" charset="0"/>
              </a:rPr>
              <a:t>tsp</a:t>
            </a:r>
            <a:r>
              <a:rPr lang="en-US" sz="2400" dirty="0">
                <a:latin typeface="Arial" pitchFamily="34" charset="0"/>
                <a:cs typeface="Arial" pitchFamily="34" charset="0"/>
              </a:rPr>
              <a:t> finely grated lemon zest or orange zest</a:t>
            </a:r>
          </a:p>
          <a:p>
            <a:pPr marL="342900" indent="-342900" algn="l">
              <a:buFont typeface="Arial" pitchFamily="34" charset="0"/>
              <a:buChar char="•"/>
            </a:pPr>
            <a:r>
              <a:rPr lang="en-US" sz="2400" dirty="0">
                <a:latin typeface="Arial" pitchFamily="34" charset="0"/>
                <a:cs typeface="Arial" pitchFamily="34" charset="0"/>
              </a:rPr>
              <a:t>    1 </a:t>
            </a:r>
            <a:r>
              <a:rPr lang="en-US" sz="2400" dirty="0" err="1">
                <a:latin typeface="Arial" pitchFamily="34" charset="0"/>
                <a:cs typeface="Arial" pitchFamily="34" charset="0"/>
              </a:rPr>
              <a:t>tsp</a:t>
            </a:r>
            <a:r>
              <a:rPr lang="en-US" sz="2400" dirty="0">
                <a:latin typeface="Arial" pitchFamily="34" charset="0"/>
                <a:cs typeface="Arial" pitchFamily="34" charset="0"/>
              </a:rPr>
              <a:t> pure vanilla extract</a:t>
            </a:r>
          </a:p>
          <a:p>
            <a:pPr marL="342900" indent="-342900" algn="l">
              <a:buFont typeface="Arial" pitchFamily="34" charset="0"/>
              <a:buChar char="•"/>
            </a:pPr>
            <a:r>
              <a:rPr lang="en-US" sz="2400" dirty="0">
                <a:latin typeface="Arial" pitchFamily="34" charset="0"/>
                <a:cs typeface="Arial" pitchFamily="34" charset="0"/>
              </a:rPr>
              <a:t>    1,5 cups blueberries</a:t>
            </a:r>
            <a:endParaRPr lang="en-US" sz="2400" dirty="0" smtClean="0">
              <a:latin typeface="Arial" pitchFamily="34" charset="0"/>
              <a:cs typeface="Arial" pitchFamily="34" charset="0"/>
            </a:endParaRPr>
          </a:p>
          <a:p>
            <a:pPr marL="342900" indent="-342900" algn="l">
              <a:buFont typeface="Arial" pitchFamily="34" charset="0"/>
              <a:buChar char="•"/>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7525636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32656"/>
            <a:ext cx="8640960" cy="6192688"/>
          </a:xfrm>
        </p:spPr>
        <p:txBody>
          <a:bodyPr>
            <a:noAutofit/>
          </a:bodyPr>
          <a:lstStyle/>
          <a:p>
            <a:pPr algn="l"/>
            <a:r>
              <a:rPr lang="en-US" sz="2400" u="sng" dirty="0">
                <a:latin typeface="Arial" pitchFamily="34" charset="0"/>
                <a:cs typeface="Arial" pitchFamily="34" charset="0"/>
              </a:rPr>
              <a:t>Preparation</a:t>
            </a:r>
            <a:r>
              <a:rPr lang="en-US" sz="2400" u="sng" dirty="0" smtClean="0">
                <a:latin typeface="Arial" pitchFamily="34" charset="0"/>
                <a:cs typeface="Arial" pitchFamily="34" charset="0"/>
              </a:rPr>
              <a:t>:</a:t>
            </a:r>
          </a:p>
          <a:p>
            <a:pPr algn="l"/>
            <a:endParaRPr lang="en-US" sz="2400" u="sng" dirty="0">
              <a:latin typeface="Arial" pitchFamily="34" charset="0"/>
              <a:cs typeface="Arial" pitchFamily="34" charset="0"/>
            </a:endParaRPr>
          </a:p>
          <a:p>
            <a:pPr algn="l"/>
            <a:r>
              <a:rPr lang="en-US" sz="2400" dirty="0">
                <a:latin typeface="Arial" pitchFamily="34" charset="0"/>
                <a:cs typeface="Arial" pitchFamily="34" charset="0"/>
              </a:rPr>
              <a:t>/All of the ingredients besides the buttermilk should be in room temperature. You can also swap blueberries to any other kind of berries</a:t>
            </a:r>
            <a:r>
              <a:rPr lang="en-US" sz="2400" dirty="0" smtClean="0">
                <a:latin typeface="Arial" pitchFamily="34" charset="0"/>
                <a:cs typeface="Arial" pitchFamily="34" charset="0"/>
              </a:rPr>
              <a:t>./</a:t>
            </a:r>
          </a:p>
          <a:p>
            <a:pPr algn="l"/>
            <a:endParaRPr lang="en-US" sz="2400" dirty="0" smtClean="0">
              <a:latin typeface="Arial" pitchFamily="34" charset="0"/>
              <a:cs typeface="Arial" pitchFamily="34" charset="0"/>
            </a:endParaRPr>
          </a:p>
          <a:p>
            <a:pPr algn="l"/>
            <a:r>
              <a:rPr lang="en-US" sz="2400" dirty="0" smtClean="0">
                <a:latin typeface="Arial" pitchFamily="34" charset="0"/>
                <a:cs typeface="Arial" pitchFamily="34" charset="0"/>
              </a:rPr>
              <a:t>Center </a:t>
            </a:r>
            <a:r>
              <a:rPr lang="en-US" sz="2400" dirty="0">
                <a:latin typeface="Arial" pitchFamily="34" charset="0"/>
                <a:cs typeface="Arial" pitchFamily="34" charset="0"/>
              </a:rPr>
              <a:t>the rack in the middle of the oven and preheat the oven to 375F. Lightly coat 12 cup standard muffin pan with nonstick spray.</a:t>
            </a:r>
          </a:p>
          <a:p>
            <a:pPr algn="l"/>
            <a:endParaRPr lang="en-US" sz="2400" dirty="0">
              <a:latin typeface="Arial" pitchFamily="34" charset="0"/>
              <a:cs typeface="Arial" pitchFamily="34" charset="0"/>
            </a:endParaRPr>
          </a:p>
        </p:txBody>
      </p:sp>
    </p:spTree>
    <p:extLst>
      <p:ext uri="{BB962C8B-B14F-4D97-AF65-F5344CB8AC3E}">
        <p14:creationId xmlns:p14="http://schemas.microsoft.com/office/powerpoint/2010/main" val="414945410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32656"/>
            <a:ext cx="8712968" cy="6264696"/>
          </a:xfrm>
        </p:spPr>
        <p:txBody>
          <a:bodyPr>
            <a:normAutofit/>
          </a:bodyPr>
          <a:lstStyle/>
          <a:p>
            <a:pPr marL="457200" indent="-457200" algn="l">
              <a:buFont typeface="+mj-lt"/>
              <a:buAutoNum type="arabicPeriod"/>
            </a:pPr>
            <a:r>
              <a:rPr lang="en-US" sz="2400" dirty="0">
                <a:latin typeface="Arial" pitchFamily="34" charset="0"/>
                <a:cs typeface="Arial" pitchFamily="34" charset="0"/>
              </a:rPr>
              <a:t>In a medium bowl whisk together dry ingredients: flour, sugar, baking soda, baking powder and salt.</a:t>
            </a:r>
            <a:endParaRPr lang="en-US" sz="2400" dirty="0" smtClean="0">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700808"/>
            <a:ext cx="6970297" cy="4621971"/>
          </a:xfrm>
          <a:prstGeom prst="rect">
            <a:avLst/>
          </a:prstGeom>
        </p:spPr>
      </p:pic>
    </p:spTree>
    <p:extLst>
      <p:ext uri="{BB962C8B-B14F-4D97-AF65-F5344CB8AC3E}">
        <p14:creationId xmlns:p14="http://schemas.microsoft.com/office/powerpoint/2010/main" val="8700689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40668" y="332656"/>
            <a:ext cx="8496944" cy="6192688"/>
          </a:xfrm>
        </p:spPr>
        <p:txBody>
          <a:bodyPr>
            <a:normAutofit/>
          </a:bodyPr>
          <a:lstStyle/>
          <a:p>
            <a:pPr algn="l"/>
            <a:r>
              <a:rPr lang="en-US" sz="2400" dirty="0">
                <a:latin typeface="Arial" pitchFamily="34" charset="0"/>
                <a:cs typeface="Arial" pitchFamily="34" charset="0"/>
              </a:rPr>
              <a:t>In a separate bowl mix liquid ingredients: buttermilk, </a:t>
            </a:r>
            <a:r>
              <a:rPr lang="en-US" sz="2400" dirty="0" err="1">
                <a:latin typeface="Arial" pitchFamily="34" charset="0"/>
                <a:cs typeface="Arial" pitchFamily="34" charset="0"/>
              </a:rPr>
              <a:t>luke</a:t>
            </a:r>
            <a:r>
              <a:rPr lang="en-US" sz="2400" dirty="0">
                <a:latin typeface="Arial" pitchFamily="34" charset="0"/>
                <a:cs typeface="Arial" pitchFamily="34" charset="0"/>
              </a:rPr>
              <a:t> warm butter, eggs, vanilla and not so liquid lemon zest</a:t>
            </a:r>
            <a:endParaRPr lang="ru-RU" sz="2400" dirty="0">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029" y="1474223"/>
            <a:ext cx="3917939" cy="255889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474223"/>
            <a:ext cx="3899720" cy="255889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029" y="4107832"/>
            <a:ext cx="3909719" cy="259344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4111148"/>
            <a:ext cx="3899720" cy="2586814"/>
          </a:xfrm>
          <a:prstGeom prst="rect">
            <a:avLst/>
          </a:prstGeom>
        </p:spPr>
      </p:pic>
    </p:spTree>
    <p:extLst>
      <p:ext uri="{BB962C8B-B14F-4D97-AF65-F5344CB8AC3E}">
        <p14:creationId xmlns:p14="http://schemas.microsoft.com/office/powerpoint/2010/main" val="105975402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quarter" idx="13"/>
          </p:nvPr>
        </p:nvSpPr>
        <p:spPr>
          <a:xfrm>
            <a:off x="251520" y="260648"/>
            <a:ext cx="8568952" cy="6336704"/>
          </a:xfrm>
        </p:spPr>
        <p:txBody>
          <a:bodyPr>
            <a:normAutofit/>
          </a:bodyPr>
          <a:lstStyle/>
          <a:p>
            <a:pPr algn="l"/>
            <a:r>
              <a:rPr lang="en-US" sz="2400" dirty="0">
                <a:latin typeface="Arial" pitchFamily="34" charset="0"/>
                <a:cs typeface="Arial" pitchFamily="34" charset="0"/>
              </a:rPr>
              <a:t>Add the buttermilk mixture to the flour mixture and stir gently with a rubber spatula just until moistened. Do not beat until smooth. Otherwise muffins will have a coarse texture.</a:t>
            </a:r>
            <a:endParaRPr lang="ru-RU" sz="2400" dirty="0">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708920"/>
            <a:ext cx="4402809" cy="292053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0312" y="2708920"/>
            <a:ext cx="4395841" cy="2920530"/>
          </a:xfrm>
          <a:prstGeom prst="rect">
            <a:avLst/>
          </a:prstGeom>
        </p:spPr>
      </p:pic>
    </p:spTree>
    <p:extLst>
      <p:ext uri="{BB962C8B-B14F-4D97-AF65-F5344CB8AC3E}">
        <p14:creationId xmlns:p14="http://schemas.microsoft.com/office/powerpoint/2010/main" val="20541078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32656"/>
            <a:ext cx="8784976" cy="6336704"/>
          </a:xfrm>
        </p:spPr>
        <p:txBody>
          <a:bodyPr>
            <a:normAutofit/>
          </a:bodyPr>
          <a:lstStyle/>
          <a:p>
            <a:pPr algn="l"/>
            <a:r>
              <a:rPr lang="en-US" sz="2400" dirty="0">
                <a:latin typeface="Arial" pitchFamily="34" charset="0"/>
                <a:cs typeface="Arial" pitchFamily="34" charset="0"/>
              </a:rPr>
              <a:t>Using the spatula fold in the blueberries. Mix gently a few times just enough to incorporate blueberries into batter.</a:t>
            </a:r>
            <a:endParaRPr lang="ru-RU" sz="2400" dirty="0">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376" y="2204864"/>
            <a:ext cx="4372668" cy="290053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156" y="2227729"/>
            <a:ext cx="4349332" cy="2885057"/>
          </a:xfrm>
          <a:prstGeom prst="rect">
            <a:avLst/>
          </a:prstGeom>
        </p:spPr>
      </p:pic>
    </p:spTree>
    <p:extLst>
      <p:ext uri="{BB962C8B-B14F-4D97-AF65-F5344CB8AC3E}">
        <p14:creationId xmlns:p14="http://schemas.microsoft.com/office/powerpoint/2010/main" val="328208341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32656"/>
            <a:ext cx="8640960" cy="6336704"/>
          </a:xfrm>
        </p:spPr>
        <p:txBody>
          <a:bodyPr>
            <a:normAutofit/>
          </a:bodyPr>
          <a:lstStyle/>
          <a:p>
            <a:pPr algn="l"/>
            <a:r>
              <a:rPr lang="en-US" sz="2400" dirty="0">
                <a:latin typeface="Arial" pitchFamily="34" charset="0"/>
                <a:cs typeface="Arial" pitchFamily="34" charset="0"/>
              </a:rPr>
              <a:t>Using a spoon (like I did) or an ice-cream scoop about 2 1/4 inches in diameter fill the muffin cups 3/4 full.</a:t>
            </a:r>
            <a:endParaRPr lang="ru-RU" sz="2400" dirty="0">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556792"/>
            <a:ext cx="7475516" cy="4956979"/>
          </a:xfrm>
          <a:prstGeom prst="rect">
            <a:avLst/>
          </a:prstGeom>
        </p:spPr>
      </p:pic>
    </p:spTree>
    <p:extLst>
      <p:ext uri="{BB962C8B-B14F-4D97-AF65-F5344CB8AC3E}">
        <p14:creationId xmlns:p14="http://schemas.microsoft.com/office/powerpoint/2010/main" val="286599481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32656"/>
            <a:ext cx="8568952" cy="6264696"/>
          </a:xfrm>
        </p:spPr>
        <p:txBody>
          <a:bodyPr>
            <a:normAutofit/>
          </a:bodyPr>
          <a:lstStyle/>
          <a:p>
            <a:pPr algn="l"/>
            <a:r>
              <a:rPr lang="en-US" sz="2400" dirty="0">
                <a:latin typeface="Arial" pitchFamily="34" charset="0"/>
                <a:cs typeface="Arial" pitchFamily="34" charset="0"/>
              </a:rPr>
              <a:t>Once evenly placed, put the muffins into the ready oven for about 20 minutes until they are golden and spring back when you press the center of the muffins</a:t>
            </a:r>
            <a:endParaRPr lang="ru-RU" sz="2400" dirty="0">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556792"/>
            <a:ext cx="7470862" cy="4953893"/>
          </a:xfrm>
          <a:prstGeom prst="rect">
            <a:avLst/>
          </a:prstGeom>
        </p:spPr>
      </p:pic>
    </p:spTree>
    <p:extLst>
      <p:ext uri="{BB962C8B-B14F-4D97-AF65-F5344CB8AC3E}">
        <p14:creationId xmlns:p14="http://schemas.microsoft.com/office/powerpoint/2010/main" val="10242480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260648"/>
            <a:ext cx="8784976" cy="6336704"/>
          </a:xfrm>
        </p:spPr>
        <p:txBody>
          <a:bodyPr>
            <a:normAutofit/>
          </a:bodyPr>
          <a:lstStyle/>
          <a:p>
            <a:pPr algn="l"/>
            <a:r>
              <a:rPr lang="en-US" sz="2400" dirty="0">
                <a:latin typeface="Arial" pitchFamily="34" charset="0"/>
                <a:cs typeface="Arial" pitchFamily="34" charset="0"/>
              </a:rPr>
              <a:t>Meanwhile if you decided to do the doughnut topping mix sugar with cinnamon (cardamom optional) and keep it ready until you will need it.</a:t>
            </a:r>
            <a:endParaRPr lang="ru-RU" sz="2400" dirty="0">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800" y="2708920"/>
            <a:ext cx="4479472" cy="297138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0272" y="2708920"/>
            <a:ext cx="4320480" cy="2971383"/>
          </a:xfrm>
          <a:prstGeom prst="rect">
            <a:avLst/>
          </a:prstGeom>
        </p:spPr>
      </p:pic>
    </p:spTree>
    <p:extLst>
      <p:ext uri="{BB962C8B-B14F-4D97-AF65-F5344CB8AC3E}">
        <p14:creationId xmlns:p14="http://schemas.microsoft.com/office/powerpoint/2010/main" val="171480254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251520" y="1556792"/>
            <a:ext cx="8435280" cy="4539208"/>
          </a:xfrm>
        </p:spPr>
        <p:txBody>
          <a:bodyPr>
            <a:normAutofit/>
          </a:bodyPr>
          <a:lstStyle/>
          <a:p>
            <a:pPr marL="457200" indent="-457200" algn="l">
              <a:buFont typeface="+mj-lt"/>
              <a:buAutoNum type="arabicPeriod"/>
            </a:pPr>
            <a:r>
              <a:rPr lang="en-US" sz="4000" dirty="0"/>
              <a:t>English </a:t>
            </a:r>
            <a:r>
              <a:rPr lang="en-US" sz="4000" dirty="0" smtClean="0"/>
              <a:t>cuisine</a:t>
            </a:r>
          </a:p>
          <a:p>
            <a:pPr marL="457200" indent="-457200" algn="l">
              <a:buFont typeface="+mj-lt"/>
              <a:buAutoNum type="arabicPeriod"/>
            </a:pPr>
            <a:r>
              <a:rPr lang="en-US" sz="4000" dirty="0"/>
              <a:t>English </a:t>
            </a:r>
            <a:r>
              <a:rPr lang="en-US" sz="4000" dirty="0" smtClean="0"/>
              <a:t>Muffins</a:t>
            </a:r>
          </a:p>
          <a:p>
            <a:pPr marL="457200" indent="-457200" algn="l">
              <a:buFont typeface="+mj-lt"/>
              <a:buAutoNum type="arabicPeriod"/>
            </a:pPr>
            <a:r>
              <a:rPr lang="en-US" sz="4000" dirty="0"/>
              <a:t>How to make better muffins   </a:t>
            </a:r>
            <a:endParaRPr lang="ru-RU" sz="4000" dirty="0"/>
          </a:p>
        </p:txBody>
      </p:sp>
      <p:sp>
        <p:nvSpPr>
          <p:cNvPr id="3" name="Заголовок 2"/>
          <p:cNvSpPr>
            <a:spLocks noGrp="1"/>
          </p:cNvSpPr>
          <p:nvPr>
            <p:ph type="title"/>
          </p:nvPr>
        </p:nvSpPr>
        <p:spPr>
          <a:xfrm>
            <a:off x="2483768" y="620688"/>
            <a:ext cx="4114800" cy="701040"/>
          </a:xfrm>
          <a:noFill/>
          <a:ln>
            <a:noFill/>
          </a:ln>
        </p:spPr>
        <p:txBody>
          <a:bodyPr>
            <a:normAutofit/>
          </a:bodyPr>
          <a:lstStyle/>
          <a:p>
            <a:r>
              <a:rPr lang="en-US" sz="4000" dirty="0" smtClean="0">
                <a:solidFill>
                  <a:schemeClr val="bg2">
                    <a:lumMod val="25000"/>
                  </a:schemeClr>
                </a:solidFill>
                <a:effectLst>
                  <a:outerShdw blurRad="38100" dist="38100" dir="2700000" algn="tl">
                    <a:srgbClr val="000000">
                      <a:alpha val="43137"/>
                    </a:srgbClr>
                  </a:outerShdw>
                </a:effectLst>
                <a:latin typeface="Berlin Sans FB Demi" pitchFamily="34" charset="0"/>
              </a:rPr>
              <a:t>Maintains</a:t>
            </a:r>
            <a:endParaRPr lang="ru-RU" sz="4000"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61088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251520" y="260648"/>
            <a:ext cx="8712968" cy="6336704"/>
          </a:xfrm>
        </p:spPr>
        <p:txBody>
          <a:bodyPr>
            <a:normAutofit/>
          </a:bodyPr>
          <a:lstStyle/>
          <a:p>
            <a:pPr algn="l"/>
            <a:r>
              <a:rPr lang="en-US" sz="2400" dirty="0">
                <a:latin typeface="Arial" pitchFamily="34" charset="0"/>
                <a:cs typeface="Arial" pitchFamily="34" charset="0"/>
              </a:rPr>
              <a:t>After taking out the muffins from the oven, make sure you give it a rest before handling them further. 10-15 minutes is sufficient enough.</a:t>
            </a:r>
            <a:endParaRPr lang="ru-RU" sz="2400" dirty="0">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772816"/>
            <a:ext cx="7056784" cy="4681000"/>
          </a:xfrm>
          <a:prstGeom prst="rect">
            <a:avLst/>
          </a:prstGeom>
        </p:spPr>
      </p:pic>
    </p:spTree>
    <p:extLst>
      <p:ext uri="{BB962C8B-B14F-4D97-AF65-F5344CB8AC3E}">
        <p14:creationId xmlns:p14="http://schemas.microsoft.com/office/powerpoint/2010/main" val="1360775227"/>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79512" y="188640"/>
            <a:ext cx="8784976" cy="6480720"/>
          </a:xfrm>
        </p:spPr>
        <p:txBody>
          <a:bodyPr>
            <a:normAutofit/>
          </a:bodyPr>
          <a:lstStyle/>
          <a:p>
            <a:pPr algn="l"/>
            <a:r>
              <a:rPr lang="en-US" sz="2400" dirty="0">
                <a:latin typeface="Arial" pitchFamily="34" charset="0"/>
                <a:cs typeface="Arial" pitchFamily="34" charset="0"/>
              </a:rPr>
              <a:t>While the muffins are still warm, gently remove them from the pan one at a time. Brush the top of the muffins with the butter (or simply dip the tops in butter) and roll in the cinnamon sugar to coat. Place the muffin on a wire rack to cool them completely.</a:t>
            </a:r>
            <a:endParaRPr lang="ru-RU" sz="2400" dirty="0">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2420888"/>
            <a:ext cx="4459723" cy="299043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420888"/>
            <a:ext cx="4352184" cy="2990438"/>
          </a:xfrm>
          <a:prstGeom prst="rect">
            <a:avLst/>
          </a:prstGeom>
        </p:spPr>
      </p:pic>
    </p:spTree>
    <p:extLst>
      <p:ext uri="{BB962C8B-B14F-4D97-AF65-F5344CB8AC3E}">
        <p14:creationId xmlns:p14="http://schemas.microsoft.com/office/powerpoint/2010/main" val="1079655831"/>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339752" y="188640"/>
            <a:ext cx="4392488" cy="6408711"/>
          </a:xfrm>
        </p:spPr>
      </p:pic>
    </p:spTree>
    <p:extLst>
      <p:ext uri="{BB962C8B-B14F-4D97-AF65-F5344CB8AC3E}">
        <p14:creationId xmlns:p14="http://schemas.microsoft.com/office/powerpoint/2010/main" val="240264597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19672" y="1124744"/>
            <a:ext cx="5760640" cy="3312368"/>
          </a:xfrm>
          <a:noFill/>
          <a:ln>
            <a:noFill/>
          </a:ln>
        </p:spPr>
        <p:txBody>
          <a:bodyPr>
            <a:noAutofit/>
          </a:bodyPr>
          <a:lstStyle/>
          <a:p>
            <a:r>
              <a:rPr lang="en-US" sz="8800" dirty="0" smtClean="0">
                <a:solidFill>
                  <a:schemeClr val="bg2">
                    <a:lumMod val="25000"/>
                  </a:schemeClr>
                </a:solidFill>
                <a:latin typeface="Showcard Gothic" pitchFamily="82" charset="0"/>
              </a:rPr>
              <a:t>The end</a:t>
            </a:r>
            <a:endParaRPr lang="ru-RU" sz="8800" dirty="0">
              <a:solidFill>
                <a:schemeClr val="bg2">
                  <a:lumMod val="25000"/>
                </a:schemeClr>
              </a:solidFill>
            </a:endParaRPr>
          </a:p>
        </p:txBody>
      </p:sp>
    </p:spTree>
    <p:extLst>
      <p:ext uri="{BB962C8B-B14F-4D97-AF65-F5344CB8AC3E}">
        <p14:creationId xmlns:p14="http://schemas.microsoft.com/office/powerpoint/2010/main" val="98425637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1700808"/>
            <a:ext cx="8208912" cy="4824536"/>
          </a:xfrm>
        </p:spPr>
        <p:txBody>
          <a:bodyPr>
            <a:normAutofit/>
          </a:bodyPr>
          <a:lstStyle/>
          <a:p>
            <a:pPr algn="l"/>
            <a:r>
              <a:rPr lang="ru-RU" sz="2400" dirty="0" smtClean="0">
                <a:latin typeface="Arial" pitchFamily="34" charset="0"/>
                <a:cs typeface="Arial" pitchFamily="34" charset="0"/>
              </a:rPr>
              <a:t>   </a:t>
            </a:r>
            <a:r>
              <a:rPr lang="en-US" sz="2400" dirty="0" smtClean="0">
                <a:latin typeface="Arial" pitchFamily="34" charset="0"/>
                <a:cs typeface="Arial" pitchFamily="34" charset="0"/>
              </a:rPr>
              <a:t>English </a:t>
            </a:r>
            <a:r>
              <a:rPr lang="en-US" sz="2400" dirty="0">
                <a:latin typeface="Arial" pitchFamily="34" charset="0"/>
                <a:cs typeface="Arial" pitchFamily="34" charset="0"/>
              </a:rPr>
              <a:t>cuisine encompasses the cooking styles, traditions and recipes associated with England. It has distinctive attributes of its own, but also shares much with wider British cuisine, largely due to the importation of ingredients and ideas from places such as North America, China, and India during the time of the British Empire and as a result of post-war immigration.</a:t>
            </a:r>
            <a:endParaRPr lang="ru-RU" sz="2400" dirty="0">
              <a:latin typeface="Arial" pitchFamily="34" charset="0"/>
              <a:cs typeface="Arial" pitchFamily="34" charset="0"/>
            </a:endParaRPr>
          </a:p>
        </p:txBody>
      </p:sp>
      <p:sp>
        <p:nvSpPr>
          <p:cNvPr id="2" name="Заголовок 1"/>
          <p:cNvSpPr>
            <a:spLocks noGrp="1"/>
          </p:cNvSpPr>
          <p:nvPr>
            <p:ph type="title"/>
          </p:nvPr>
        </p:nvSpPr>
        <p:spPr>
          <a:xfrm>
            <a:off x="1115616" y="404664"/>
            <a:ext cx="7024744" cy="1143000"/>
          </a:xfrm>
          <a:noFill/>
          <a:ln>
            <a:noFill/>
          </a:ln>
        </p:spPr>
        <p:txBody>
          <a:bodyPr>
            <a:normAutofit/>
          </a:bodyPr>
          <a:lstStyle/>
          <a:p>
            <a:r>
              <a:rPr lang="en-US" sz="4000" dirty="0">
                <a:solidFill>
                  <a:schemeClr val="bg2">
                    <a:lumMod val="25000"/>
                  </a:schemeClr>
                </a:solidFill>
                <a:effectLst>
                  <a:outerShdw blurRad="38100" dist="38100" dir="2700000" algn="tl">
                    <a:srgbClr val="000000">
                      <a:alpha val="43137"/>
                    </a:srgbClr>
                  </a:outerShdw>
                </a:effectLst>
                <a:latin typeface="Berlin Sans FB Demi" pitchFamily="34" charset="0"/>
              </a:rPr>
              <a:t>English cuisine</a:t>
            </a:r>
            <a:endParaRPr lang="ru-RU" sz="4000" dirty="0">
              <a:solidFill>
                <a:schemeClr val="bg2">
                  <a:lumMod val="25000"/>
                </a:schemeClr>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386940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476672"/>
            <a:ext cx="7992888" cy="6048672"/>
          </a:xfrm>
        </p:spPr>
        <p:txBody>
          <a:bodyPr>
            <a:normAutofit/>
          </a:bodyPr>
          <a:lstStyle/>
          <a:p>
            <a:pPr algn="l"/>
            <a:endParaRPr lang="en-US" sz="2400" dirty="0">
              <a:latin typeface="Arial" pitchFamily="34" charset="0"/>
              <a:cs typeface="Arial" pitchFamily="34" charset="0"/>
            </a:endParaRPr>
          </a:p>
          <a:p>
            <a:pPr algn="l"/>
            <a:r>
              <a:rPr lang="ru-RU" sz="2400" dirty="0" smtClean="0">
                <a:latin typeface="Arial" pitchFamily="34" charset="0"/>
                <a:cs typeface="Arial" pitchFamily="34" charset="0"/>
              </a:rPr>
              <a:t>   </a:t>
            </a:r>
            <a:r>
              <a:rPr lang="en-US" sz="2400" dirty="0" smtClean="0">
                <a:latin typeface="Arial" pitchFamily="34" charset="0"/>
                <a:cs typeface="Arial" pitchFamily="34" charset="0"/>
              </a:rPr>
              <a:t>In </a:t>
            </a:r>
            <a:r>
              <a:rPr lang="en-US" sz="2400" dirty="0" smtClean="0">
                <a:latin typeface="Arial" pitchFamily="34" charset="0"/>
                <a:cs typeface="Arial" pitchFamily="34" charset="0"/>
              </a:rPr>
              <a:t>the </a:t>
            </a:r>
            <a:r>
              <a:rPr lang="en-US" sz="2400" dirty="0">
                <a:latin typeface="Arial" pitchFamily="34" charset="0"/>
                <a:cs typeface="Arial" pitchFamily="34" charset="0"/>
              </a:rPr>
              <a:t>Early Modern Period the food of England was historically </a:t>
            </a:r>
            <a:r>
              <a:rPr lang="en-US" sz="2400" dirty="0" smtClean="0">
                <a:latin typeface="Arial" pitchFamily="34" charset="0"/>
                <a:cs typeface="Arial" pitchFamily="34" charset="0"/>
              </a:rPr>
              <a:t>characterized </a:t>
            </a:r>
            <a:r>
              <a:rPr lang="en-US" sz="2400" dirty="0">
                <a:latin typeface="Arial" pitchFamily="34" charset="0"/>
                <a:cs typeface="Arial" pitchFamily="34" charset="0"/>
              </a:rPr>
              <a:t>by its simplicity of approach and a reliance on the high quality of natural produce. It is possible the effects of this can still be seen in traditional cuisine.</a:t>
            </a:r>
          </a:p>
          <a:p>
            <a:pPr algn="l"/>
            <a:r>
              <a:rPr lang="ru-RU" sz="2400" dirty="0" smtClean="0">
                <a:latin typeface="Arial" pitchFamily="34" charset="0"/>
                <a:cs typeface="Arial" pitchFamily="34" charset="0"/>
              </a:rPr>
              <a:t>   </a:t>
            </a:r>
            <a:r>
              <a:rPr lang="en-US" sz="2400" dirty="0" smtClean="0">
                <a:latin typeface="Arial" pitchFamily="34" charset="0"/>
                <a:cs typeface="Arial" pitchFamily="34" charset="0"/>
              </a:rPr>
              <a:t>Traditional </a:t>
            </a:r>
            <a:r>
              <a:rPr lang="en-US" sz="2400" dirty="0">
                <a:latin typeface="Arial" pitchFamily="34" charset="0"/>
                <a:cs typeface="Arial" pitchFamily="34" charset="0"/>
              </a:rPr>
              <a:t>meals have ancient origins, such as bread and cheese, roasted and stewed meats, meat and game pies, boiled vegetables and broths, and freshwater and saltwater fish. </a:t>
            </a:r>
            <a:endParaRPr lang="ru-RU" sz="2400" dirty="0">
              <a:latin typeface="Arial" pitchFamily="34" charset="0"/>
              <a:cs typeface="Arial" pitchFamily="34" charset="0"/>
            </a:endParaRPr>
          </a:p>
        </p:txBody>
      </p:sp>
    </p:spTree>
    <p:extLst>
      <p:ext uri="{BB962C8B-B14F-4D97-AF65-F5344CB8AC3E}">
        <p14:creationId xmlns:p14="http://schemas.microsoft.com/office/powerpoint/2010/main" val="8313666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2827" y="2924944"/>
            <a:ext cx="3508375" cy="330649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76672"/>
            <a:ext cx="3528392" cy="244827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476672"/>
            <a:ext cx="4248472" cy="244827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2924944"/>
            <a:ext cx="4248472" cy="3312368"/>
          </a:xfrm>
          <a:prstGeom prst="rect">
            <a:avLst/>
          </a:prstGeom>
        </p:spPr>
      </p:pic>
    </p:spTree>
    <p:extLst>
      <p:ext uri="{BB962C8B-B14F-4D97-AF65-F5344CB8AC3E}">
        <p14:creationId xmlns:p14="http://schemas.microsoft.com/office/powerpoint/2010/main" val="38559235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548680"/>
            <a:ext cx="7920880" cy="5904656"/>
          </a:xfrm>
        </p:spPr>
        <p:txBody>
          <a:bodyPr>
            <a:normAutofit/>
          </a:bodyPr>
          <a:lstStyle/>
          <a:p>
            <a:pPr marL="342900" indent="-342900" algn="l">
              <a:buFont typeface="Arial" pitchFamily="34" charset="0"/>
              <a:buChar char="•"/>
            </a:pPr>
            <a:endParaRPr lang="en-US" sz="2400" dirty="0">
              <a:latin typeface="Arial" pitchFamily="34" charset="0"/>
              <a:cs typeface="Arial" pitchFamily="34" charset="0"/>
            </a:endParaRPr>
          </a:p>
          <a:p>
            <a:pPr algn="l"/>
            <a:r>
              <a:rPr lang="ru-RU" sz="2400" dirty="0" smtClean="0">
                <a:latin typeface="Arial" pitchFamily="34" charset="0"/>
                <a:cs typeface="Arial" pitchFamily="34" charset="0"/>
              </a:rPr>
              <a:t>   </a:t>
            </a:r>
            <a:r>
              <a:rPr lang="en-US" sz="2400" dirty="0" smtClean="0">
                <a:latin typeface="Arial" pitchFamily="34" charset="0"/>
                <a:cs typeface="Arial" pitchFamily="34" charset="0"/>
              </a:rPr>
              <a:t>Fish </a:t>
            </a:r>
            <a:r>
              <a:rPr lang="en-US" sz="2400" dirty="0">
                <a:latin typeface="Arial" pitchFamily="34" charset="0"/>
                <a:cs typeface="Arial" pitchFamily="34" charset="0"/>
              </a:rPr>
              <a:t>and chips, which were once urban street food eaten from newspaper with salt and malt vinegar, and pies and sausages with mashed potatoes, onions, and gravy, are now matched in popularity by curries from India and Bangladesh, and stir-fries based on Chinese and Thai cuisine. Italian cuisine and French cuisine are also now widely adapted. Britain was also quick to adopt the innovation of fast food from the United States, and continues to absorb culinary ideas from all over the world while at the same time rediscovering its roots in sustainable rural agriculture.</a:t>
            </a:r>
            <a:endParaRPr lang="ru-RU" sz="2400" dirty="0">
              <a:latin typeface="Arial" pitchFamily="34" charset="0"/>
              <a:cs typeface="Arial" pitchFamily="34" charset="0"/>
            </a:endParaRPr>
          </a:p>
        </p:txBody>
      </p:sp>
    </p:spTree>
    <p:extLst>
      <p:ext uri="{BB962C8B-B14F-4D97-AF65-F5344CB8AC3E}">
        <p14:creationId xmlns:p14="http://schemas.microsoft.com/office/powerpoint/2010/main" val="246253098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0" y="3789041"/>
            <a:ext cx="4248472" cy="2784308"/>
          </a:xfrm>
        </p:spPr>
      </p:pic>
      <p:sp>
        <p:nvSpPr>
          <p:cNvPr id="2" name="Заголовок 1"/>
          <p:cNvSpPr>
            <a:spLocks noGrp="1"/>
          </p:cNvSpPr>
          <p:nvPr>
            <p:ph type="title"/>
          </p:nvPr>
        </p:nvSpPr>
        <p:spPr>
          <a:noFill/>
          <a:ln>
            <a:noFill/>
          </a:ln>
        </p:spPr>
        <p:txBody>
          <a:bodyPr/>
          <a:lstStyle/>
          <a:p>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64704"/>
            <a:ext cx="4248472" cy="277605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789040"/>
            <a:ext cx="4248472" cy="2784309"/>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764704"/>
            <a:ext cx="4244153" cy="2784309"/>
          </a:xfrm>
          <a:prstGeom prst="rect">
            <a:avLst/>
          </a:prstGeom>
        </p:spPr>
      </p:pic>
    </p:spTree>
    <p:extLst>
      <p:ext uri="{BB962C8B-B14F-4D97-AF65-F5344CB8AC3E}">
        <p14:creationId xmlns:p14="http://schemas.microsoft.com/office/powerpoint/2010/main" val="23338518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4"/>
            <a:ext cx="9172255" cy="6854136"/>
          </a:xfrm>
          <a:prstGeom prst="rect">
            <a:avLst/>
          </a:prstGeom>
        </p:spPr>
      </p:pic>
      <p:sp>
        <p:nvSpPr>
          <p:cNvPr id="3" name="Объект 2"/>
          <p:cNvSpPr>
            <a:spLocks noGrp="1"/>
          </p:cNvSpPr>
          <p:nvPr>
            <p:ph sz="quarter" idx="13"/>
          </p:nvPr>
        </p:nvSpPr>
        <p:spPr>
          <a:xfrm>
            <a:off x="323528" y="1628800"/>
            <a:ext cx="8424936" cy="5040560"/>
          </a:xfrm>
        </p:spPr>
        <p:txBody>
          <a:bodyPr/>
          <a:lstStyle/>
          <a:p>
            <a:pPr algn="l"/>
            <a:r>
              <a:rPr lang="en-US" sz="2400" b="1" dirty="0" smtClean="0">
                <a:latin typeface="Arial" pitchFamily="34" charset="0"/>
                <a:cs typeface="Arial" pitchFamily="34" charset="0"/>
              </a:rPr>
              <a:t>   English </a:t>
            </a:r>
            <a:r>
              <a:rPr lang="en-US" sz="2400" b="1" dirty="0">
                <a:latin typeface="Arial" pitchFamily="34" charset="0"/>
                <a:cs typeface="Arial" pitchFamily="34" charset="0"/>
              </a:rPr>
              <a:t>Muffins should not be mistaken for American Muffins. English muffins are a yeast-based dough as you can see in this English Muffin recipe. They are a delicious tea-time treat, toasted and served warm with butter or filled, they make a </a:t>
            </a:r>
            <a:r>
              <a:rPr lang="en-US" sz="2400" b="1" dirty="0" smtClean="0">
                <a:latin typeface="Arial" pitchFamily="34" charset="0"/>
                <a:cs typeface="Arial" pitchFamily="34" charset="0"/>
              </a:rPr>
              <a:t>lovely sandwich</a:t>
            </a:r>
            <a:r>
              <a:rPr lang="en-US" sz="2400" b="1" dirty="0">
                <a:latin typeface="Arial" pitchFamily="34" charset="0"/>
                <a:cs typeface="Arial" pitchFamily="34" charset="0"/>
              </a:rPr>
              <a:t>. </a:t>
            </a:r>
            <a:endParaRPr lang="en-US" sz="2400" b="1" dirty="0" smtClean="0">
              <a:latin typeface="Arial" pitchFamily="34" charset="0"/>
              <a:cs typeface="Arial" pitchFamily="34" charset="0"/>
            </a:endParaRPr>
          </a:p>
          <a:p>
            <a:pPr algn="l"/>
            <a:endParaRPr lang="ru-RU" dirty="0">
              <a:latin typeface="Arial" pitchFamily="34" charset="0"/>
              <a:cs typeface="Arial" pitchFamily="34" charset="0"/>
            </a:endParaRPr>
          </a:p>
        </p:txBody>
      </p:sp>
      <p:sp>
        <p:nvSpPr>
          <p:cNvPr id="2" name="Заголовок 1"/>
          <p:cNvSpPr>
            <a:spLocks noGrp="1"/>
          </p:cNvSpPr>
          <p:nvPr>
            <p:ph type="title"/>
          </p:nvPr>
        </p:nvSpPr>
        <p:spPr>
          <a:xfrm>
            <a:off x="827584" y="404664"/>
            <a:ext cx="7024744" cy="1143000"/>
          </a:xfrm>
          <a:noFill/>
          <a:ln>
            <a:noFill/>
          </a:ln>
        </p:spPr>
        <p:txBody>
          <a:bodyPr>
            <a:normAutofit/>
          </a:bodyPr>
          <a:lstStyle/>
          <a:p>
            <a:r>
              <a:rPr lang="en-US" sz="4000" dirty="0">
                <a:solidFill>
                  <a:schemeClr val="bg2">
                    <a:lumMod val="25000"/>
                  </a:schemeClr>
                </a:solidFill>
                <a:effectLst>
                  <a:outerShdw blurRad="38100" dist="38100" dir="2700000" algn="tl">
                    <a:srgbClr val="000000">
                      <a:alpha val="43137"/>
                    </a:srgbClr>
                  </a:outerShdw>
                </a:effectLst>
                <a:latin typeface="Berlin Sans FB Demi" pitchFamily="34" charset="0"/>
              </a:rPr>
              <a:t>English Muffins</a:t>
            </a:r>
            <a:endParaRPr lang="ru-RU" sz="4000"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772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Объект 1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7545" y="476671"/>
            <a:ext cx="2272970" cy="2942685"/>
          </a:xfrm>
        </p:spPr>
      </p:pic>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933056"/>
            <a:ext cx="2862969" cy="2376264"/>
          </a:xfrm>
          <a:prstGeom prst="rect">
            <a:avLst/>
          </a:prstGeom>
        </p:spPr>
      </p:pic>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1071708"/>
            <a:ext cx="3121152" cy="2319528"/>
          </a:xfrm>
          <a:prstGeom prst="rect">
            <a:avLst/>
          </a:prstGeom>
        </p:spPr>
      </p:pic>
      <p:pic>
        <p:nvPicPr>
          <p:cNvPr id="18" name="Рисунок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311" y="432389"/>
            <a:ext cx="2624495" cy="3284644"/>
          </a:xfrm>
          <a:prstGeom prst="rect">
            <a:avLst/>
          </a:prstGeom>
        </p:spPr>
      </p:pic>
      <p:pic>
        <p:nvPicPr>
          <p:cNvPr id="19" name="Рисунок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3943055"/>
            <a:ext cx="4032448" cy="2531315"/>
          </a:xfrm>
          <a:prstGeom prst="rect">
            <a:avLst/>
          </a:prstGeom>
        </p:spPr>
      </p:pic>
    </p:spTree>
    <p:extLst>
      <p:ext uri="{BB962C8B-B14F-4D97-AF65-F5344CB8AC3E}">
        <p14:creationId xmlns:p14="http://schemas.microsoft.com/office/powerpoint/2010/main" val="282741461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92</TotalTime>
  <Words>746</Words>
  <Application>Microsoft Office PowerPoint</Application>
  <PresentationFormat>Экран (4:3)</PresentationFormat>
  <Paragraphs>50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BlackTie</vt:lpstr>
      <vt:lpstr> Traditional English cuisine</vt:lpstr>
      <vt:lpstr>Maintains</vt:lpstr>
      <vt:lpstr>English cuisine</vt:lpstr>
      <vt:lpstr>Презентация PowerPoint</vt:lpstr>
      <vt:lpstr>Презентация PowerPoint</vt:lpstr>
      <vt:lpstr>Презентация PowerPoint</vt:lpstr>
      <vt:lpstr>Презентация PowerPoint</vt:lpstr>
      <vt:lpstr>English Muffins</vt:lpstr>
      <vt:lpstr>Презентация PowerPoint</vt:lpstr>
      <vt:lpstr>How to make better muffins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cuisine</dc:title>
  <cp:lastModifiedBy>1</cp:lastModifiedBy>
  <cp:revision>11</cp:revision>
  <dcterms:modified xsi:type="dcterms:W3CDTF">2012-12-04T19:11:04Z</dcterms:modified>
</cp:coreProperties>
</file>