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E5917-C924-47A0-83A5-15116B7DF57C}" type="datetimeFigureOut">
              <a:rPr lang="ru-RU" smtClean="0"/>
              <a:t>13.09.2013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CC84F-3D1E-4D78-81B4-5FA404A651D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E5917-C924-47A0-83A5-15116B7DF57C}" type="datetimeFigureOut">
              <a:rPr lang="ru-RU" smtClean="0"/>
              <a:t>13.09.2013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CC84F-3D1E-4D78-81B4-5FA404A651D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E5917-C924-47A0-83A5-15116B7DF57C}" type="datetimeFigureOut">
              <a:rPr lang="ru-RU" smtClean="0"/>
              <a:t>13.09.2013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CC84F-3D1E-4D78-81B4-5FA404A651D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E5917-C924-47A0-83A5-15116B7DF57C}" type="datetimeFigureOut">
              <a:rPr lang="ru-RU" smtClean="0"/>
              <a:t>13.09.2013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CC84F-3D1E-4D78-81B4-5FA404A651D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E5917-C924-47A0-83A5-15116B7DF57C}" type="datetimeFigureOut">
              <a:rPr lang="ru-RU" smtClean="0"/>
              <a:t>13.09.2013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CC84F-3D1E-4D78-81B4-5FA404A651D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E5917-C924-47A0-83A5-15116B7DF57C}" type="datetimeFigureOut">
              <a:rPr lang="ru-RU" smtClean="0"/>
              <a:t>13.09.2013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CC84F-3D1E-4D78-81B4-5FA404A651D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E5917-C924-47A0-83A5-15116B7DF57C}" type="datetimeFigureOut">
              <a:rPr lang="ru-RU" smtClean="0"/>
              <a:t>13.09.2013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CC84F-3D1E-4D78-81B4-5FA404A651D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E5917-C924-47A0-83A5-15116B7DF57C}" type="datetimeFigureOut">
              <a:rPr lang="ru-RU" smtClean="0"/>
              <a:t>13.09.2013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CC84F-3D1E-4D78-81B4-5FA404A651D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E5917-C924-47A0-83A5-15116B7DF57C}" type="datetimeFigureOut">
              <a:rPr lang="ru-RU" smtClean="0"/>
              <a:t>13.09.2013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CC84F-3D1E-4D78-81B4-5FA404A651D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E5917-C924-47A0-83A5-15116B7DF57C}" type="datetimeFigureOut">
              <a:rPr lang="ru-RU" smtClean="0"/>
              <a:t>13.09.2013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CC84F-3D1E-4D78-81B4-5FA404A651D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E5917-C924-47A0-83A5-15116B7DF57C}" type="datetimeFigureOut">
              <a:rPr lang="ru-RU" smtClean="0"/>
              <a:t>13.09.2013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CC84F-3D1E-4D78-81B4-5FA404A651D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6E5917-C924-47A0-83A5-15116B7DF57C}" type="datetimeFigureOut">
              <a:rPr lang="ru-RU" smtClean="0"/>
              <a:t>13.09.2013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7CC84F-3D1E-4D78-81B4-5FA404A651D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uk-UA" sz="7200" dirty="0" smtClean="0"/>
              <a:t>Микола Коперник </a:t>
            </a:r>
            <a:endParaRPr lang="ru-RU" sz="7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uk-UA" dirty="0" smtClean="0">
                <a:solidFill>
                  <a:schemeClr val="tx1"/>
                </a:solidFill>
              </a:rPr>
              <a:t>Виконала учениця 11 Б класу</a:t>
            </a:r>
          </a:p>
          <a:p>
            <a:r>
              <a:rPr lang="uk-UA" dirty="0" err="1" smtClean="0">
                <a:solidFill>
                  <a:schemeClr val="tx1"/>
                </a:solidFill>
              </a:rPr>
              <a:t>Кандибка</a:t>
            </a:r>
            <a:r>
              <a:rPr lang="uk-UA" dirty="0" smtClean="0">
                <a:solidFill>
                  <a:schemeClr val="tx1"/>
                </a:solidFill>
              </a:rPr>
              <a:t> Оля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1"/>
            <a:ext cx="9144000" cy="6463308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sz="7200" b="1" i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«І </a:t>
            </a:r>
            <a:r>
              <a:rPr lang="ru-RU" sz="7200" b="1" i="1" dirty="0" err="1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був</a:t>
            </a:r>
            <a:r>
              <a:rPr lang="ru-RU" sz="7200" b="1" i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Аристарх </a:t>
            </a:r>
            <a:r>
              <a:rPr lang="ru-RU" sz="7200" b="1" i="1" dirty="0" err="1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судимий</a:t>
            </a:r>
            <a:r>
              <a:rPr lang="ru-RU" sz="7200" b="1" i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за те, </a:t>
            </a:r>
            <a:r>
              <a:rPr lang="ru-RU" sz="7200" b="1" i="1" dirty="0" err="1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що</a:t>
            </a:r>
            <a:r>
              <a:rPr lang="ru-RU" sz="7200" b="1" i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</a:t>
            </a:r>
            <a:r>
              <a:rPr lang="ru-RU" sz="7200" b="1" i="1" dirty="0" err="1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зрушив</a:t>
            </a:r>
            <a:r>
              <a:rPr lang="ru-RU" sz="7200" b="1" i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</a:t>
            </a:r>
            <a:r>
              <a:rPr lang="ru-RU" sz="7200" b="1" i="1" dirty="0" err="1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з</a:t>
            </a:r>
            <a:r>
              <a:rPr lang="ru-RU" sz="7200" b="1" i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</a:t>
            </a:r>
            <a:r>
              <a:rPr lang="ru-RU" sz="7200" b="1" i="1" dirty="0" err="1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місця</a:t>
            </a:r>
            <a:r>
              <a:rPr lang="ru-RU" sz="7200" b="1" i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</a:t>
            </a:r>
            <a:r>
              <a:rPr lang="ru-RU" sz="7200" b="1" i="1" dirty="0" err="1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святий</a:t>
            </a:r>
            <a:r>
              <a:rPr lang="ru-RU" sz="7200" b="1" i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центр </a:t>
            </a:r>
            <a:r>
              <a:rPr lang="ru-RU" sz="7200" b="1" i="1" dirty="0" err="1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світу</a:t>
            </a:r>
            <a:r>
              <a:rPr lang="ru-RU" sz="7200" b="1" i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»</a:t>
            </a:r>
          </a:p>
          <a:p>
            <a:r>
              <a:rPr lang="ru-RU" sz="7200" b="1" i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— </a:t>
            </a:r>
            <a:r>
              <a:rPr lang="ru-RU" sz="7200" b="1" i="1" dirty="0" err="1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Микола</a:t>
            </a:r>
            <a:r>
              <a:rPr lang="ru-RU" sz="7200" b="1" i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Коперник</a:t>
            </a:r>
          </a:p>
          <a:p>
            <a:pPr algn="ctr"/>
            <a:endParaRPr lang="ru-RU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ru-RU" b="1" i="1" dirty="0" err="1" smtClean="0"/>
              <a:t>Микола</a:t>
            </a:r>
            <a:r>
              <a:rPr lang="ru-RU" b="1" i="1" dirty="0" smtClean="0"/>
              <a:t> Коперник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4351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ru-RU" b="1" i="1" dirty="0"/>
              <a:t>«Я </a:t>
            </a:r>
            <a:r>
              <a:rPr lang="ru-RU" b="1" i="1" dirty="0" err="1"/>
              <a:t>віддаю</a:t>
            </a:r>
            <a:r>
              <a:rPr lang="ru-RU" b="1" i="1" dirty="0"/>
              <a:t> </a:t>
            </a:r>
            <a:r>
              <a:rPr lang="ru-RU" b="1" i="1" dirty="0" err="1"/>
              <a:t>перевагу</a:t>
            </a:r>
            <a:r>
              <a:rPr lang="ru-RU" b="1" i="1" dirty="0"/>
              <a:t> </a:t>
            </a:r>
            <a:r>
              <a:rPr lang="ru-RU" b="1" i="1" dirty="0" err="1"/>
              <a:t>задовольнятися</a:t>
            </a:r>
            <a:r>
              <a:rPr lang="ru-RU" b="1" i="1" dirty="0"/>
              <a:t> </a:t>
            </a:r>
            <a:r>
              <a:rPr lang="ru-RU" b="1" i="1" dirty="0" err="1"/>
              <a:t>тим</a:t>
            </a:r>
            <a:r>
              <a:rPr lang="ru-RU" b="1" i="1" dirty="0"/>
              <a:t>, за </a:t>
            </a:r>
            <a:r>
              <a:rPr lang="ru-RU" b="1" i="1" dirty="0" err="1"/>
              <a:t>вірність</a:t>
            </a:r>
            <a:r>
              <a:rPr lang="ru-RU" b="1" i="1" dirty="0"/>
              <a:t> </a:t>
            </a:r>
            <a:r>
              <a:rPr lang="ru-RU" b="1" i="1" dirty="0" err="1"/>
              <a:t>чого</a:t>
            </a:r>
            <a:r>
              <a:rPr lang="ru-RU" b="1" i="1" dirty="0"/>
              <a:t> </a:t>
            </a:r>
            <a:r>
              <a:rPr lang="ru-RU" b="1" i="1" dirty="0" err="1"/>
              <a:t>можу</a:t>
            </a:r>
            <a:r>
              <a:rPr lang="ru-RU" b="1" i="1" dirty="0"/>
              <a:t> </a:t>
            </a:r>
            <a:r>
              <a:rPr lang="ru-RU" b="1" i="1" dirty="0" err="1"/>
              <a:t>поручитися</a:t>
            </a:r>
            <a:r>
              <a:rPr lang="ru-RU" b="1" i="1" dirty="0"/>
              <a:t>»</a:t>
            </a:r>
          </a:p>
          <a:p>
            <a:pPr>
              <a:buNone/>
            </a:pPr>
            <a:r>
              <a:rPr lang="ru-RU" b="1" i="1" dirty="0" smtClean="0"/>
              <a:t>    </a:t>
            </a:r>
            <a:endParaRPr lang="ru-RU" b="1" i="1" dirty="0"/>
          </a:p>
          <a:p>
            <a:endParaRPr lang="ru-RU" dirty="0"/>
          </a:p>
        </p:txBody>
      </p:sp>
      <p:pic>
        <p:nvPicPr>
          <p:cNvPr id="4" name="Рисунок 3" descr="nikola_koperni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86314" y="2791772"/>
            <a:ext cx="3429024" cy="356618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00100" y="1714488"/>
            <a:ext cx="7149410" cy="424731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Миколай</a:t>
            </a:r>
            <a:r>
              <a:rPr lang="ru-RU" sz="54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Коперник – великий </a:t>
            </a:r>
            <a:r>
              <a:rPr lang="ru-RU" sz="5400" b="1" cap="none" spc="0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польський</a:t>
            </a:r>
            <a:r>
              <a:rPr lang="ru-RU" sz="54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астроном, автор </a:t>
            </a:r>
            <a:r>
              <a:rPr lang="ru-RU" sz="5400" b="1" cap="none" spc="0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геліоцентричної</a:t>
            </a:r>
            <a:r>
              <a:rPr lang="ru-RU" sz="54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</a:t>
            </a:r>
            <a:r>
              <a:rPr lang="ru-RU" sz="5400" b="1" cap="none" spc="0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системи</a:t>
            </a:r>
            <a:r>
              <a:rPr lang="ru-RU" sz="54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</a:t>
            </a:r>
            <a:r>
              <a:rPr lang="ru-RU" sz="5400" b="1" cap="none" spc="0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світу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 fontScale="85000" lnSpcReduction="20000"/>
          </a:bodyPr>
          <a:lstStyle/>
          <a:p>
            <a:r>
              <a:rPr lang="ru-RU" dirty="0" err="1"/>
              <a:t>Миколай</a:t>
            </a:r>
            <a:r>
              <a:rPr lang="ru-RU" dirty="0"/>
              <a:t> Коперник </a:t>
            </a:r>
            <a:r>
              <a:rPr lang="ru-RU" dirty="0" err="1"/>
              <a:t>народився</a:t>
            </a:r>
            <a:r>
              <a:rPr lang="ru-RU" dirty="0"/>
              <a:t> 19 лютого 1473 р. у </a:t>
            </a:r>
            <a:r>
              <a:rPr lang="ru-RU" dirty="0" err="1"/>
              <a:t>польському</a:t>
            </a:r>
            <a:r>
              <a:rPr lang="ru-RU" dirty="0"/>
              <a:t> </a:t>
            </a:r>
            <a:r>
              <a:rPr lang="ru-RU" dirty="0" err="1"/>
              <a:t>місті</a:t>
            </a:r>
            <a:r>
              <a:rPr lang="ru-RU" dirty="0"/>
              <a:t> </a:t>
            </a:r>
            <a:r>
              <a:rPr lang="ru-RU" dirty="0" err="1"/>
              <a:t>Торунь</a:t>
            </a:r>
            <a:r>
              <a:rPr lang="ru-RU" dirty="0"/>
              <a:t> на </a:t>
            </a:r>
            <a:r>
              <a:rPr lang="ru-RU" dirty="0" err="1"/>
              <a:t>березі</a:t>
            </a:r>
            <a:r>
              <a:rPr lang="ru-RU" dirty="0"/>
              <a:t> </a:t>
            </a:r>
            <a:r>
              <a:rPr lang="ru-RU" dirty="0" err="1"/>
              <a:t>річки</a:t>
            </a:r>
            <a:r>
              <a:rPr lang="ru-RU" dirty="0"/>
              <a:t> </a:t>
            </a:r>
            <a:r>
              <a:rPr lang="ru-RU" dirty="0" err="1"/>
              <a:t>Вісли</a:t>
            </a:r>
            <a:r>
              <a:rPr lang="ru-RU" dirty="0"/>
              <a:t>, в </a:t>
            </a:r>
            <a:r>
              <a:rPr lang="ru-RU" dirty="0" err="1"/>
              <a:t>родині</a:t>
            </a:r>
            <a:r>
              <a:rPr lang="ru-RU" dirty="0"/>
              <a:t> </a:t>
            </a:r>
            <a:r>
              <a:rPr lang="ru-RU" dirty="0" err="1" smtClean="0"/>
              <a:t>купця</a:t>
            </a:r>
            <a:r>
              <a:rPr lang="ru-RU" dirty="0" smtClean="0"/>
              <a:t>.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був</a:t>
            </a:r>
            <a:r>
              <a:rPr lang="ru-RU" dirty="0"/>
              <a:t> четвертою </a:t>
            </a:r>
            <a:r>
              <a:rPr lang="ru-RU" dirty="0" err="1"/>
              <a:t>дитиною</a:t>
            </a:r>
            <a:r>
              <a:rPr lang="ru-RU" dirty="0"/>
              <a:t> в </a:t>
            </a:r>
            <a:r>
              <a:rPr lang="ru-RU" dirty="0" err="1"/>
              <a:t>сім'ї</a:t>
            </a:r>
            <a:r>
              <a:rPr lang="ru-RU" dirty="0"/>
              <a:t>. </a:t>
            </a:r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смерті</a:t>
            </a:r>
            <a:r>
              <a:rPr lang="ru-RU" dirty="0"/>
              <a:t> батька </a:t>
            </a:r>
            <a:r>
              <a:rPr lang="ru-RU" dirty="0" err="1"/>
              <a:t>під</a:t>
            </a:r>
            <a:r>
              <a:rPr lang="ru-RU" dirty="0"/>
              <a:t> час </a:t>
            </a:r>
            <a:r>
              <a:rPr lang="ru-RU" dirty="0" err="1"/>
              <a:t>епідемії</a:t>
            </a:r>
            <a:r>
              <a:rPr lang="ru-RU" dirty="0"/>
              <a:t> </a:t>
            </a:r>
            <a:r>
              <a:rPr lang="ru-RU" dirty="0" err="1"/>
              <a:t>чуми</a:t>
            </a:r>
            <a:r>
              <a:rPr lang="ru-RU" dirty="0"/>
              <a:t> </a:t>
            </a:r>
            <a:r>
              <a:rPr lang="ru-RU" dirty="0" err="1"/>
              <a:t>вихованням</a:t>
            </a:r>
            <a:r>
              <a:rPr lang="ru-RU" dirty="0"/>
              <a:t> </a:t>
            </a:r>
            <a:r>
              <a:rPr lang="ru-RU" dirty="0" err="1"/>
              <a:t>племінника</a:t>
            </a:r>
            <a:r>
              <a:rPr lang="ru-RU" dirty="0"/>
              <a:t> </a:t>
            </a:r>
            <a:r>
              <a:rPr lang="ru-RU" dirty="0" err="1"/>
              <a:t>займався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дядько</a:t>
            </a:r>
            <a:r>
              <a:rPr lang="ru-RU" dirty="0"/>
              <a:t>, </a:t>
            </a:r>
            <a:r>
              <a:rPr lang="ru-RU" dirty="0" err="1"/>
              <a:t>єпископ</a:t>
            </a:r>
            <a:r>
              <a:rPr lang="ru-RU" dirty="0"/>
              <a:t> Лукаш </a:t>
            </a:r>
            <a:r>
              <a:rPr lang="ru-RU" dirty="0" err="1"/>
              <a:t>Ваченроде</a:t>
            </a:r>
            <a:r>
              <a:rPr lang="ru-RU" dirty="0"/>
              <a:t>, брат </a:t>
            </a:r>
            <a:r>
              <a:rPr lang="ru-RU" dirty="0" err="1"/>
              <a:t>матері</a:t>
            </a:r>
            <a:r>
              <a:rPr lang="ru-RU" dirty="0"/>
              <a:t>. </a:t>
            </a:r>
            <a:r>
              <a:rPr lang="ru-RU" dirty="0" err="1"/>
              <a:t>Миколай</a:t>
            </a:r>
            <a:r>
              <a:rPr lang="ru-RU" dirty="0"/>
              <a:t> </a:t>
            </a:r>
            <a:r>
              <a:rPr lang="ru-RU" dirty="0" err="1"/>
              <a:t>отримав</a:t>
            </a:r>
            <a:r>
              <a:rPr lang="ru-RU" dirty="0"/>
              <a:t> </a:t>
            </a:r>
            <a:r>
              <a:rPr lang="ru-RU" dirty="0" err="1"/>
              <a:t>блискучу</a:t>
            </a:r>
            <a:r>
              <a:rPr lang="ru-RU" dirty="0"/>
              <a:t> </a:t>
            </a:r>
            <a:r>
              <a:rPr lang="ru-RU" dirty="0" err="1"/>
              <a:t>освіту</a:t>
            </a:r>
            <a:r>
              <a:rPr lang="ru-RU" dirty="0"/>
              <a:t> – </a:t>
            </a:r>
            <a:r>
              <a:rPr lang="ru-RU" dirty="0" err="1"/>
              <a:t>спочатку</a:t>
            </a:r>
            <a:r>
              <a:rPr lang="ru-RU" dirty="0"/>
              <a:t> </a:t>
            </a:r>
            <a:r>
              <a:rPr lang="ru-RU" dirty="0" err="1"/>
              <a:t>навчався</a:t>
            </a:r>
            <a:r>
              <a:rPr lang="ru-RU" dirty="0"/>
              <a:t> на </a:t>
            </a:r>
            <a:r>
              <a:rPr lang="ru-RU" dirty="0" err="1"/>
              <a:t>факультеті</a:t>
            </a:r>
            <a:r>
              <a:rPr lang="ru-RU" dirty="0"/>
              <a:t> </a:t>
            </a:r>
            <a:r>
              <a:rPr lang="ru-RU" dirty="0" err="1"/>
              <a:t>мистецтв</a:t>
            </a:r>
            <a:r>
              <a:rPr lang="ru-RU" dirty="0"/>
              <a:t> </a:t>
            </a:r>
            <a:r>
              <a:rPr lang="ru-RU" dirty="0" err="1"/>
              <a:t>Ягеллонського</a:t>
            </a:r>
            <a:r>
              <a:rPr lang="ru-RU" dirty="0"/>
              <a:t> </a:t>
            </a:r>
            <a:r>
              <a:rPr lang="ru-RU" dirty="0" err="1"/>
              <a:t>університету</a:t>
            </a:r>
            <a:r>
              <a:rPr lang="ru-RU" dirty="0"/>
              <a:t> в </a:t>
            </a:r>
            <a:r>
              <a:rPr lang="ru-RU" dirty="0" err="1"/>
              <a:t>Кракові</a:t>
            </a:r>
            <a:r>
              <a:rPr lang="ru-RU" dirty="0"/>
              <a:t>, </a:t>
            </a:r>
            <a:r>
              <a:rPr lang="ru-RU" dirty="0" err="1"/>
              <a:t>потім</a:t>
            </a:r>
            <a:r>
              <a:rPr lang="ru-RU" dirty="0"/>
              <a:t> – на </a:t>
            </a:r>
            <a:r>
              <a:rPr lang="ru-RU" dirty="0" err="1"/>
              <a:t>юридичному</a:t>
            </a:r>
            <a:r>
              <a:rPr lang="ru-RU" dirty="0"/>
              <a:t> </a:t>
            </a:r>
            <a:r>
              <a:rPr lang="ru-RU" dirty="0" err="1"/>
              <a:t>факультеті</a:t>
            </a:r>
            <a:r>
              <a:rPr lang="ru-RU" dirty="0"/>
              <a:t> </a:t>
            </a:r>
            <a:r>
              <a:rPr lang="ru-RU" dirty="0" err="1"/>
              <a:t>Болонського</a:t>
            </a:r>
            <a:r>
              <a:rPr lang="ru-RU" dirty="0"/>
              <a:t> </a:t>
            </a:r>
            <a:r>
              <a:rPr lang="ru-RU" dirty="0" err="1"/>
              <a:t>університету</a:t>
            </a:r>
            <a:r>
              <a:rPr lang="ru-RU" dirty="0"/>
              <a:t>, де </a:t>
            </a:r>
            <a:r>
              <a:rPr lang="ru-RU" dirty="0" err="1"/>
              <a:t>вивчав</a:t>
            </a:r>
            <a:r>
              <a:rPr lang="ru-RU" dirty="0"/>
              <a:t> </a:t>
            </a:r>
            <a:r>
              <a:rPr lang="ru-RU" dirty="0" err="1"/>
              <a:t>громадянське</a:t>
            </a:r>
            <a:r>
              <a:rPr lang="ru-RU" dirty="0"/>
              <a:t> та </a:t>
            </a:r>
            <a:r>
              <a:rPr lang="ru-RU" dirty="0" err="1"/>
              <a:t>церковне</a:t>
            </a:r>
            <a:r>
              <a:rPr lang="ru-RU" dirty="0"/>
              <a:t> право, </a:t>
            </a:r>
            <a:r>
              <a:rPr lang="ru-RU" dirty="0" err="1"/>
              <a:t>і</a:t>
            </a:r>
            <a:r>
              <a:rPr lang="ru-RU" dirty="0"/>
              <a:t> в </a:t>
            </a:r>
            <a:r>
              <a:rPr lang="ru-RU" dirty="0" err="1"/>
              <a:t>Падуанському</a:t>
            </a:r>
            <a:r>
              <a:rPr lang="ru-RU" dirty="0"/>
              <a:t> </a:t>
            </a:r>
            <a:r>
              <a:rPr lang="ru-RU" dirty="0" err="1"/>
              <a:t>університеті</a:t>
            </a:r>
            <a:r>
              <a:rPr lang="ru-RU" dirty="0"/>
              <a:t>, де </a:t>
            </a:r>
            <a:r>
              <a:rPr lang="ru-RU" dirty="0" err="1"/>
              <a:t>студіював</a:t>
            </a:r>
            <a:r>
              <a:rPr lang="ru-RU" dirty="0"/>
              <a:t> медицину. В </a:t>
            </a:r>
            <a:r>
              <a:rPr lang="ru-RU" dirty="0" err="1"/>
              <a:t>університеті</a:t>
            </a:r>
            <a:r>
              <a:rPr lang="ru-RU" dirty="0"/>
              <a:t> Феррари одержав </a:t>
            </a:r>
            <a:r>
              <a:rPr lang="ru-RU" dirty="0" err="1"/>
              <a:t>ступінь</a:t>
            </a:r>
            <a:r>
              <a:rPr lang="ru-RU" dirty="0"/>
              <a:t> доктора </a:t>
            </a:r>
            <a:r>
              <a:rPr lang="ru-RU" dirty="0" err="1"/>
              <a:t>богослов'я</a:t>
            </a:r>
            <a:r>
              <a:rPr lang="ru-RU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nikolay-kopernik-viza.vn_.ua_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286412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ru-RU" sz="2400" dirty="0"/>
              <a:t>На початку 1530-х </a:t>
            </a:r>
            <a:r>
              <a:rPr lang="ru-RU" sz="2400" dirty="0" err="1"/>
              <a:t>років</a:t>
            </a:r>
            <a:r>
              <a:rPr lang="ru-RU" sz="2400" dirty="0"/>
              <a:t> робота Коперника над </a:t>
            </a:r>
            <a:r>
              <a:rPr lang="ru-RU" sz="2400" dirty="0" err="1"/>
              <a:t>створенням</a:t>
            </a:r>
            <a:r>
              <a:rPr lang="ru-RU" sz="2400" dirty="0"/>
              <a:t> </a:t>
            </a:r>
            <a:r>
              <a:rPr lang="ru-RU" sz="2400" dirty="0" err="1"/>
              <a:t>нової</a:t>
            </a:r>
            <a:r>
              <a:rPr lang="ru-RU" sz="2400" dirty="0"/>
              <a:t> </a:t>
            </a:r>
            <a:r>
              <a:rPr lang="ru-RU" sz="2400" dirty="0" err="1"/>
              <a:t>теорії</a:t>
            </a:r>
            <a:r>
              <a:rPr lang="ru-RU" sz="2400" dirty="0"/>
              <a:t> та </a:t>
            </a:r>
            <a:r>
              <a:rPr lang="ru-RU" sz="2400" dirty="0" err="1"/>
              <a:t>її</a:t>
            </a:r>
            <a:r>
              <a:rPr lang="ru-RU" sz="2400" dirty="0"/>
              <a:t> </a:t>
            </a:r>
            <a:r>
              <a:rPr lang="ru-RU" sz="2400" dirty="0" err="1"/>
              <a:t>оформленням</a:t>
            </a:r>
            <a:r>
              <a:rPr lang="ru-RU" sz="2400" dirty="0"/>
              <a:t> у </a:t>
            </a:r>
            <a:r>
              <a:rPr lang="ru-RU" sz="2400" dirty="0" err="1"/>
              <a:t>праці</a:t>
            </a:r>
            <a:r>
              <a:rPr lang="ru-RU" sz="2400" dirty="0"/>
              <a:t> "Про </a:t>
            </a:r>
            <a:r>
              <a:rPr lang="ru-RU" sz="2400" dirty="0" err="1"/>
              <a:t>обертання</a:t>
            </a:r>
            <a:r>
              <a:rPr lang="ru-RU" sz="2400" dirty="0"/>
              <a:t> </a:t>
            </a:r>
            <a:r>
              <a:rPr lang="ru-RU" sz="2400" dirty="0" err="1"/>
              <a:t>небесних</a:t>
            </a:r>
            <a:r>
              <a:rPr lang="ru-RU" sz="2400" dirty="0"/>
              <a:t> сфер" </a:t>
            </a:r>
            <a:r>
              <a:rPr lang="ru-RU" sz="2400" dirty="0" err="1"/>
              <a:t>була</a:t>
            </a:r>
            <a:r>
              <a:rPr lang="ru-RU" sz="2400" dirty="0"/>
              <a:t> в основному </a:t>
            </a:r>
            <a:r>
              <a:rPr lang="ru-RU" sz="2400" dirty="0" err="1"/>
              <a:t>закінчена</a:t>
            </a:r>
            <a:r>
              <a:rPr lang="ru-RU" sz="2400" dirty="0"/>
              <a:t>. </a:t>
            </a:r>
            <a:r>
              <a:rPr lang="ru-RU" sz="2400" dirty="0" smtClean="0"/>
              <a:t>Коперник </a:t>
            </a:r>
            <a:r>
              <a:rPr lang="ru-RU" sz="2400" dirty="0" err="1" smtClean="0"/>
              <a:t>вважав</a:t>
            </a:r>
            <a:r>
              <a:rPr lang="ru-RU" sz="2400" dirty="0"/>
              <a:t>, </a:t>
            </a:r>
            <a:r>
              <a:rPr lang="ru-RU" sz="2400" dirty="0" err="1"/>
              <a:t>що</a:t>
            </a:r>
            <a:r>
              <a:rPr lang="ru-RU" sz="2400" dirty="0"/>
              <a:t> </a:t>
            </a:r>
            <a:r>
              <a:rPr lang="ru-RU" sz="2400" dirty="0" err="1"/>
              <a:t>людина</a:t>
            </a:r>
            <a:r>
              <a:rPr lang="ru-RU" sz="2400" dirty="0"/>
              <a:t> </a:t>
            </a:r>
            <a:r>
              <a:rPr lang="ru-RU" sz="2400" dirty="0" err="1"/>
              <a:t>сприймає</a:t>
            </a:r>
            <a:r>
              <a:rPr lang="ru-RU" sz="2400" dirty="0"/>
              <a:t> </a:t>
            </a:r>
            <a:r>
              <a:rPr lang="ru-RU" sz="2400" dirty="0" err="1"/>
              <a:t>рух</a:t>
            </a:r>
            <a:r>
              <a:rPr lang="ru-RU" sz="2400" dirty="0"/>
              <a:t> </a:t>
            </a:r>
            <a:r>
              <a:rPr lang="ru-RU" sz="2400" dirty="0" err="1"/>
              <a:t>небесних</a:t>
            </a:r>
            <a:r>
              <a:rPr lang="ru-RU" sz="2400" dirty="0"/>
              <a:t> </a:t>
            </a:r>
            <a:r>
              <a:rPr lang="ru-RU" sz="2400" dirty="0" err="1"/>
              <a:t>тіл</a:t>
            </a:r>
            <a:r>
              <a:rPr lang="ru-RU" sz="2400" dirty="0"/>
              <a:t> так само, як </a:t>
            </a:r>
            <a:r>
              <a:rPr lang="ru-RU" sz="2400" dirty="0" err="1"/>
              <a:t>і</a:t>
            </a:r>
            <a:r>
              <a:rPr lang="ru-RU" sz="2400" dirty="0"/>
              <a:t> </a:t>
            </a:r>
            <a:r>
              <a:rPr lang="ru-RU" sz="2400" dirty="0" err="1"/>
              <a:t>рух</a:t>
            </a:r>
            <a:r>
              <a:rPr lang="ru-RU" sz="2400" dirty="0"/>
              <a:t> </a:t>
            </a:r>
            <a:r>
              <a:rPr lang="ru-RU" sz="2400" dirty="0" err="1"/>
              <a:t>різноманітних</a:t>
            </a:r>
            <a:r>
              <a:rPr lang="ru-RU" sz="2400" dirty="0"/>
              <a:t> </a:t>
            </a:r>
            <a:r>
              <a:rPr lang="ru-RU" sz="2400" dirty="0" err="1"/>
              <a:t>предметів</a:t>
            </a:r>
            <a:r>
              <a:rPr lang="ru-RU" sz="2400" dirty="0"/>
              <a:t> на </a:t>
            </a:r>
            <a:r>
              <a:rPr lang="ru-RU" sz="2400" dirty="0" err="1"/>
              <a:t>Землі</a:t>
            </a:r>
            <a:r>
              <a:rPr lang="ru-RU" sz="2400" dirty="0"/>
              <a:t>, коли вона сама </a:t>
            </a:r>
            <a:r>
              <a:rPr lang="ru-RU" sz="2400" dirty="0" err="1"/>
              <a:t>рухається</a:t>
            </a:r>
            <a:r>
              <a:rPr lang="ru-RU" sz="2400" dirty="0"/>
              <a:t>. </a:t>
            </a:r>
            <a:r>
              <a:rPr lang="ru-RU" sz="2400" dirty="0" err="1"/>
              <a:t>Спостерігачу</a:t>
            </a:r>
            <a:r>
              <a:rPr lang="ru-RU" sz="2400" dirty="0"/>
              <a:t>, </a:t>
            </a:r>
            <a:r>
              <a:rPr lang="ru-RU" sz="2400" dirty="0" err="1"/>
              <a:t>який</a:t>
            </a:r>
            <a:r>
              <a:rPr lang="ru-RU" sz="2400" dirty="0"/>
              <a:t> </a:t>
            </a:r>
            <a:r>
              <a:rPr lang="ru-RU" sz="2400" dirty="0" err="1"/>
              <a:t>знаходиться</a:t>
            </a:r>
            <a:r>
              <a:rPr lang="ru-RU" sz="2400" dirty="0"/>
              <a:t> на </a:t>
            </a:r>
            <a:r>
              <a:rPr lang="ru-RU" sz="2400" dirty="0" err="1"/>
              <a:t>Землі</a:t>
            </a:r>
            <a:r>
              <a:rPr lang="ru-RU" sz="2400" dirty="0"/>
              <a:t>, </a:t>
            </a:r>
            <a:r>
              <a:rPr lang="ru-RU" sz="2400" dirty="0" err="1"/>
              <a:t>здається</a:t>
            </a:r>
            <a:r>
              <a:rPr lang="ru-RU" sz="2400" dirty="0"/>
              <a:t>, </a:t>
            </a:r>
            <a:r>
              <a:rPr lang="ru-RU" sz="2400" dirty="0" err="1"/>
              <a:t>що</a:t>
            </a:r>
            <a:r>
              <a:rPr lang="ru-RU" sz="2400" dirty="0"/>
              <a:t> Земля </a:t>
            </a:r>
            <a:r>
              <a:rPr lang="ru-RU" sz="2400" dirty="0" err="1"/>
              <a:t>нерухома</a:t>
            </a:r>
            <a:r>
              <a:rPr lang="ru-RU" sz="2400" dirty="0"/>
              <a:t>, а </a:t>
            </a:r>
            <a:r>
              <a:rPr lang="ru-RU" sz="2400" dirty="0" err="1"/>
              <a:t>Сонце</a:t>
            </a:r>
            <a:r>
              <a:rPr lang="ru-RU" sz="2400" dirty="0"/>
              <a:t> </a:t>
            </a:r>
            <a:r>
              <a:rPr lang="ru-RU" sz="2400" dirty="0" err="1"/>
              <a:t>рухається</a:t>
            </a:r>
            <a:r>
              <a:rPr lang="ru-RU" sz="2400" dirty="0"/>
              <a:t> </a:t>
            </a:r>
            <a:r>
              <a:rPr lang="ru-RU" sz="2400" dirty="0" err="1"/>
              <a:t>навколо</a:t>
            </a:r>
            <a:r>
              <a:rPr lang="ru-RU" sz="2400" dirty="0"/>
              <a:t> </a:t>
            </a:r>
            <a:r>
              <a:rPr lang="ru-RU" sz="2400" dirty="0" err="1"/>
              <a:t>неї</a:t>
            </a:r>
            <a:r>
              <a:rPr lang="ru-RU" sz="2400" dirty="0"/>
              <a:t>. </a:t>
            </a:r>
            <a:r>
              <a:rPr lang="ru-RU" sz="2400" dirty="0" err="1"/>
              <a:t>Насправді</a:t>
            </a:r>
            <a:r>
              <a:rPr lang="ru-RU" sz="2400" dirty="0"/>
              <a:t> ж, </a:t>
            </a:r>
            <a:r>
              <a:rPr lang="ru-RU" sz="2400" dirty="0" err="1"/>
              <a:t>і</a:t>
            </a:r>
            <a:r>
              <a:rPr lang="ru-RU" sz="2400" dirty="0"/>
              <a:t> першим </a:t>
            </a:r>
            <a:r>
              <a:rPr lang="ru-RU" sz="2400" dirty="0" err="1"/>
              <a:t>математично</a:t>
            </a:r>
            <a:r>
              <a:rPr lang="ru-RU" sz="2400" dirty="0"/>
              <a:t> </a:t>
            </a:r>
            <a:r>
              <a:rPr lang="ru-RU" sz="2400" dirty="0" err="1"/>
              <a:t>довів</a:t>
            </a:r>
            <a:r>
              <a:rPr lang="ru-RU" sz="2400" dirty="0"/>
              <a:t> </a:t>
            </a:r>
            <a:r>
              <a:rPr lang="ru-RU" sz="2400" dirty="0" err="1"/>
              <a:t>це</a:t>
            </a:r>
            <a:r>
              <a:rPr lang="ru-RU" sz="2400" dirty="0"/>
              <a:t> </a:t>
            </a:r>
            <a:r>
              <a:rPr lang="ru-RU" sz="2400" dirty="0" err="1"/>
              <a:t>саме</a:t>
            </a:r>
            <a:r>
              <a:rPr lang="ru-RU" sz="2400" dirty="0"/>
              <a:t> Коперник, </a:t>
            </a:r>
            <a:r>
              <a:rPr lang="ru-RU" sz="2400" dirty="0" err="1"/>
              <a:t>це</a:t>
            </a:r>
            <a:r>
              <a:rPr lang="ru-RU" sz="2400" dirty="0"/>
              <a:t> Земля </a:t>
            </a:r>
            <a:r>
              <a:rPr lang="ru-RU" sz="2400" dirty="0" err="1"/>
              <a:t>рухається</a:t>
            </a:r>
            <a:r>
              <a:rPr lang="ru-RU" sz="2400" dirty="0"/>
              <a:t> </a:t>
            </a:r>
            <a:r>
              <a:rPr lang="ru-RU" sz="2400" dirty="0" err="1"/>
              <a:t>навколо</a:t>
            </a:r>
            <a:r>
              <a:rPr lang="ru-RU" sz="2400" dirty="0"/>
              <a:t> </a:t>
            </a:r>
            <a:r>
              <a:rPr lang="ru-RU" sz="2400" dirty="0" err="1"/>
              <a:t>Сонця</a:t>
            </a:r>
            <a:r>
              <a:rPr lang="ru-RU" sz="2400" dirty="0"/>
              <a:t> </a:t>
            </a:r>
            <a:r>
              <a:rPr lang="ru-RU" sz="2400" dirty="0" err="1"/>
              <a:t>і</a:t>
            </a:r>
            <a:r>
              <a:rPr lang="ru-RU" sz="2400" dirty="0"/>
              <a:t> </a:t>
            </a:r>
            <a:r>
              <a:rPr lang="ru-RU" sz="2400" dirty="0" err="1"/>
              <a:t>протягом</a:t>
            </a:r>
            <a:r>
              <a:rPr lang="ru-RU" sz="2400" dirty="0"/>
              <a:t> року </a:t>
            </a:r>
            <a:r>
              <a:rPr lang="ru-RU" sz="2400" dirty="0" err="1"/>
              <a:t>робить</a:t>
            </a:r>
            <a:r>
              <a:rPr lang="ru-RU" sz="2400" dirty="0"/>
              <a:t> </a:t>
            </a:r>
            <a:r>
              <a:rPr lang="ru-RU" sz="2400" dirty="0" err="1"/>
              <a:t>повний</a:t>
            </a:r>
            <a:r>
              <a:rPr lang="ru-RU" sz="2400" dirty="0"/>
              <a:t> </a:t>
            </a:r>
            <a:r>
              <a:rPr lang="ru-RU" sz="2400" dirty="0" err="1"/>
              <a:t>оберт</a:t>
            </a:r>
            <a:r>
              <a:rPr lang="ru-RU" sz="2400" dirty="0"/>
              <a:t> по </a:t>
            </a:r>
            <a:r>
              <a:rPr lang="ru-RU" sz="2400" dirty="0" err="1"/>
              <a:t>своїй</a:t>
            </a:r>
            <a:r>
              <a:rPr lang="ru-RU" sz="2400" dirty="0"/>
              <a:t> </a:t>
            </a:r>
            <a:r>
              <a:rPr lang="ru-RU" sz="2400" dirty="0" err="1"/>
              <a:t>орбіті</a:t>
            </a:r>
            <a:r>
              <a:rPr lang="ru-RU" sz="2400" dirty="0"/>
              <a:t>. </a:t>
            </a:r>
            <a:r>
              <a:rPr lang="ru-RU" sz="2400" dirty="0" err="1"/>
              <a:t>Лише</a:t>
            </a:r>
            <a:r>
              <a:rPr lang="ru-RU" sz="2400" dirty="0"/>
              <a:t> коли великий </a:t>
            </a:r>
            <a:r>
              <a:rPr lang="ru-RU" sz="2400" dirty="0" err="1"/>
              <a:t>польський</a:t>
            </a:r>
            <a:r>
              <a:rPr lang="ru-RU" sz="2400" dirty="0"/>
              <a:t> учений </a:t>
            </a:r>
            <a:r>
              <a:rPr lang="ru-RU" sz="2400" dirty="0" err="1"/>
              <a:t>був</a:t>
            </a:r>
            <a:r>
              <a:rPr lang="ru-RU" sz="2400" dirty="0"/>
              <a:t> при </a:t>
            </a:r>
            <a:r>
              <a:rPr lang="ru-RU" sz="2400" dirty="0" err="1"/>
              <a:t>смерті</a:t>
            </a:r>
            <a:r>
              <a:rPr lang="ru-RU" sz="2400" dirty="0"/>
              <a:t>, </a:t>
            </a:r>
            <a:r>
              <a:rPr lang="ru-RU" sz="2400" dirty="0" err="1"/>
              <a:t>друзі</a:t>
            </a:r>
            <a:r>
              <a:rPr lang="ru-RU" sz="2400" dirty="0"/>
              <a:t> принесли </a:t>
            </a:r>
            <a:r>
              <a:rPr lang="ru-RU" sz="2400" dirty="0" err="1"/>
              <a:t>йому</a:t>
            </a:r>
            <a:r>
              <a:rPr lang="ru-RU" sz="2400" dirty="0"/>
              <a:t> перший </a:t>
            </a:r>
            <a:r>
              <a:rPr lang="ru-RU" sz="2400" dirty="0" err="1"/>
              <a:t>надрукований</a:t>
            </a:r>
            <a:r>
              <a:rPr lang="ru-RU" sz="2400" dirty="0"/>
              <a:t> </a:t>
            </a:r>
            <a:r>
              <a:rPr lang="ru-RU" sz="2400" dirty="0" err="1"/>
              <a:t>примірник</a:t>
            </a:r>
            <a:r>
              <a:rPr lang="ru-RU" sz="2400" dirty="0"/>
              <a:t> книги "Про </a:t>
            </a:r>
            <a:r>
              <a:rPr lang="ru-RU" sz="2400" dirty="0" err="1"/>
              <a:t>обертання</a:t>
            </a:r>
            <a:r>
              <a:rPr lang="ru-RU" sz="2400" dirty="0"/>
              <a:t> </a:t>
            </a:r>
            <a:r>
              <a:rPr lang="ru-RU" sz="2400" dirty="0" err="1"/>
              <a:t>небесних</a:t>
            </a:r>
            <a:r>
              <a:rPr lang="ru-RU" sz="2400" dirty="0"/>
              <a:t> сфер". А 24 </a:t>
            </a:r>
            <a:r>
              <a:rPr lang="ru-RU" sz="2400" dirty="0" err="1"/>
              <a:t>травня</a:t>
            </a:r>
            <a:r>
              <a:rPr lang="ru-RU" sz="2400" dirty="0"/>
              <a:t> 1543 року </a:t>
            </a:r>
            <a:r>
              <a:rPr lang="ru-RU" sz="2400" dirty="0" err="1"/>
              <a:t>Миколай</a:t>
            </a:r>
            <a:r>
              <a:rPr lang="ru-RU" sz="2400" dirty="0"/>
              <a:t> Коперник помер.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text_1892_kopernik-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9684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715040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ru-RU" sz="2200" dirty="0" err="1"/>
              <a:t>Деякий</a:t>
            </a:r>
            <a:r>
              <a:rPr lang="ru-RU" sz="2200" dirty="0"/>
              <a:t> час </a:t>
            </a:r>
            <a:r>
              <a:rPr lang="ru-RU" sz="2200" dirty="0" err="1"/>
              <a:t>його</a:t>
            </a:r>
            <a:r>
              <a:rPr lang="ru-RU" sz="2200" dirty="0"/>
              <a:t> </a:t>
            </a:r>
            <a:r>
              <a:rPr lang="ru-RU" sz="2200" dirty="0" err="1"/>
              <a:t>праця</a:t>
            </a:r>
            <a:r>
              <a:rPr lang="ru-RU" sz="2200" dirty="0"/>
              <a:t> </a:t>
            </a:r>
            <a:r>
              <a:rPr lang="ru-RU" sz="2200" dirty="0" err="1"/>
              <a:t>вільно</a:t>
            </a:r>
            <a:r>
              <a:rPr lang="ru-RU" sz="2200" dirty="0"/>
              <a:t> </a:t>
            </a:r>
            <a:r>
              <a:rPr lang="ru-RU" sz="2200" dirty="0" err="1"/>
              <a:t>поширювалась</a:t>
            </a:r>
            <a:r>
              <a:rPr lang="ru-RU" sz="2200" dirty="0"/>
              <a:t> </a:t>
            </a:r>
            <a:r>
              <a:rPr lang="ru-RU" sz="2200" dirty="0" err="1"/>
              <a:t>серед</a:t>
            </a:r>
            <a:r>
              <a:rPr lang="ru-RU" sz="2200" dirty="0"/>
              <a:t> </a:t>
            </a:r>
            <a:r>
              <a:rPr lang="ru-RU" sz="2200" dirty="0" err="1"/>
              <a:t>учених</a:t>
            </a:r>
            <a:r>
              <a:rPr lang="ru-RU" sz="2200" dirty="0"/>
              <a:t>. За </a:t>
            </a:r>
            <a:r>
              <a:rPr lang="ru-RU" sz="2200" dirty="0" err="1"/>
              <a:t>кілька</a:t>
            </a:r>
            <a:r>
              <a:rPr lang="ru-RU" sz="2200" dirty="0"/>
              <a:t> </a:t>
            </a:r>
            <a:r>
              <a:rPr lang="ru-RU" sz="2200" dirty="0" err="1"/>
              <a:t>десятиліть</a:t>
            </a:r>
            <a:r>
              <a:rPr lang="ru-RU" sz="2200" dirty="0"/>
              <a:t> по </a:t>
            </a:r>
            <a:r>
              <a:rPr lang="ru-RU" sz="2200" dirty="0" err="1"/>
              <a:t>його</a:t>
            </a:r>
            <a:r>
              <a:rPr lang="ru-RU" sz="2200" dirty="0"/>
              <a:t> </a:t>
            </a:r>
            <a:r>
              <a:rPr lang="ru-RU" sz="2200" dirty="0" err="1"/>
              <a:t>смерті</a:t>
            </a:r>
            <a:r>
              <a:rPr lang="ru-RU" sz="2200" dirty="0"/>
              <a:t> нею </a:t>
            </a:r>
            <a:r>
              <a:rPr lang="ru-RU" sz="2200" dirty="0" err="1"/>
              <a:t>зацікавилися</a:t>
            </a:r>
            <a:r>
              <a:rPr lang="ru-RU" sz="2200" dirty="0"/>
              <a:t> </a:t>
            </a:r>
            <a:r>
              <a:rPr lang="ru-RU" sz="2200" dirty="0" err="1"/>
              <a:t>філософ</a:t>
            </a:r>
            <a:r>
              <a:rPr lang="ru-RU" sz="2200" dirty="0"/>
              <a:t> Джордано Бруно та </a:t>
            </a:r>
            <a:r>
              <a:rPr lang="ru-RU" sz="2200" dirty="0" err="1"/>
              <a:t>фізик</a:t>
            </a:r>
            <a:r>
              <a:rPr lang="ru-RU" sz="2200" dirty="0"/>
              <a:t> </a:t>
            </a:r>
            <a:r>
              <a:rPr lang="ru-RU" sz="2200" dirty="0" err="1"/>
              <a:t>і</a:t>
            </a:r>
            <a:r>
              <a:rPr lang="ru-RU" sz="2200" dirty="0"/>
              <a:t> астроном </a:t>
            </a:r>
            <a:r>
              <a:rPr lang="ru-RU" sz="2200" dirty="0" err="1"/>
              <a:t>Галілео</a:t>
            </a:r>
            <a:r>
              <a:rPr lang="ru-RU" sz="2200" dirty="0"/>
              <a:t> </a:t>
            </a:r>
            <a:r>
              <a:rPr lang="ru-RU" sz="2200" dirty="0" err="1"/>
              <a:t>Галілей</a:t>
            </a:r>
            <a:r>
              <a:rPr lang="ru-RU" sz="2200" dirty="0"/>
              <a:t>. Погляди Коперника стали </a:t>
            </a:r>
            <a:r>
              <a:rPr lang="ru-RU" sz="2200" dirty="0" err="1"/>
              <a:t>Ґрунтом</a:t>
            </a:r>
            <a:r>
              <a:rPr lang="ru-RU" sz="2200" dirty="0"/>
              <a:t> для </a:t>
            </a:r>
            <a:r>
              <a:rPr lang="ru-RU" sz="2200" dirty="0" err="1"/>
              <a:t>створення</a:t>
            </a:r>
            <a:r>
              <a:rPr lang="ru-RU" sz="2200" dirty="0"/>
              <a:t> </a:t>
            </a:r>
            <a:r>
              <a:rPr lang="ru-RU" sz="2200" dirty="0" err="1"/>
              <a:t>філософської</a:t>
            </a:r>
            <a:r>
              <a:rPr lang="ru-RU" sz="2200" dirty="0"/>
              <a:t> </a:t>
            </a:r>
            <a:r>
              <a:rPr lang="ru-RU" sz="2200" dirty="0" err="1"/>
              <a:t>системи</a:t>
            </a:r>
            <a:r>
              <a:rPr lang="ru-RU" sz="2200" dirty="0"/>
              <a:t> Джордано Бруно, </a:t>
            </a:r>
            <a:r>
              <a:rPr lang="ru-RU" sz="2200" dirty="0" err="1"/>
              <a:t>згідно</a:t>
            </a:r>
            <a:r>
              <a:rPr lang="ru-RU" sz="2200" dirty="0"/>
              <a:t> </a:t>
            </a:r>
            <a:r>
              <a:rPr lang="ru-RU" sz="2200" dirty="0" err="1"/>
              <a:t>з</a:t>
            </a:r>
            <a:r>
              <a:rPr lang="ru-RU" sz="2200" dirty="0"/>
              <a:t> </a:t>
            </a:r>
            <a:r>
              <a:rPr lang="ru-RU" sz="2200" dirty="0" err="1"/>
              <a:t>якою</a:t>
            </a:r>
            <a:r>
              <a:rPr lang="ru-RU" sz="2200" dirty="0"/>
              <a:t> </a:t>
            </a:r>
            <a:r>
              <a:rPr lang="ru-RU" sz="2200" dirty="0" err="1"/>
              <a:t>Всесвіт</a:t>
            </a:r>
            <a:r>
              <a:rPr lang="ru-RU" sz="2200" dirty="0"/>
              <a:t> </a:t>
            </a:r>
            <a:r>
              <a:rPr lang="ru-RU" sz="2200" dirty="0" err="1"/>
              <a:t>складається</a:t>
            </a:r>
            <a:r>
              <a:rPr lang="ru-RU" sz="2200" dirty="0"/>
              <a:t> </a:t>
            </a:r>
            <a:r>
              <a:rPr lang="ru-RU" sz="2200" dirty="0" err="1"/>
              <a:t>з</a:t>
            </a:r>
            <a:r>
              <a:rPr lang="ru-RU" sz="2200" dirty="0"/>
              <a:t> </a:t>
            </a:r>
            <a:r>
              <a:rPr lang="ru-RU" sz="2200" dirty="0" err="1"/>
              <a:t>нескінченної</a:t>
            </a:r>
            <a:r>
              <a:rPr lang="ru-RU" sz="2200" dirty="0"/>
              <a:t> </a:t>
            </a:r>
            <a:r>
              <a:rPr lang="ru-RU" sz="2200" dirty="0" err="1"/>
              <a:t>множини</a:t>
            </a:r>
            <a:r>
              <a:rPr lang="ru-RU" sz="2200" dirty="0"/>
              <a:t> систем, </a:t>
            </a:r>
            <a:r>
              <a:rPr lang="ru-RU" sz="2200" dirty="0" err="1"/>
              <a:t>подібних</a:t>
            </a:r>
            <a:r>
              <a:rPr lang="ru-RU" sz="2200" dirty="0"/>
              <a:t> до </a:t>
            </a:r>
            <a:r>
              <a:rPr lang="ru-RU" sz="2200" dirty="0" err="1"/>
              <a:t>Сонячної</a:t>
            </a:r>
            <a:r>
              <a:rPr lang="ru-RU" sz="2200" dirty="0"/>
              <a:t>. </a:t>
            </a:r>
            <a:r>
              <a:rPr lang="ru-RU" sz="2200" dirty="0" err="1"/>
              <a:t>Галілей</a:t>
            </a:r>
            <a:r>
              <a:rPr lang="ru-RU" sz="2200" dirty="0"/>
              <a:t> за </a:t>
            </a:r>
            <a:r>
              <a:rPr lang="ru-RU" sz="2200" dirty="0" err="1"/>
              <a:t>допомогою</a:t>
            </a:r>
            <a:r>
              <a:rPr lang="ru-RU" sz="2200" dirty="0"/>
              <a:t> телескопа </a:t>
            </a:r>
            <a:r>
              <a:rPr lang="ru-RU" sz="2200" dirty="0" err="1"/>
              <a:t>відкрив</a:t>
            </a:r>
            <a:r>
              <a:rPr lang="ru-RU" sz="2200" dirty="0"/>
              <a:t> </a:t>
            </a:r>
            <a:r>
              <a:rPr lang="ru-RU" sz="2200" dirty="0" err="1"/>
              <a:t>супутники</a:t>
            </a:r>
            <a:r>
              <a:rPr lang="ru-RU" sz="2200" dirty="0"/>
              <a:t> </a:t>
            </a:r>
            <a:r>
              <a:rPr lang="ru-RU" sz="2200" dirty="0" err="1"/>
              <a:t>Юпітера</a:t>
            </a:r>
            <a:r>
              <a:rPr lang="ru-RU" sz="2200" dirty="0"/>
              <a:t> </a:t>
            </a:r>
            <a:r>
              <a:rPr lang="ru-RU" sz="2200" dirty="0" err="1"/>
              <a:t>і</a:t>
            </a:r>
            <a:r>
              <a:rPr lang="ru-RU" sz="2200" dirty="0"/>
              <a:t> Сатурна, </a:t>
            </a:r>
            <a:r>
              <a:rPr lang="ru-RU" sz="2200" dirty="0" err="1"/>
              <a:t>фази</a:t>
            </a:r>
            <a:r>
              <a:rPr lang="ru-RU" sz="2200" dirty="0"/>
              <a:t> </a:t>
            </a:r>
            <a:r>
              <a:rPr lang="ru-RU" sz="2200" dirty="0" err="1"/>
              <a:t>Венери</a:t>
            </a:r>
            <a:r>
              <a:rPr lang="ru-RU" sz="2200" dirty="0"/>
              <a:t> та </a:t>
            </a:r>
            <a:r>
              <a:rPr lang="ru-RU" sz="2200" dirty="0" err="1"/>
              <a:t>інші</a:t>
            </a:r>
            <a:r>
              <a:rPr lang="ru-RU" sz="2200" dirty="0"/>
              <a:t> </a:t>
            </a:r>
            <a:r>
              <a:rPr lang="ru-RU" sz="2200" dirty="0" err="1"/>
              <a:t>явища</a:t>
            </a:r>
            <a:r>
              <a:rPr lang="ru-RU" sz="2200" dirty="0"/>
              <a:t>, </a:t>
            </a:r>
            <a:r>
              <a:rPr lang="ru-RU" sz="2200" dirty="0" err="1"/>
              <a:t>що</a:t>
            </a:r>
            <a:r>
              <a:rPr lang="ru-RU" sz="2200" dirty="0"/>
              <a:t> </a:t>
            </a:r>
            <a:r>
              <a:rPr lang="ru-RU" sz="2200" dirty="0" err="1"/>
              <a:t>підтверджували</a:t>
            </a:r>
            <a:r>
              <a:rPr lang="ru-RU" sz="2200" dirty="0"/>
              <a:t> </a:t>
            </a:r>
            <a:r>
              <a:rPr lang="ru-RU" sz="2200" dirty="0" err="1"/>
              <a:t>правильність</a:t>
            </a:r>
            <a:r>
              <a:rPr lang="ru-RU" sz="2200" dirty="0"/>
              <a:t> </a:t>
            </a:r>
            <a:r>
              <a:rPr lang="ru-RU" sz="2200" dirty="0" err="1"/>
              <a:t>теорії</a:t>
            </a:r>
            <a:r>
              <a:rPr lang="ru-RU" sz="2200" dirty="0"/>
              <a:t> Коперника. І Бруно, </a:t>
            </a:r>
            <a:r>
              <a:rPr lang="ru-RU" sz="2200" dirty="0" err="1"/>
              <a:t>і</a:t>
            </a:r>
            <a:r>
              <a:rPr lang="ru-RU" sz="2200" dirty="0"/>
              <a:t> </a:t>
            </a:r>
            <a:r>
              <a:rPr lang="ru-RU" sz="2200" dirty="0" err="1"/>
              <a:t>Галілея</a:t>
            </a:r>
            <a:r>
              <a:rPr lang="ru-RU" sz="2200" dirty="0"/>
              <a:t> </a:t>
            </a:r>
            <a:r>
              <a:rPr lang="ru-RU" sz="2200" dirty="0" err="1"/>
              <a:t>інквізиція</a:t>
            </a:r>
            <a:r>
              <a:rPr lang="ru-RU" sz="2200" dirty="0"/>
              <a:t> </a:t>
            </a:r>
            <a:r>
              <a:rPr lang="ru-RU" sz="2200" dirty="0" err="1"/>
              <a:t>визнала</a:t>
            </a:r>
            <a:r>
              <a:rPr lang="ru-RU" sz="2200" dirty="0"/>
              <a:t> </a:t>
            </a:r>
            <a:r>
              <a:rPr lang="ru-RU" sz="2200" dirty="0" err="1"/>
              <a:t>єретиками</a:t>
            </a:r>
            <a:r>
              <a:rPr lang="ru-RU" sz="2200" dirty="0"/>
              <a:t>. </a:t>
            </a:r>
            <a:r>
              <a:rPr lang="ru-RU" sz="2200" dirty="0" err="1"/>
              <a:t>Єретичною</a:t>
            </a:r>
            <a:r>
              <a:rPr lang="ru-RU" sz="2200" dirty="0"/>
              <a:t> </a:t>
            </a:r>
            <a:r>
              <a:rPr lang="ru-RU" sz="2200" dirty="0" err="1"/>
              <a:t>оголосили</a:t>
            </a:r>
            <a:r>
              <a:rPr lang="ru-RU" sz="2200" dirty="0"/>
              <a:t> </a:t>
            </a:r>
            <a:r>
              <a:rPr lang="ru-RU" sz="2200" dirty="0" err="1"/>
              <a:t>й</a:t>
            </a:r>
            <a:r>
              <a:rPr lang="ru-RU" sz="2200" dirty="0"/>
              <a:t> книгу Коперника. </a:t>
            </a:r>
            <a:r>
              <a:rPr lang="ru-RU" sz="2200" dirty="0" err="1"/>
              <a:t>Її</a:t>
            </a:r>
            <a:r>
              <a:rPr lang="ru-RU" sz="2200" dirty="0"/>
              <a:t> </a:t>
            </a:r>
            <a:r>
              <a:rPr lang="ru-RU" sz="2200" dirty="0" err="1"/>
              <a:t>було</a:t>
            </a:r>
            <a:r>
              <a:rPr lang="ru-RU" sz="2200" dirty="0"/>
              <a:t> занесено до "</a:t>
            </a:r>
            <a:r>
              <a:rPr lang="ru-RU" sz="2200" dirty="0" err="1"/>
              <a:t>Індексу</a:t>
            </a:r>
            <a:r>
              <a:rPr lang="ru-RU" sz="2200" dirty="0"/>
              <a:t> </a:t>
            </a:r>
            <a:r>
              <a:rPr lang="ru-RU" sz="2200" dirty="0" err="1"/>
              <a:t>заборонених</a:t>
            </a:r>
            <a:r>
              <a:rPr lang="ru-RU" sz="2200" dirty="0"/>
              <a:t> книг", де вона </a:t>
            </a:r>
            <a:r>
              <a:rPr lang="ru-RU" sz="2200" dirty="0" err="1"/>
              <a:t>перебувала</a:t>
            </a:r>
            <a:r>
              <a:rPr lang="ru-RU" sz="2200" dirty="0"/>
              <a:t> до 1833 року. </a:t>
            </a:r>
            <a:r>
              <a:rPr lang="ru-RU" sz="2200" dirty="0" err="1"/>
              <a:t>Утім</a:t>
            </a:r>
            <a:r>
              <a:rPr lang="ru-RU" sz="2200" dirty="0"/>
              <a:t>, </a:t>
            </a:r>
            <a:r>
              <a:rPr lang="ru-RU" sz="2200" dirty="0" err="1"/>
              <a:t>світова</a:t>
            </a:r>
            <a:r>
              <a:rPr lang="ru-RU" sz="2200" dirty="0"/>
              <a:t> слава не </a:t>
            </a:r>
            <a:r>
              <a:rPr lang="ru-RU" sz="2200" dirty="0" err="1"/>
              <a:t>обійшла</a:t>
            </a:r>
            <a:r>
              <a:rPr lang="ru-RU" sz="2200" dirty="0"/>
              <a:t> </a:t>
            </a:r>
            <a:r>
              <a:rPr lang="ru-RU" sz="2200" dirty="0" err="1"/>
              <a:t>видатного</a:t>
            </a:r>
            <a:r>
              <a:rPr lang="ru-RU" sz="2200" dirty="0"/>
              <a:t> </a:t>
            </a:r>
            <a:r>
              <a:rPr lang="ru-RU" sz="2200" dirty="0" err="1"/>
              <a:t>польського</a:t>
            </a:r>
            <a:r>
              <a:rPr lang="ru-RU" sz="2200" dirty="0"/>
              <a:t> </a:t>
            </a:r>
            <a:r>
              <a:rPr lang="ru-RU" sz="2200" dirty="0" err="1"/>
              <a:t>вченого</a:t>
            </a:r>
            <a:r>
              <a:rPr lang="ru-RU" sz="2200" dirty="0"/>
              <a:t>. </a:t>
            </a:r>
            <a:r>
              <a:rPr lang="ru-RU" sz="2200" dirty="0" err="1"/>
              <a:t>Його</a:t>
            </a:r>
            <a:r>
              <a:rPr lang="ru-RU" sz="2200" dirty="0"/>
              <a:t> </a:t>
            </a:r>
            <a:r>
              <a:rPr lang="ru-RU" sz="2200" dirty="0" err="1"/>
              <a:t>теорія</a:t>
            </a:r>
            <a:r>
              <a:rPr lang="ru-RU" sz="2200" dirty="0"/>
              <a:t> стала </a:t>
            </a:r>
            <a:r>
              <a:rPr lang="ru-RU" sz="2200" dirty="0" err="1"/>
              <a:t>підҐрунтям</a:t>
            </a:r>
            <a:r>
              <a:rPr lang="ru-RU" sz="2200" dirty="0"/>
              <a:t> для </a:t>
            </a:r>
            <a:r>
              <a:rPr lang="ru-RU" sz="2200" dirty="0" err="1"/>
              <a:t>багатьох</a:t>
            </a:r>
            <a:r>
              <a:rPr lang="ru-RU" sz="2200" dirty="0"/>
              <a:t> </a:t>
            </a:r>
            <a:r>
              <a:rPr lang="ru-RU" sz="2200" dirty="0" err="1"/>
              <a:t>досліджень</a:t>
            </a:r>
            <a:r>
              <a:rPr lang="ru-RU" sz="2200" dirty="0"/>
              <a:t> у </a:t>
            </a:r>
            <a:r>
              <a:rPr lang="ru-RU" sz="2200" dirty="0" err="1"/>
              <a:t>галузі</a:t>
            </a:r>
            <a:r>
              <a:rPr lang="ru-RU" sz="2200" dirty="0"/>
              <a:t> </a:t>
            </a:r>
            <a:r>
              <a:rPr lang="ru-RU" sz="2200" dirty="0" err="1"/>
              <a:t>астрономії</a:t>
            </a:r>
            <a:r>
              <a:rPr lang="ru-RU" sz="2200" dirty="0"/>
              <a:t> та </a:t>
            </a:r>
            <a:r>
              <a:rPr lang="ru-RU" sz="2200" dirty="0" err="1"/>
              <a:t>механіки</a:t>
            </a:r>
            <a:r>
              <a:rPr lang="ru-RU" sz="2200" dirty="0"/>
              <a:t> </a:t>
            </a:r>
            <a:r>
              <a:rPr lang="ru-RU" sz="2200" dirty="0" err="1"/>
              <a:t>й</a:t>
            </a:r>
            <a:r>
              <a:rPr lang="ru-RU" sz="2200" dirty="0"/>
              <a:t> </a:t>
            </a:r>
            <a:r>
              <a:rPr lang="ru-RU" sz="2200" dirty="0" err="1"/>
              <a:t>отримала</a:t>
            </a:r>
            <a:r>
              <a:rPr lang="ru-RU" sz="2200" dirty="0"/>
              <a:t> </a:t>
            </a:r>
            <a:r>
              <a:rPr lang="ru-RU" sz="2200" dirty="0" err="1"/>
              <a:t>розвиток</a:t>
            </a:r>
            <a:r>
              <a:rPr lang="ru-RU" sz="2200" dirty="0"/>
              <a:t> у </a:t>
            </a:r>
            <a:r>
              <a:rPr lang="ru-RU" sz="2200" dirty="0" err="1"/>
              <a:t>працях</a:t>
            </a:r>
            <a:r>
              <a:rPr lang="ru-RU" sz="2200" dirty="0"/>
              <a:t> </a:t>
            </a:r>
            <a:r>
              <a:rPr lang="ru-RU" sz="2200" dirty="0" err="1"/>
              <a:t>Іогана</a:t>
            </a:r>
            <a:r>
              <a:rPr lang="ru-RU" sz="2200" dirty="0"/>
              <a:t> Кеплера, </a:t>
            </a:r>
            <a:r>
              <a:rPr lang="ru-RU" sz="2200" dirty="0" err="1"/>
              <a:t>Ісаака</a:t>
            </a:r>
            <a:r>
              <a:rPr lang="ru-RU" sz="2200" dirty="0"/>
              <a:t> Ньютона та </a:t>
            </a:r>
            <a:r>
              <a:rPr lang="ru-RU" sz="2200" dirty="0" err="1"/>
              <a:t>інших</a:t>
            </a:r>
            <a:r>
              <a:rPr lang="ru-RU" sz="2200" dirty="0"/>
              <a:t>, </a:t>
            </a:r>
            <a:r>
              <a:rPr lang="ru-RU" sz="2200" dirty="0" err="1"/>
              <a:t>і</a:t>
            </a:r>
            <a:r>
              <a:rPr lang="ru-RU" sz="2200" dirty="0"/>
              <a:t>, </a:t>
            </a:r>
            <a:r>
              <a:rPr lang="ru-RU" sz="2200" dirty="0" err="1"/>
              <a:t>врешті-решт</a:t>
            </a:r>
            <a:r>
              <a:rPr lang="ru-RU" sz="2200" dirty="0"/>
              <a:t>, </a:t>
            </a:r>
            <a:r>
              <a:rPr lang="ru-RU" sz="2200" dirty="0" err="1"/>
              <a:t>її</a:t>
            </a:r>
            <a:r>
              <a:rPr lang="ru-RU" sz="2200" dirty="0"/>
              <a:t> </a:t>
            </a:r>
            <a:r>
              <a:rPr lang="ru-RU" sz="2200" dirty="0" err="1"/>
              <a:t>повсюдне</a:t>
            </a:r>
            <a:r>
              <a:rPr lang="ru-RU" sz="2200" dirty="0"/>
              <a:t> </a:t>
            </a:r>
            <a:r>
              <a:rPr lang="ru-RU" sz="2200" dirty="0" err="1"/>
              <a:t>визнання</a:t>
            </a:r>
            <a:r>
              <a:rPr lang="ru-RU" sz="2200" dirty="0"/>
              <a:t> стало </a:t>
            </a:r>
            <a:r>
              <a:rPr lang="ru-RU" sz="2200" dirty="0" err="1"/>
              <a:t>найкращим</a:t>
            </a:r>
            <a:r>
              <a:rPr lang="ru-RU" sz="2200" dirty="0"/>
              <a:t> </a:t>
            </a:r>
            <a:r>
              <a:rPr lang="ru-RU" sz="2200" dirty="0" err="1"/>
              <a:t>пам'ятником</a:t>
            </a:r>
            <a:r>
              <a:rPr lang="ru-RU" sz="2200" dirty="0"/>
              <a:t> Копернику.</a:t>
            </a:r>
            <a:endParaRPr lang="ru-RU" sz="2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0"/>
            <a:ext cx="9144000" cy="655564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000" b="1" i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«</a:t>
            </a:r>
            <a:r>
              <a:rPr lang="ru-RU" sz="6000" b="1" i="1" cap="all" spc="0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Обов'язок</a:t>
            </a:r>
            <a:r>
              <a:rPr lang="ru-RU" sz="6000" b="1" i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sz="6000" b="1" i="1" cap="all" spc="0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філософа</a:t>
            </a:r>
            <a:r>
              <a:rPr lang="ru-RU" sz="6000" b="1" i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sz="6000" b="1" i="1" cap="all" spc="0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полягає</a:t>
            </a:r>
            <a:r>
              <a:rPr lang="ru-RU" sz="6000" b="1" i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в </a:t>
            </a:r>
            <a:r>
              <a:rPr lang="ru-RU" sz="6000" b="1" i="1" cap="all" spc="0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пошуках</a:t>
            </a:r>
            <a:r>
              <a:rPr lang="ru-RU" sz="6000" b="1" i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sz="6000" b="1" i="1" cap="all" spc="0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істини</a:t>
            </a:r>
            <a:r>
              <a:rPr lang="ru-RU" sz="6000" b="1" i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sz="6000" b="1" i="1" cap="all" spc="0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всюди</a:t>
            </a:r>
            <a:r>
              <a:rPr lang="ru-RU" sz="6000" b="1" i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sz="6000" b="1" i="1" cap="all" spc="0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і</a:t>
            </a:r>
            <a:r>
              <a:rPr lang="ru-RU" sz="6000" b="1" i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sz="6000" b="1" i="1" cap="all" spc="0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наскільки</a:t>
            </a:r>
            <a:r>
              <a:rPr lang="ru-RU" sz="6000" b="1" i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sz="6000" b="1" i="1" cap="all" spc="0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провидіння</a:t>
            </a:r>
            <a:r>
              <a:rPr lang="ru-RU" sz="6000" b="1" i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sz="6000" b="1" i="1" cap="all" spc="0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це</a:t>
            </a:r>
            <a:r>
              <a:rPr lang="ru-RU" sz="6000" b="1" i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sz="6000" b="1" i="1" cap="all" spc="0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тільки</a:t>
            </a:r>
            <a:r>
              <a:rPr lang="ru-RU" sz="6000" b="1" i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sz="6000" b="1" i="1" cap="all" spc="0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дозволяє</a:t>
            </a:r>
            <a:r>
              <a:rPr lang="ru-RU" sz="6000" b="1" i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sz="6000" b="1" i="1" cap="all" spc="0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людському</a:t>
            </a:r>
            <a:r>
              <a:rPr lang="ru-RU" sz="6000" b="1" i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sz="6000" b="1" i="1" cap="all" spc="0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розуму</a:t>
            </a:r>
            <a:r>
              <a:rPr lang="ru-RU" sz="6000" b="1" i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»</a:t>
            </a:r>
          </a:p>
          <a:p>
            <a:pPr algn="ctr"/>
            <a:r>
              <a:rPr lang="ru-RU" sz="6000" b="1" i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— </a:t>
            </a:r>
            <a:r>
              <a:rPr lang="ru-RU" sz="6000" b="1" i="1" cap="all" spc="0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Микола</a:t>
            </a:r>
            <a:r>
              <a:rPr lang="ru-RU" sz="6000" b="1" i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Коперник</a:t>
            </a:r>
            <a:endParaRPr lang="ru-RU" sz="6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449</Words>
  <Application>Microsoft Office PowerPoint</Application>
  <PresentationFormat>Экран (4:3)</PresentationFormat>
  <Paragraphs>14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Микола Коперник </vt:lpstr>
      <vt:lpstr>Микола Коперник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Микола Коперник</dc:title>
  <dc:creator>Оля</dc:creator>
  <cp:lastModifiedBy>Оля</cp:lastModifiedBy>
  <cp:revision>4</cp:revision>
  <dcterms:created xsi:type="dcterms:W3CDTF">2013-09-13T14:04:10Z</dcterms:created>
  <dcterms:modified xsi:type="dcterms:W3CDTF">2013-09-13T14:39:10Z</dcterms:modified>
</cp:coreProperties>
</file>