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284984"/>
            <a:ext cx="3672408" cy="170216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Метод </a:t>
            </a:r>
            <a:r>
              <a:rPr lang="uk-UA" sz="4000" b="1" u="sng" dirty="0" smtClean="0"/>
              <a:t>«Синектика»</a:t>
            </a:r>
            <a:endParaRPr lang="ru-RU" sz="40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6672"/>
            <a:ext cx="3309803" cy="1260629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Робота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у</a:t>
            </a:r>
            <a:r>
              <a:rPr lang="uk-UA" sz="2400" b="1" dirty="0" smtClean="0">
                <a:solidFill>
                  <a:schemeClr val="bg1"/>
                </a:solidFill>
              </a:rPr>
              <a:t>чениці 11-А класу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Каплун Ірини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KIS@mail.ru\Додатковий матеріал на уроки\11-А клас\Технології\Синектика\Фото\importnyy-dodekaedr-rubika-analog-kubik-rubika_39051940_1_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04456" cy="49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71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IS@mail.ru\Додатковий матеріал на уроки\11-А клас\Технології\Синектика\Фото\c2536a70650e2fac4cfbdc7a8e1dfe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82" y="1268760"/>
            <a:ext cx="4485546" cy="48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3888432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dirty="0" err="1"/>
              <a:t>Навчання</a:t>
            </a:r>
            <a:r>
              <a:rPr lang="ru-RU" sz="3600" dirty="0"/>
              <a:t> </a:t>
            </a:r>
            <a:r>
              <a:rPr lang="ru-RU" sz="3600" dirty="0" err="1"/>
              <a:t>синектики</a:t>
            </a:r>
            <a:r>
              <a:rPr lang="ru-RU" sz="3600" dirty="0"/>
              <a:t>, </a:t>
            </a:r>
            <a:r>
              <a:rPr lang="ru-RU" sz="3600" dirty="0" err="1"/>
              <a:t>відповідно</a:t>
            </a:r>
            <a:r>
              <a:rPr lang="ru-RU" sz="3600" dirty="0"/>
              <a:t> до </a:t>
            </a:r>
            <a:r>
              <a:rPr lang="ru-RU" sz="3600" dirty="0" err="1"/>
              <a:t>тверджень</a:t>
            </a:r>
            <a:r>
              <a:rPr lang="ru-RU" sz="3600" dirty="0"/>
              <a:t> </a:t>
            </a:r>
            <a:r>
              <a:rPr lang="ru-RU" sz="3600" dirty="0" err="1"/>
              <a:t>фахівців</a:t>
            </a:r>
            <a:r>
              <a:rPr lang="ru-RU" sz="3600" dirty="0"/>
              <a:t>, </a:t>
            </a:r>
            <a:r>
              <a:rPr lang="ru-RU" sz="3600" dirty="0" err="1"/>
              <a:t>можливо</a:t>
            </a:r>
            <a:r>
              <a:rPr lang="ru-RU" sz="3600" dirty="0"/>
              <a:t> </a:t>
            </a:r>
            <a:r>
              <a:rPr lang="ru-RU" sz="3600" dirty="0" err="1"/>
              <a:t>тільки</a:t>
            </a:r>
            <a:r>
              <a:rPr lang="ru-RU" sz="3600" dirty="0"/>
              <a:t> на </a:t>
            </a:r>
            <a:r>
              <a:rPr lang="ru-RU" sz="3600" dirty="0" err="1"/>
              <a:t>практиці</a:t>
            </a:r>
            <a:r>
              <a:rPr lang="ru-RU" sz="3600" dirty="0"/>
              <a:t>, шляхом </a:t>
            </a:r>
            <a:r>
              <a:rPr lang="ru-RU" sz="3600" dirty="0" err="1"/>
              <a:t>участі</a:t>
            </a:r>
            <a:r>
              <a:rPr lang="ru-RU" sz="3600" dirty="0"/>
              <a:t> у </a:t>
            </a:r>
            <a:r>
              <a:rPr lang="ru-RU" sz="3600" dirty="0" err="1"/>
              <a:t>роботі</a:t>
            </a:r>
            <a:r>
              <a:rPr lang="ru-RU" sz="3600" dirty="0"/>
              <a:t> </a:t>
            </a:r>
            <a:r>
              <a:rPr lang="ru-RU" sz="3600" dirty="0" err="1"/>
              <a:t>вже</a:t>
            </a:r>
            <a:r>
              <a:rPr lang="ru-RU" sz="3600" dirty="0"/>
              <a:t> </a:t>
            </a:r>
            <a:r>
              <a:rPr lang="ru-RU" sz="3600" dirty="0" err="1"/>
              <a:t>підготовлених</a:t>
            </a:r>
            <a:r>
              <a:rPr lang="ru-RU" sz="3600" dirty="0"/>
              <a:t> </a:t>
            </a:r>
            <a:r>
              <a:rPr lang="ru-RU" sz="3600" dirty="0" err="1"/>
              <a:t>груп</a:t>
            </a:r>
            <a:r>
              <a:rPr lang="ru-RU" sz="3600" dirty="0"/>
              <a:t> </a:t>
            </a:r>
            <a:r>
              <a:rPr lang="ru-RU" sz="3600" dirty="0" err="1"/>
              <a:t>синектиків</a:t>
            </a:r>
            <a:r>
              <a:rPr lang="ru-RU" sz="3600" dirty="0"/>
              <a:t>, </a:t>
            </a:r>
            <a:r>
              <a:rPr lang="ru-RU" sz="3600" dirty="0" err="1"/>
              <a:t>прослуховування</a:t>
            </a:r>
            <a:r>
              <a:rPr lang="ru-RU" sz="3600" dirty="0"/>
              <a:t> </a:t>
            </a:r>
            <a:r>
              <a:rPr lang="ru-RU" sz="3600" dirty="0" err="1"/>
              <a:t>плівок</a:t>
            </a:r>
            <a:r>
              <a:rPr lang="ru-RU" sz="3600" dirty="0"/>
              <a:t> </a:t>
            </a:r>
            <a:r>
              <a:rPr lang="ru-RU" sz="3600" dirty="0" err="1"/>
              <a:t>засідань</a:t>
            </a:r>
            <a:r>
              <a:rPr lang="ru-RU" sz="3600" dirty="0"/>
              <a:t> </a:t>
            </a:r>
            <a:r>
              <a:rPr lang="ru-RU" sz="3600" dirty="0" err="1"/>
              <a:t>синектичних</a:t>
            </a:r>
            <a:r>
              <a:rPr lang="ru-RU" sz="3600" dirty="0"/>
              <a:t> </a:t>
            </a:r>
            <a:r>
              <a:rPr lang="ru-RU" sz="3600" dirty="0" err="1"/>
              <a:t>груп</a:t>
            </a:r>
            <a:r>
              <a:rPr lang="ru-RU" sz="36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9459" y="1185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Навчання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08720"/>
            <a:ext cx="684076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У 1960 р. В. Дж. Гордон </a:t>
            </a:r>
            <a:r>
              <a:rPr lang="ru-RU" sz="3200" dirty="0" err="1"/>
              <a:t>організував</a:t>
            </a:r>
            <a:r>
              <a:rPr lang="ru-RU" sz="3200" dirty="0"/>
              <a:t> </a:t>
            </a:r>
            <a:r>
              <a:rPr lang="ru-RU" sz="3200" dirty="0" err="1"/>
              <a:t>фірму</a:t>
            </a:r>
            <a:r>
              <a:rPr lang="ru-RU" sz="3200" dirty="0"/>
              <a:t> "</a:t>
            </a:r>
            <a:r>
              <a:rPr lang="ru-RU" sz="3200" dirty="0" err="1"/>
              <a:t>Сінектікс</a:t>
            </a:r>
            <a:r>
              <a:rPr lang="ru-RU" sz="3200" dirty="0"/>
              <a:t> </a:t>
            </a:r>
            <a:r>
              <a:rPr lang="ru-RU" sz="3200" dirty="0" err="1"/>
              <a:t>інкорпорейтед</a:t>
            </a:r>
            <a:r>
              <a:rPr lang="ru-RU" sz="3200" dirty="0"/>
              <a:t>", яка </a:t>
            </a:r>
            <a:r>
              <a:rPr lang="ru-RU" sz="3200" dirty="0" err="1"/>
              <a:t>бере</a:t>
            </a:r>
            <a:r>
              <a:rPr lang="ru-RU" sz="3200" dirty="0"/>
              <a:t> на </a:t>
            </a:r>
            <a:r>
              <a:rPr lang="ru-RU" sz="3200" dirty="0" err="1"/>
              <a:t>навчання</a:t>
            </a:r>
            <a:r>
              <a:rPr lang="ru-RU" sz="3200" dirty="0"/>
              <a:t> </a:t>
            </a:r>
            <a:r>
              <a:rPr lang="ru-RU" sz="3200" dirty="0" err="1"/>
              <a:t>групи</a:t>
            </a:r>
            <a:r>
              <a:rPr lang="ru-RU" sz="3200" dirty="0"/>
              <a:t> </a:t>
            </a:r>
            <a:r>
              <a:rPr lang="ru-RU" sz="3200" dirty="0" err="1"/>
              <a:t>фахівців</a:t>
            </a:r>
            <a:r>
              <a:rPr lang="ru-RU" sz="3200" dirty="0"/>
              <a:t> з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фірм</a:t>
            </a:r>
            <a:r>
              <a:rPr lang="ru-RU" sz="3200" dirty="0"/>
              <a:t> і </a:t>
            </a:r>
            <a:r>
              <a:rPr lang="ru-RU" sz="3200" dirty="0" err="1"/>
              <a:t>посилає</a:t>
            </a:r>
            <a:r>
              <a:rPr lang="ru-RU" sz="3200" dirty="0"/>
              <a:t> в них </a:t>
            </a:r>
            <a:r>
              <a:rPr lang="ru-RU" sz="3200" dirty="0" err="1"/>
              <a:t>своїх</a:t>
            </a:r>
            <a:r>
              <a:rPr lang="ru-RU" sz="3200" dirty="0"/>
              <a:t> </a:t>
            </a:r>
            <a:r>
              <a:rPr lang="ru-RU" sz="3200" dirty="0" err="1"/>
              <a:t>співробітників</a:t>
            </a:r>
            <a:r>
              <a:rPr lang="ru-RU" sz="3200" dirty="0"/>
              <a:t> для </a:t>
            </a:r>
            <a:r>
              <a:rPr lang="ru-RU" sz="3200" dirty="0" err="1"/>
              <a:t>участі</a:t>
            </a:r>
            <a:r>
              <a:rPr lang="ru-RU" sz="3200" dirty="0"/>
              <a:t> у </a:t>
            </a:r>
            <a:r>
              <a:rPr lang="ru-RU" sz="3200" dirty="0" err="1"/>
              <a:t>вирішенні</a:t>
            </a:r>
            <a:r>
              <a:rPr lang="ru-RU" sz="3200" dirty="0"/>
              <a:t> </a:t>
            </a:r>
            <a:r>
              <a:rPr lang="ru-RU" sz="3200" dirty="0" err="1"/>
              <a:t>технічних</a:t>
            </a:r>
            <a:r>
              <a:rPr lang="ru-RU" sz="3200" dirty="0"/>
              <a:t>, </a:t>
            </a:r>
            <a:r>
              <a:rPr lang="ru-RU" sz="3200" dirty="0" err="1"/>
              <a:t>організаційних</a:t>
            </a:r>
            <a:r>
              <a:rPr lang="ru-RU" sz="3200" dirty="0"/>
              <a:t> та </a:t>
            </a:r>
            <a:r>
              <a:rPr lang="ru-RU" sz="3200" dirty="0" err="1"/>
              <a:t>інших</a:t>
            </a:r>
            <a:r>
              <a:rPr lang="ru-RU" sz="3200" dirty="0"/>
              <a:t> проблем. З 1965 р. президентом </a:t>
            </a:r>
            <a:r>
              <a:rPr lang="ru-RU" sz="3200" dirty="0" err="1"/>
              <a:t>фірми</a:t>
            </a:r>
            <a:r>
              <a:rPr lang="ru-RU" sz="3200" dirty="0"/>
              <a:t> став </a:t>
            </a:r>
            <a:r>
              <a:rPr lang="ru-RU" sz="3200" dirty="0" err="1"/>
              <a:t>Дж.М</a:t>
            </a:r>
            <a:r>
              <a:rPr lang="ru-RU" sz="3200" dirty="0"/>
              <a:t>. </a:t>
            </a:r>
            <a:r>
              <a:rPr lang="ru-RU" sz="3200" dirty="0" err="1"/>
              <a:t>Прінс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вніс</a:t>
            </a:r>
            <a:r>
              <a:rPr lang="ru-RU" sz="3200" dirty="0"/>
              <a:t> низку </a:t>
            </a:r>
            <a:r>
              <a:rPr lang="ru-RU" sz="3200" dirty="0" err="1"/>
              <a:t>удосконалень</a:t>
            </a:r>
            <a:r>
              <a:rPr lang="ru-RU" sz="3200" dirty="0"/>
              <a:t> у методику.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8165" y="60673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"</a:t>
            </a:r>
            <a:r>
              <a:rPr lang="ru-RU" sz="2000" b="1" dirty="0" err="1">
                <a:solidFill>
                  <a:schemeClr val="bg1"/>
                </a:solidFill>
              </a:rPr>
              <a:t>Сінектікс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інкорпорейтед</a:t>
            </a:r>
            <a:r>
              <a:rPr lang="ru-RU" sz="2000" b="1" dirty="0" smtClean="0">
                <a:solidFill>
                  <a:schemeClr val="bg1"/>
                </a:solidFill>
              </a:rPr>
              <a:t>"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3773" r="6789" b="-1"/>
          <a:stretch/>
        </p:blipFill>
        <p:spPr bwMode="auto">
          <a:xfrm>
            <a:off x="27869" y="46609"/>
            <a:ext cx="1726680" cy="2688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8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08912" cy="33843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/>
              <a:t>Головне в </a:t>
            </a:r>
            <a:r>
              <a:rPr lang="ru-RU" sz="2800" dirty="0" err="1"/>
              <a:t>методі</a:t>
            </a:r>
            <a:r>
              <a:rPr lang="ru-RU" sz="2800" dirty="0"/>
              <a:t> "</a:t>
            </a:r>
            <a:r>
              <a:rPr lang="ru-RU" sz="2800" dirty="0" err="1"/>
              <a:t>синектика</a:t>
            </a:r>
            <a:r>
              <a:rPr lang="ru-RU" sz="2800" dirty="0"/>
              <a:t>"-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і </a:t>
            </a:r>
            <a:r>
              <a:rPr lang="ru-RU" sz="2800" dirty="0" err="1"/>
              <a:t>досвіду</a:t>
            </a:r>
            <a:r>
              <a:rPr lang="ru-RU" sz="2800" dirty="0"/>
              <a:t> кожного члена </a:t>
            </a:r>
            <a:r>
              <a:rPr lang="ru-RU" sz="2800" dirty="0" err="1"/>
              <a:t>групи</a:t>
            </a:r>
            <a:r>
              <a:rPr lang="ru-RU" sz="2800" dirty="0"/>
              <a:t> для </a:t>
            </a:r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ідей</a:t>
            </a:r>
            <a:r>
              <a:rPr lang="ru-RU" sz="2800" dirty="0"/>
              <a:t> і </a:t>
            </a:r>
            <a:r>
              <a:rPr lang="ru-RU" sz="2800" dirty="0" err="1"/>
              <a:t>можливих</a:t>
            </a:r>
            <a:r>
              <a:rPr lang="ru-RU" sz="2800" dirty="0"/>
              <a:t> </a:t>
            </a:r>
            <a:r>
              <a:rPr lang="ru-RU" sz="2800" dirty="0" err="1"/>
              <a:t>шляхів</a:t>
            </a:r>
            <a:r>
              <a:rPr lang="ru-RU" sz="2800" dirty="0"/>
              <a:t> їх </a:t>
            </a:r>
            <a:r>
              <a:rPr lang="ru-RU" sz="2800" dirty="0" err="1"/>
              <a:t>реалізації</a:t>
            </a:r>
            <a:r>
              <a:rPr lang="ru-RU" sz="2800" dirty="0"/>
              <a:t>. </a:t>
            </a:r>
            <a:r>
              <a:rPr lang="ru-RU" sz="2800" dirty="0" err="1"/>
              <a:t>Спеціалісти</a:t>
            </a:r>
            <a:r>
              <a:rPr lang="ru-RU" sz="2800" dirty="0"/>
              <a:t> -</a:t>
            </a:r>
            <a:r>
              <a:rPr lang="ru-RU" sz="2800" dirty="0" err="1"/>
              <a:t>ботаніки</a:t>
            </a:r>
            <a:r>
              <a:rPr lang="ru-RU" sz="2800" dirty="0"/>
              <a:t> </a:t>
            </a:r>
            <a:r>
              <a:rPr lang="ru-RU" sz="2800" dirty="0" err="1"/>
              <a:t>намагаються</a:t>
            </a:r>
            <a:r>
              <a:rPr lang="ru-RU" sz="2800" dirty="0"/>
              <a:t> </a:t>
            </a:r>
            <a:r>
              <a:rPr lang="ru-RU" sz="2800" dirty="0" err="1"/>
              <a:t>показати</a:t>
            </a:r>
            <a:r>
              <a:rPr lang="ru-RU" sz="2800" dirty="0"/>
              <a:t>, як з </a:t>
            </a:r>
            <a:r>
              <a:rPr lang="ru-RU" sz="2800" dirty="0" err="1"/>
              <a:t>аналогічними</a:t>
            </a:r>
            <a:r>
              <a:rPr lang="ru-RU" sz="2800" dirty="0"/>
              <a:t> проблемами </a:t>
            </a:r>
            <a:r>
              <a:rPr lang="ru-RU" sz="2800" dirty="0" err="1"/>
              <a:t>справляється</a:t>
            </a:r>
            <a:r>
              <a:rPr lang="ru-RU" sz="2800" dirty="0"/>
              <a:t> </a:t>
            </a:r>
            <a:r>
              <a:rPr lang="ru-RU" sz="2800" dirty="0" err="1"/>
              <a:t>світ</a:t>
            </a:r>
            <a:r>
              <a:rPr lang="ru-RU" sz="2800" dirty="0"/>
              <a:t> </a:t>
            </a:r>
            <a:r>
              <a:rPr lang="ru-RU" sz="2800" dirty="0" err="1"/>
              <a:t>рослин</a:t>
            </a:r>
            <a:r>
              <a:rPr lang="ru-RU" sz="2800" dirty="0"/>
              <a:t>, зоологи- </a:t>
            </a:r>
            <a:r>
              <a:rPr lang="ru-RU" sz="2800" dirty="0" err="1"/>
              <a:t>світ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і т.д.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3090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Головне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5"/>
          <a:stretch/>
        </p:blipFill>
        <p:spPr bwMode="auto">
          <a:xfrm>
            <a:off x="1259632" y="692696"/>
            <a:ext cx="6753225" cy="24471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4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200800" cy="44644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200" dirty="0"/>
              <a:t>Синектика як метод </a:t>
            </a:r>
            <a:r>
              <a:rPr lang="ru-RU" sz="3200" dirty="0" err="1"/>
              <a:t>пошуку</a:t>
            </a:r>
            <a:r>
              <a:rPr lang="ru-RU" sz="3200" dirty="0"/>
              <a:t> </a:t>
            </a:r>
            <a:r>
              <a:rPr lang="ru-RU" sz="3200" dirty="0" err="1"/>
              <a:t>ідеї</a:t>
            </a:r>
            <a:r>
              <a:rPr lang="ru-RU" sz="3200" dirty="0"/>
              <a:t> - </a:t>
            </a:r>
            <a:r>
              <a:rPr lang="ru-RU" sz="3200" dirty="0" err="1"/>
              <a:t>це</a:t>
            </a:r>
            <a:r>
              <a:rPr lang="ru-RU" sz="3200" dirty="0"/>
              <a:t>, по </a:t>
            </a:r>
            <a:r>
              <a:rPr lang="ru-RU" sz="3200" dirty="0" err="1"/>
              <a:t>суті</a:t>
            </a:r>
            <a:r>
              <a:rPr lang="ru-RU" sz="3200" dirty="0"/>
              <a:t>, </a:t>
            </a:r>
            <a:r>
              <a:rPr lang="ru-RU" sz="3200" dirty="0" err="1"/>
              <a:t>мозкова</a:t>
            </a:r>
            <a:r>
              <a:rPr lang="ru-RU" sz="3200" dirty="0"/>
              <a:t> атака </a:t>
            </a:r>
            <a:r>
              <a:rPr lang="ru-RU" sz="3200" dirty="0" err="1"/>
              <a:t>досліджуваної</a:t>
            </a:r>
            <a:r>
              <a:rPr lang="ru-RU" sz="3200" dirty="0"/>
              <a:t> </a:t>
            </a:r>
            <a:r>
              <a:rPr lang="ru-RU" sz="3200" dirty="0" err="1"/>
              <a:t>проблеми</a:t>
            </a:r>
            <a:r>
              <a:rPr lang="ru-RU" sz="3200" dirty="0"/>
              <a:t> </a:t>
            </a:r>
            <a:r>
              <a:rPr lang="ru-RU" sz="3200" dirty="0" err="1"/>
              <a:t>спеціалізованими</a:t>
            </a:r>
            <a:r>
              <a:rPr lang="ru-RU" sz="3200" dirty="0"/>
              <a:t> </a:t>
            </a:r>
            <a:r>
              <a:rPr lang="ru-RU" sz="3200" dirty="0" err="1"/>
              <a:t>групами</a:t>
            </a:r>
            <a:r>
              <a:rPr lang="ru-RU" sz="3200" dirty="0"/>
              <a:t> </a:t>
            </a:r>
            <a:r>
              <a:rPr lang="ru-RU" sz="3200" dirty="0" err="1"/>
              <a:t>професійних</a:t>
            </a:r>
            <a:r>
              <a:rPr lang="ru-RU" sz="3200" dirty="0"/>
              <a:t> </a:t>
            </a:r>
            <a:r>
              <a:rPr lang="ru-RU" sz="3200" dirty="0" err="1"/>
              <a:t>фахівців</a:t>
            </a:r>
            <a:r>
              <a:rPr lang="ru-RU" sz="3200" dirty="0"/>
              <a:t>, </a:t>
            </a:r>
            <a:r>
              <a:rPr lang="ru-RU" sz="3200" dirty="0" err="1"/>
              <a:t>інженерів</a:t>
            </a:r>
            <a:r>
              <a:rPr lang="ru-RU" sz="3200" dirty="0"/>
              <a:t>, </a:t>
            </a:r>
            <a:r>
              <a:rPr lang="ru-RU" sz="3200" dirty="0" err="1"/>
              <a:t>консультантів</a:t>
            </a:r>
            <a:r>
              <a:rPr lang="ru-RU" sz="3200" dirty="0"/>
              <a:t>, </a:t>
            </a:r>
            <a:r>
              <a:rPr lang="ru-RU" sz="3200" dirty="0" err="1"/>
              <a:t>експертів</a:t>
            </a:r>
            <a:r>
              <a:rPr lang="ru-RU" sz="3200" dirty="0"/>
              <a:t> з </a:t>
            </a:r>
            <a:r>
              <a:rPr lang="ru-RU" sz="3200" dirty="0" err="1"/>
              <a:t>використанням</a:t>
            </a:r>
            <a:r>
              <a:rPr lang="ru-RU" sz="3200" dirty="0"/>
              <a:t> ними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аналогій</a:t>
            </a:r>
            <a:r>
              <a:rPr lang="ru-RU" sz="3200" dirty="0"/>
              <a:t> і </a:t>
            </a:r>
            <a:r>
              <a:rPr lang="ru-RU" sz="3200" dirty="0" err="1"/>
              <a:t>асоціацій</a:t>
            </a:r>
            <a:r>
              <a:rPr lang="ru-RU" sz="32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4462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Пошук ідеї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635896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9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245" y="646406"/>
            <a:ext cx="712879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синектори</a:t>
            </a:r>
            <a:r>
              <a:rPr lang="ru-RU" dirty="0"/>
              <a:t> </a:t>
            </a:r>
            <a:r>
              <a:rPr lang="ru-RU" dirty="0" err="1"/>
              <a:t>формулюють</a:t>
            </a:r>
            <a:r>
              <a:rPr lang="ru-RU" dirty="0"/>
              <a:t> і </a:t>
            </a:r>
            <a:r>
              <a:rPr lang="ru-RU" dirty="0" err="1"/>
              <a:t>уточнюють</a:t>
            </a:r>
            <a:r>
              <a:rPr lang="ru-RU" dirty="0"/>
              <a:t> "проблему, як вона дана".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, як правило, </a:t>
            </a:r>
            <a:r>
              <a:rPr lang="ru-RU" dirty="0" err="1"/>
              <a:t>ніхто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сесії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, не </a:t>
            </a:r>
            <a:r>
              <a:rPr lang="ru-RU" dirty="0" err="1"/>
              <a:t>посвячений</a:t>
            </a:r>
            <a:r>
              <a:rPr lang="ru-RU" dirty="0"/>
              <a:t> у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передчасне</a:t>
            </a:r>
            <a:r>
              <a:rPr lang="ru-RU" dirty="0"/>
              <a:t> </a:t>
            </a:r>
            <a:r>
              <a:rPr lang="ru-RU" dirty="0" err="1"/>
              <a:t>конкретне</a:t>
            </a:r>
            <a:r>
              <a:rPr lang="ru-RU" dirty="0"/>
              <a:t> </a:t>
            </a:r>
            <a:r>
              <a:rPr lang="ru-RU" dirty="0" err="1"/>
              <a:t>формулювання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утруднює</a:t>
            </a:r>
            <a:r>
              <a:rPr lang="ru-RU" dirty="0"/>
              <a:t> </a:t>
            </a:r>
            <a:r>
              <a:rPr lang="ru-RU" dirty="0" err="1"/>
              <a:t>абстрагування</a:t>
            </a:r>
            <a:r>
              <a:rPr lang="ru-RU" dirty="0"/>
              <a:t>, не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ходу </a:t>
            </a:r>
            <a:r>
              <a:rPr lang="ru-RU" dirty="0" err="1"/>
              <a:t>мислення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-1252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bg1"/>
                </a:solidFill>
              </a:rPr>
              <a:t>Застосування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синектики</a:t>
            </a:r>
            <a:r>
              <a:rPr lang="ru-RU" sz="1200" b="1" dirty="0">
                <a:solidFill>
                  <a:schemeClr val="bg1"/>
                </a:solidFill>
              </a:rPr>
              <a:t> у </a:t>
            </a:r>
            <a:r>
              <a:rPr lang="ru-RU" sz="1200" b="1" dirty="0" err="1">
                <a:solidFill>
                  <a:schemeClr val="bg1"/>
                </a:solidFill>
              </a:rPr>
              <a:t>вирішенні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інноваційної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проблеми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включає</a:t>
            </a:r>
            <a:r>
              <a:rPr lang="ru-RU" sz="1200" b="1" dirty="0">
                <a:solidFill>
                  <a:schemeClr val="bg1"/>
                </a:solidFill>
              </a:rPr>
              <a:t> в себе 4 </a:t>
            </a:r>
            <a:r>
              <a:rPr lang="ru-RU" sz="1200" b="1" dirty="0" err="1">
                <a:solidFill>
                  <a:schemeClr val="bg1"/>
                </a:solidFill>
              </a:rPr>
              <a:t>етапи</a:t>
            </a:r>
            <a:r>
              <a:rPr lang="ru-RU" sz="1200" b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67222"/>
            <a:ext cx="3707904" cy="319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49" y="2708920"/>
            <a:ext cx="3061651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6120680" cy="5832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другому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формулюють</a:t>
            </a:r>
            <a:r>
              <a:rPr lang="ru-RU" dirty="0"/>
              <a:t> "проблему, як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".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незнайому</a:t>
            </a:r>
            <a:r>
              <a:rPr lang="ru-RU" dirty="0"/>
              <a:t> і </a:t>
            </a:r>
            <a:r>
              <a:rPr lang="ru-RU" dirty="0" err="1"/>
              <a:t>незвичну</a:t>
            </a:r>
            <a:r>
              <a:rPr lang="ru-RU" dirty="0"/>
              <a:t> проблему у ряд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звичних</a:t>
            </a:r>
            <a:r>
              <a:rPr lang="ru-RU" dirty="0"/>
              <a:t> задач. 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повинен </a:t>
            </a:r>
            <a:r>
              <a:rPr lang="ru-RU" dirty="0" err="1"/>
              <a:t>знайти</a:t>
            </a:r>
            <a:r>
              <a:rPr lang="ru-RU" dirty="0"/>
              <a:t> і  </a:t>
            </a:r>
            <a:r>
              <a:rPr lang="ru-RU" dirty="0" err="1"/>
              <a:t>сформулювати</a:t>
            </a:r>
            <a:r>
              <a:rPr lang="ru-RU" dirty="0"/>
              <a:t> одну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По </a:t>
            </a:r>
            <a:r>
              <a:rPr lang="ru-RU" dirty="0" err="1"/>
              <a:t>суті</a:t>
            </a:r>
            <a:r>
              <a:rPr lang="ru-RU" dirty="0"/>
              <a:t>,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підпроблеми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</a:t>
            </a:r>
            <a:r>
              <a:rPr lang="ru-RU" dirty="0" err="1"/>
              <a:t>генерування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 </a:t>
            </a:r>
            <a:r>
              <a:rPr lang="ru-RU" dirty="0" err="1"/>
              <a:t>Починається</a:t>
            </a:r>
            <a:r>
              <a:rPr lang="ru-RU" dirty="0"/>
              <a:t> "</a:t>
            </a:r>
            <a:r>
              <a:rPr lang="ru-RU" dirty="0" err="1"/>
              <a:t>екскурсія</a:t>
            </a:r>
            <a:r>
              <a:rPr lang="ru-RU" dirty="0"/>
              <a:t>" по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err="1"/>
              <a:t>галузям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для </a:t>
            </a:r>
            <a:r>
              <a:rPr lang="ru-RU" dirty="0" err="1"/>
              <a:t>виявлення</a:t>
            </a:r>
            <a:r>
              <a:rPr lang="ru-RU" dirty="0"/>
              <a:t> того, як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розв'язуються</a:t>
            </a:r>
            <a:r>
              <a:rPr lang="ru-RU" dirty="0"/>
              <a:t> в задачах, далеких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четвертому </a:t>
            </a:r>
            <a:r>
              <a:rPr lang="ru-RU" dirty="0" err="1"/>
              <a:t>етапі</a:t>
            </a:r>
            <a:r>
              <a:rPr lang="ru-RU" dirty="0"/>
              <a:t> проводиться критична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Етапи у синектиці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7500"/>
          <a:stretch/>
        </p:blipFill>
        <p:spPr bwMode="auto">
          <a:xfrm>
            <a:off x="6511800" y="2636912"/>
            <a:ext cx="2724720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648072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u="sng" dirty="0"/>
              <a:t>А. </a:t>
            </a:r>
            <a:r>
              <a:rPr lang="ru-RU" i="1" u="sng" dirty="0" err="1"/>
              <a:t>Перетворення</a:t>
            </a:r>
            <a:r>
              <a:rPr lang="ru-RU" i="1" u="sng" dirty="0"/>
              <a:t> </a:t>
            </a:r>
            <a:r>
              <a:rPr lang="ru-RU" i="1" u="sng" dirty="0" err="1"/>
              <a:t>незнайомого</a:t>
            </a:r>
            <a:r>
              <a:rPr lang="ru-RU" i="1" u="sng" dirty="0"/>
              <a:t> в </a:t>
            </a:r>
            <a:r>
              <a:rPr lang="ru-RU" i="1" u="sng" dirty="0" err="1"/>
              <a:t>знайоме</a:t>
            </a:r>
            <a:r>
              <a:rPr lang="ru-RU" i="1" u="sng" dirty="0"/>
              <a:t>.</a:t>
            </a:r>
          </a:p>
          <a:p>
            <a:pPr marL="0" indent="0">
              <a:buNone/>
            </a:pPr>
            <a:r>
              <a:rPr lang="ru-RU" dirty="0"/>
              <a:t>          Перше,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проблему -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звести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до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випробуваним</a:t>
            </a:r>
            <a:r>
              <a:rPr lang="ru-RU" dirty="0"/>
              <a:t>, </a:t>
            </a:r>
            <a:r>
              <a:rPr lang="ru-RU" dirty="0" err="1"/>
              <a:t>відомим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i="1" u="sng" dirty="0"/>
              <a:t>Б. </a:t>
            </a:r>
            <a:r>
              <a:rPr lang="ru-RU" i="1" u="sng" dirty="0" err="1"/>
              <a:t>Перетворення</a:t>
            </a:r>
            <a:r>
              <a:rPr lang="ru-RU" i="1" u="sng" dirty="0"/>
              <a:t> </a:t>
            </a:r>
            <a:r>
              <a:rPr lang="ru-RU" i="1" u="sng" dirty="0" err="1"/>
              <a:t>знайомого</a:t>
            </a:r>
            <a:r>
              <a:rPr lang="ru-RU" i="1" u="sng" dirty="0"/>
              <a:t> в </a:t>
            </a:r>
            <a:r>
              <a:rPr lang="ru-RU" i="1" u="sng" dirty="0" err="1"/>
              <a:t>незнайоме</a:t>
            </a:r>
            <a:r>
              <a:rPr lang="ru-RU" i="1" u="sng" dirty="0"/>
              <a:t>.</a:t>
            </a:r>
          </a:p>
          <a:p>
            <a:pPr marL="0" indent="0">
              <a:buNone/>
            </a:pPr>
            <a:r>
              <a:rPr lang="ru-RU" dirty="0"/>
              <a:t>        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знайоме</a:t>
            </a:r>
            <a:r>
              <a:rPr lang="ru-RU" dirty="0"/>
              <a:t> в </a:t>
            </a:r>
            <a:r>
              <a:rPr lang="ru-RU" dirty="0" err="1"/>
              <a:t>незнайоме</a:t>
            </a:r>
            <a:r>
              <a:rPr lang="ru-RU" dirty="0"/>
              <a:t> -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спотворити</a:t>
            </a:r>
            <a:r>
              <a:rPr lang="ru-RU" dirty="0"/>
              <a:t>, </a:t>
            </a:r>
            <a:r>
              <a:rPr lang="ru-RU" dirty="0" err="1"/>
              <a:t>перевернути</a:t>
            </a:r>
            <a:r>
              <a:rPr lang="ru-RU" dirty="0"/>
              <a:t>,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повсякденний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і </a:t>
            </a:r>
            <a:r>
              <a:rPr lang="ru-RU" dirty="0" err="1"/>
              <a:t>реакцію</a:t>
            </a:r>
            <a:r>
              <a:rPr lang="ru-RU" dirty="0"/>
              <a:t> на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події</a:t>
            </a:r>
            <a:r>
              <a:rPr lang="ru-RU" dirty="0"/>
              <a:t>. У "</a:t>
            </a:r>
            <a:r>
              <a:rPr lang="ru-RU" dirty="0" err="1"/>
              <a:t>відомому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"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Глобально </a:t>
            </a:r>
            <a:r>
              <a:rPr lang="ru-RU" sz="1600" b="1" dirty="0" err="1">
                <a:solidFill>
                  <a:schemeClr val="bg1"/>
                </a:solidFill>
              </a:rPr>
              <a:t>синектика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включає</a:t>
            </a:r>
            <a:r>
              <a:rPr lang="ru-RU" sz="1600" b="1" dirty="0">
                <a:solidFill>
                  <a:schemeClr val="bg1"/>
                </a:solidFill>
              </a:rPr>
              <a:t> в себе два </a:t>
            </a:r>
            <a:r>
              <a:rPr lang="ru-RU" sz="1600" b="1" dirty="0" err="1">
                <a:solidFill>
                  <a:schemeClr val="bg1"/>
                </a:solidFill>
              </a:rPr>
              <a:t>базових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процеси</a:t>
            </a:r>
            <a:r>
              <a:rPr lang="ru-RU" sz="1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38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56084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Робота з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синектичних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з 1955 року.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підготовлено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працюючих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. Синектика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несвідомі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у </a:t>
            </a:r>
            <a:r>
              <a:rPr lang="ru-RU" dirty="0" err="1"/>
              <a:t>свідомі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вони </a:t>
            </a:r>
            <a:r>
              <a:rPr lang="ru-RU" dirty="0" err="1"/>
              <a:t>спрацьовували</a:t>
            </a:r>
            <a:r>
              <a:rPr lang="ru-RU" dirty="0"/>
              <a:t> б </a:t>
            </a:r>
            <a:r>
              <a:rPr lang="ru-RU" dirty="0" err="1"/>
              <a:t>відразу</a:t>
            </a:r>
            <a:r>
              <a:rPr lang="ru-RU" dirty="0"/>
              <a:t>, як </a:t>
            </a:r>
            <a:r>
              <a:rPr lang="ru-RU" dirty="0" err="1"/>
              <a:t>тільки</a:t>
            </a:r>
            <a:r>
              <a:rPr lang="ru-RU" dirty="0"/>
              <a:t> в них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ефективна</a:t>
            </a:r>
            <a:r>
              <a:rPr lang="ru-RU" dirty="0"/>
              <a:t> робота </a:t>
            </a:r>
            <a:r>
              <a:rPr lang="ru-RU" dirty="0" err="1"/>
              <a:t>синектиків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і </a:t>
            </a:r>
            <a:r>
              <a:rPr lang="ru-RU" dirty="0" err="1"/>
              <a:t>незвичайної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1663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Робота синектичних груп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195" name="Picture 3" descr="D:\KIS@mail.ru\Додатковий матеріал на уроки\11-А клас\Технології\Синектика\Фото\doc2fb_image_0300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29" y="4000500"/>
            <a:ext cx="2895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854883"/>
            <a:ext cx="4968552" cy="497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Проблема, як вона дана (ПЯД).Постановка </a:t>
            </a:r>
            <a:r>
              <a:rPr lang="ru-RU" sz="1400" dirty="0" err="1"/>
              <a:t>проблеми</a:t>
            </a:r>
            <a:r>
              <a:rPr lang="ru-RU" sz="1400" dirty="0"/>
              <a:t> в </a:t>
            </a:r>
            <a:r>
              <a:rPr lang="ru-RU" sz="1400" dirty="0" err="1"/>
              <a:t>загальному</a:t>
            </a:r>
            <a:r>
              <a:rPr lang="ru-RU" sz="1400" dirty="0"/>
              <a:t> </a:t>
            </a:r>
            <a:r>
              <a:rPr lang="ru-RU" sz="1400" dirty="0" err="1"/>
              <a:t>вигляді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26557" y="1385157"/>
            <a:ext cx="4968552" cy="4833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Аналіз</a:t>
            </a:r>
            <a:r>
              <a:rPr lang="ru-RU" sz="1600" dirty="0"/>
              <a:t> </a:t>
            </a:r>
            <a:r>
              <a:rPr lang="ru-RU" sz="1600" dirty="0" err="1"/>
              <a:t>проблеми</a:t>
            </a:r>
            <a:r>
              <a:rPr lang="ru-RU" sz="1600" dirty="0"/>
              <a:t> з метою </a:t>
            </a:r>
            <a:r>
              <a:rPr lang="ru-RU" sz="1600" dirty="0" err="1"/>
              <a:t>перетворення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з </a:t>
            </a:r>
            <a:r>
              <a:rPr lang="ru-RU" sz="1600" dirty="0" err="1"/>
              <a:t>незнайомої</a:t>
            </a:r>
            <a:r>
              <a:rPr lang="ru-RU" sz="1600" dirty="0"/>
              <a:t> в </a:t>
            </a:r>
            <a:r>
              <a:rPr lang="ru-RU" sz="1600" dirty="0" err="1"/>
              <a:t>знайому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750" y="1868525"/>
            <a:ext cx="4968552" cy="4396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Відкидання</a:t>
            </a:r>
            <a:r>
              <a:rPr lang="ru-RU" sz="1600" dirty="0"/>
              <a:t> перших </a:t>
            </a:r>
            <a:r>
              <a:rPr lang="ru-RU" sz="1600" dirty="0" err="1"/>
              <a:t>рішень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7069" y="2760749"/>
            <a:ext cx="4968552" cy="3954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Питання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викликає</a:t>
            </a:r>
            <a:r>
              <a:rPr lang="ru-RU" sz="1600" dirty="0"/>
              <a:t> </a:t>
            </a:r>
            <a:r>
              <a:rPr lang="ru-RU" sz="1600" dirty="0" err="1"/>
              <a:t>аналогію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2071" y="2328701"/>
            <a:ext cx="496855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Проблема як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розуміють</a:t>
            </a:r>
            <a:r>
              <a:rPr lang="ru-RU" sz="1600" dirty="0"/>
              <a:t> (ПЯР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0686" y="3180746"/>
            <a:ext cx="496855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Групування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аналогій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7441" y="3598122"/>
            <a:ext cx="4968552" cy="335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аналогій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33403" y="3982963"/>
            <a:ext cx="496855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аналогій</a:t>
            </a:r>
            <a:r>
              <a:rPr lang="ru-RU" sz="1400" dirty="0"/>
              <a:t>. </a:t>
            </a:r>
            <a:r>
              <a:rPr lang="ru-RU" sz="1400" dirty="0" err="1"/>
              <a:t>Застосування</a:t>
            </a:r>
            <a:r>
              <a:rPr lang="ru-RU" sz="1400" dirty="0"/>
              <a:t> понять </a:t>
            </a:r>
            <a:r>
              <a:rPr lang="ru-RU" sz="1400" dirty="0" err="1"/>
              <a:t>аналогій</a:t>
            </a:r>
            <a:r>
              <a:rPr lang="ru-RU" sz="1400" dirty="0"/>
              <a:t> до ПЯК </a:t>
            </a:r>
            <a:r>
              <a:rPr lang="ru-RU" sz="1400" dirty="0" err="1"/>
              <a:t>або</a:t>
            </a:r>
            <a:r>
              <a:rPr lang="ru-RU" sz="1400" dirty="0"/>
              <a:t> ПЯР для </a:t>
            </a:r>
            <a:r>
              <a:rPr lang="ru-RU" sz="1400" dirty="0" err="1"/>
              <a:t>генерування</a:t>
            </a:r>
            <a:r>
              <a:rPr lang="ru-RU" sz="1400" dirty="0"/>
              <a:t> </a:t>
            </a:r>
            <a:r>
              <a:rPr lang="ru-RU" sz="1400" dirty="0" err="1"/>
              <a:t>нових</a:t>
            </a:r>
            <a:r>
              <a:rPr lang="ru-RU" sz="1400" dirty="0"/>
              <a:t> </a:t>
            </a:r>
            <a:r>
              <a:rPr lang="ru-RU" sz="1400" dirty="0" err="1"/>
              <a:t>ідей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Ромб 2"/>
          <p:cNvSpPr/>
          <p:nvPr/>
        </p:nvSpPr>
        <p:spPr>
          <a:xfrm>
            <a:off x="1578124" y="4581128"/>
            <a:ext cx="6192688" cy="864096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Нова </a:t>
            </a:r>
            <a:r>
              <a:rPr lang="ru-RU" sz="2800" dirty="0" err="1"/>
              <a:t>ідея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069" y="5492544"/>
            <a:ext cx="4968552" cy="335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Розвиток</a:t>
            </a:r>
            <a:r>
              <a:rPr lang="ru-RU" sz="1600" dirty="0"/>
              <a:t> та </a:t>
            </a:r>
            <a:r>
              <a:rPr lang="ru-RU" sz="1600" dirty="0" err="1"/>
              <a:t>конкретизація</a:t>
            </a:r>
            <a:r>
              <a:rPr lang="ru-RU" sz="1600" dirty="0"/>
              <a:t> </a:t>
            </a:r>
            <a:r>
              <a:rPr lang="ru-RU" sz="1600" dirty="0" err="1"/>
              <a:t>ідеї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580112" y="931395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940360" y="1422133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580112" y="1919285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938053" y="2360776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938053" y="3167425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580112" y="3598122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580112" y="2771330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940360" y="4149611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5620655" y="5492544"/>
            <a:ext cx="720080" cy="409416"/>
          </a:xfrm>
          <a:prstGeom prst="rightArrow">
            <a:avLst>
              <a:gd name="adj1" fmla="val 46557"/>
              <a:gd name="adj2" fmla="val 534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755576" y="4770860"/>
            <a:ext cx="737181" cy="484632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7884366" y="4783411"/>
            <a:ext cx="737181" cy="484632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674468" y="-32717"/>
            <a:ext cx="349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Стуктура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сучасного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синектичного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процесу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777317" cy="4968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err="1" smtClean="0"/>
              <a:t>Грабовецкий</a:t>
            </a:r>
            <a:r>
              <a:rPr lang="ru-RU" sz="3600" dirty="0" smtClean="0"/>
              <a:t> </a:t>
            </a:r>
            <a:r>
              <a:rPr lang="ru-RU" sz="3600" dirty="0"/>
              <a:t>Б.Є </a:t>
            </a:r>
            <a:r>
              <a:rPr lang="ru-RU" sz="3600" dirty="0" err="1"/>
              <a:t>Основи</a:t>
            </a:r>
            <a:r>
              <a:rPr lang="ru-RU" sz="3600" dirty="0"/>
              <a:t> </a:t>
            </a:r>
            <a:r>
              <a:rPr lang="ru-RU" sz="3600" dirty="0" err="1"/>
              <a:t>економічного</a:t>
            </a:r>
            <a:r>
              <a:rPr lang="ru-RU" sz="3600" dirty="0"/>
              <a:t> </a:t>
            </a:r>
            <a:r>
              <a:rPr lang="ru-RU" sz="3600" dirty="0" err="1"/>
              <a:t>прогнозування</a:t>
            </a:r>
            <a:r>
              <a:rPr lang="ru-RU" sz="3600" dirty="0"/>
              <a:t>. </a:t>
            </a:r>
            <a:r>
              <a:rPr lang="ru-RU" sz="3600" dirty="0" err="1"/>
              <a:t>Навчальний</a:t>
            </a:r>
            <a:r>
              <a:rPr lang="ru-RU" sz="3600" dirty="0"/>
              <a:t> </a:t>
            </a:r>
            <a:r>
              <a:rPr lang="ru-RU" sz="3600" dirty="0" err="1"/>
              <a:t>посібник</a:t>
            </a:r>
            <a:r>
              <a:rPr lang="ru-RU" sz="3600" dirty="0"/>
              <a:t>. - </a:t>
            </a:r>
            <a:r>
              <a:rPr lang="ru-RU" sz="3600" dirty="0" err="1"/>
              <a:t>Вінниця</a:t>
            </a:r>
            <a:r>
              <a:rPr lang="ru-RU" sz="3600" dirty="0"/>
              <a:t>: ВФ ТАНГ, 2000.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А.В</a:t>
            </a:r>
            <a:r>
              <a:rPr lang="ru-RU" sz="3600" dirty="0"/>
              <a:t>. </a:t>
            </a:r>
            <a:r>
              <a:rPr lang="ru-RU" sz="3600" dirty="0" err="1"/>
              <a:t>Чус</a:t>
            </a:r>
            <a:r>
              <a:rPr lang="ru-RU" sz="3600" dirty="0"/>
              <a:t>, В.Н. Данченко "Основы технического творчества". – М.: 2002.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http</a:t>
            </a:r>
            <a:r>
              <a:rPr lang="ru-RU" sz="3600" dirty="0"/>
              <a:t>://ru.wikipedia.org/wiki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166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Література</a:t>
            </a:r>
            <a:r>
              <a:rPr lang="ru-RU" sz="24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873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" b="6526"/>
          <a:stretch/>
        </p:blipFill>
        <p:spPr bwMode="auto">
          <a:xfrm>
            <a:off x="3923928" y="4365104"/>
            <a:ext cx="4762525" cy="21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072" y="692696"/>
            <a:ext cx="6777317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Синектика (англ. </a:t>
            </a:r>
            <a:r>
              <a:rPr lang="en-US" dirty="0" err="1"/>
              <a:t>Synectics</a:t>
            </a:r>
            <a:r>
              <a:rPr lang="en-US" dirty="0"/>
              <a:t> -) </a:t>
            </a:r>
            <a:r>
              <a:rPr lang="ru-RU" dirty="0" err="1"/>
              <a:t>суміщення</a:t>
            </a:r>
            <a:r>
              <a:rPr lang="ru-RU" dirty="0"/>
              <a:t>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) - методика </a:t>
            </a:r>
            <a:r>
              <a:rPr lang="ru-RU" dirty="0" err="1"/>
              <a:t>дослідження</a:t>
            </a:r>
            <a:r>
              <a:rPr lang="ru-RU" dirty="0"/>
              <a:t>, заснована на </a:t>
            </a:r>
            <a:r>
              <a:rPr lang="ru-RU" dirty="0" err="1"/>
              <a:t>соціально-психологічної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колективної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запропонована</a:t>
            </a:r>
            <a:r>
              <a:rPr lang="ru-RU" dirty="0"/>
              <a:t> В. Дж. Гордоном. Є </a:t>
            </a:r>
            <a:r>
              <a:rPr lang="ru-RU" dirty="0" err="1"/>
              <a:t>розвитком</a:t>
            </a:r>
            <a:r>
              <a:rPr lang="ru-RU" dirty="0"/>
              <a:t> та </a:t>
            </a:r>
            <a:r>
              <a:rPr lang="ru-RU" dirty="0" err="1"/>
              <a:t>удосконаленням</a:t>
            </a:r>
            <a:r>
              <a:rPr lang="ru-RU" dirty="0"/>
              <a:t> методу </a:t>
            </a:r>
            <a:r>
              <a:rPr lang="ru-RU" dirty="0" err="1"/>
              <a:t>мозкового</a:t>
            </a:r>
            <a:r>
              <a:rPr lang="ru-RU" dirty="0"/>
              <a:t> штурму. Д. Гордон </a:t>
            </a:r>
            <a:r>
              <a:rPr lang="ru-RU" dirty="0" err="1"/>
              <a:t>сформулював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методу </a:t>
            </a:r>
            <a:r>
              <a:rPr lang="ru-RU" dirty="0" err="1"/>
              <a:t>розв'язання</a:t>
            </a:r>
            <a:r>
              <a:rPr lang="ru-RU" dirty="0"/>
              <a:t> проблем, коли </a:t>
            </a:r>
            <a:r>
              <a:rPr lang="ru-RU" dirty="0" err="1"/>
              <a:t>керував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винаходів</a:t>
            </a:r>
            <a:r>
              <a:rPr lang="ru-RU" dirty="0"/>
              <a:t> для Артура Д. </a:t>
            </a:r>
            <a:r>
              <a:rPr lang="ru-RU" dirty="0" err="1"/>
              <a:t>Літтла</a:t>
            </a:r>
            <a:r>
              <a:rPr lang="ru-RU" dirty="0"/>
              <a:t>. Один з </a:t>
            </a:r>
            <a:r>
              <a:rPr lang="ru-RU" dirty="0" err="1"/>
              <a:t>евристичних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Синектика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5256583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5400" dirty="0" smtClean="0"/>
              <a:t>Пряма</a:t>
            </a:r>
          </a:p>
          <a:p>
            <a:pPr>
              <a:buFont typeface="Wingdings" pitchFamily="2" charset="2"/>
              <a:buChar char="Ø"/>
            </a:pPr>
            <a:r>
              <a:rPr lang="uk-UA" sz="5400" dirty="0" smtClean="0"/>
              <a:t>Символічна</a:t>
            </a:r>
          </a:p>
          <a:p>
            <a:pPr>
              <a:buFont typeface="Wingdings" pitchFamily="2" charset="2"/>
              <a:buChar char="Ø"/>
            </a:pPr>
            <a:r>
              <a:rPr lang="uk-UA" sz="5400" dirty="0" smtClean="0"/>
              <a:t>Фантастична</a:t>
            </a:r>
          </a:p>
          <a:p>
            <a:pPr>
              <a:buFont typeface="Wingdings" pitchFamily="2" charset="2"/>
              <a:buChar char="Ø"/>
            </a:pPr>
            <a:r>
              <a:rPr lang="uk-UA" sz="5400" dirty="0" smtClean="0"/>
              <a:t>Особиста 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2138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Види аналогій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14" y="3212977"/>
            <a:ext cx="364502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3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8092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При </a:t>
            </a:r>
            <a:r>
              <a:rPr lang="ru-RU" sz="2800" dirty="0" err="1" smtClean="0"/>
              <a:t>прямої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аналогії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порівнюється</a:t>
            </a:r>
            <a:r>
              <a:rPr lang="ru-RU" sz="2800" dirty="0" smtClean="0"/>
              <a:t> з </a:t>
            </a:r>
            <a:r>
              <a:rPr lang="ru-RU" sz="2800" dirty="0" err="1" smtClean="0"/>
              <a:t>більш-менш</a:t>
            </a:r>
            <a:r>
              <a:rPr lang="ru-RU" sz="2800" dirty="0" smtClean="0"/>
              <a:t> схожим </a:t>
            </a:r>
            <a:r>
              <a:rPr lang="ru-RU" sz="2800" dirty="0" err="1" smtClean="0"/>
              <a:t>аналогічним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об'єктом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природі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техніці</a:t>
            </a:r>
            <a:r>
              <a:rPr lang="ru-RU" sz="2800" dirty="0" smtClean="0"/>
              <a:t>.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 , для </a:t>
            </a:r>
            <a:r>
              <a:rPr lang="ru-RU" sz="2800" dirty="0" err="1" smtClean="0"/>
              <a:t>удосконалення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забарвлення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меблів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прямої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аналогії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в тому 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розглянути</a:t>
            </a:r>
            <a:r>
              <a:rPr lang="ru-RU" sz="2800" dirty="0" smtClean="0"/>
              <a:t> , як </a:t>
            </a:r>
            <a:r>
              <a:rPr lang="ru-RU" sz="2800" dirty="0" err="1" smtClean="0"/>
              <a:t>пофарбовані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мінерали</a:t>
            </a:r>
            <a:r>
              <a:rPr lang="ru-RU" sz="2800" dirty="0" smtClean="0"/>
              <a:t> , </a:t>
            </a:r>
            <a:r>
              <a:rPr lang="ru-RU" sz="2800" dirty="0" err="1" smtClean="0"/>
              <a:t>квіти</a:t>
            </a:r>
            <a:r>
              <a:rPr lang="ru-RU" sz="2800" dirty="0" smtClean="0"/>
              <a:t>, птахи і т. п.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як </a:t>
            </a:r>
            <a:r>
              <a:rPr lang="ru-RU" sz="2800" dirty="0" err="1" smtClean="0"/>
              <a:t>забарвлюють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папір</a:t>
            </a:r>
            <a:r>
              <a:rPr lang="ru-RU" sz="2800" dirty="0" smtClean="0"/>
              <a:t> , </a:t>
            </a:r>
            <a:r>
              <a:rPr lang="ru-RU" sz="2800" dirty="0" err="1" smtClean="0"/>
              <a:t>кіноплівки</a:t>
            </a:r>
            <a:r>
              <a:rPr lang="ru-RU" sz="2800" dirty="0" smtClean="0"/>
              <a:t> і т. п.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Пряма </a:t>
            </a:r>
            <a:r>
              <a:rPr lang="uk-UA" sz="3200" b="1" dirty="0" smtClean="0">
                <a:solidFill>
                  <a:schemeClr val="bg1"/>
                </a:solidFill>
              </a:rPr>
              <a:t>аналогія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4466" r="9165" b="9832"/>
          <a:stretch/>
        </p:blipFill>
        <p:spPr bwMode="auto">
          <a:xfrm>
            <a:off x="467544" y="404664"/>
            <a:ext cx="40324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2008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Символічна</a:t>
            </a:r>
            <a:r>
              <a:rPr lang="ru-RU" sz="2800" dirty="0"/>
              <a:t> </a:t>
            </a:r>
            <a:r>
              <a:rPr lang="ru-RU" sz="2800" dirty="0" err="1"/>
              <a:t>аналогія</a:t>
            </a:r>
            <a:r>
              <a:rPr lang="ru-RU" sz="2800" dirty="0"/>
              <a:t> </a:t>
            </a:r>
            <a:r>
              <a:rPr lang="ru-RU" sz="2800" dirty="0" err="1"/>
              <a:t>вимагає</a:t>
            </a:r>
            <a:r>
              <a:rPr lang="ru-RU" sz="2800" dirty="0"/>
              <a:t> в </a:t>
            </a:r>
            <a:r>
              <a:rPr lang="ru-RU" sz="2800" dirty="0" err="1"/>
              <a:t>парадоксальній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</a:t>
            </a:r>
            <a:r>
              <a:rPr lang="ru-RU" sz="2800" dirty="0" err="1"/>
              <a:t>сформулювати</a:t>
            </a:r>
            <a:r>
              <a:rPr lang="ru-RU" sz="2800" dirty="0"/>
              <a:t> </a:t>
            </a:r>
            <a:r>
              <a:rPr lang="ru-RU" sz="2800" dirty="0" smtClean="0"/>
              <a:t>фразу, </a:t>
            </a:r>
            <a:r>
              <a:rPr lang="ru-RU" sz="2800" dirty="0"/>
              <a:t>буквально в </a:t>
            </a:r>
            <a:r>
              <a:rPr lang="ru-RU" sz="2800" dirty="0" err="1"/>
              <a:t>двох</a:t>
            </a:r>
            <a:r>
              <a:rPr lang="ru-RU" sz="2800" dirty="0"/>
              <a:t> словах </a:t>
            </a:r>
            <a:r>
              <a:rPr lang="ru-RU" sz="2800" dirty="0" err="1"/>
              <a:t>відображатиме</a:t>
            </a:r>
            <a:r>
              <a:rPr lang="ru-RU" sz="2800" dirty="0"/>
              <a:t> суть </a:t>
            </a:r>
            <a:r>
              <a:rPr lang="ru-RU" sz="2800" dirty="0" err="1"/>
              <a:t>явища</a:t>
            </a:r>
            <a:r>
              <a:rPr lang="ru-RU" sz="2800" dirty="0"/>
              <a:t> . </a:t>
            </a:r>
            <a:r>
              <a:rPr lang="ru-RU" sz="2800" dirty="0" err="1"/>
              <a:t>Наприклад</a:t>
            </a:r>
            <a:r>
              <a:rPr lang="ru-RU" sz="2800" dirty="0"/>
              <a:t> , при </a:t>
            </a:r>
            <a:r>
              <a:rPr lang="ru-RU" sz="2800" dirty="0" err="1"/>
              <a:t>вирішенні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, </a:t>
            </a:r>
            <a:r>
              <a:rPr lang="ru-RU" sz="2800" dirty="0" err="1"/>
              <a:t>пов'язаної</a:t>
            </a:r>
            <a:r>
              <a:rPr lang="ru-RU" sz="2800" dirty="0"/>
              <a:t> з </a:t>
            </a:r>
            <a:r>
              <a:rPr lang="ru-RU" sz="2800" dirty="0" err="1"/>
              <a:t>мармуром</a:t>
            </a:r>
            <a:r>
              <a:rPr lang="ru-RU" sz="2800" dirty="0"/>
              <a:t> , </a:t>
            </a:r>
            <a:r>
              <a:rPr lang="ru-RU" sz="2800" dirty="0" err="1"/>
              <a:t>знайдено</a:t>
            </a:r>
            <a:r>
              <a:rPr lang="ru-RU" sz="2800" dirty="0"/>
              <a:t> </a:t>
            </a:r>
            <a:r>
              <a:rPr lang="ru-RU" sz="2800" dirty="0" err="1"/>
              <a:t>словосполучення</a:t>
            </a:r>
            <a:r>
              <a:rPr lang="ru-RU" sz="2800" dirty="0"/>
              <a:t> « </a:t>
            </a:r>
            <a:r>
              <a:rPr lang="ru-RU" sz="2800" dirty="0" err="1"/>
              <a:t>райдужне</a:t>
            </a:r>
            <a:r>
              <a:rPr lang="ru-RU" sz="2800" dirty="0"/>
              <a:t> </a:t>
            </a:r>
            <a:r>
              <a:rPr lang="ru-RU" sz="2800" dirty="0" err="1"/>
              <a:t>сталість</a:t>
            </a:r>
            <a:r>
              <a:rPr lang="ru-RU" sz="2800" dirty="0"/>
              <a:t> » , так як </a:t>
            </a:r>
            <a:r>
              <a:rPr lang="ru-RU" sz="2800" dirty="0" err="1"/>
              <a:t>відшліфований</a:t>
            </a:r>
            <a:r>
              <a:rPr lang="ru-RU" sz="2800" dirty="0"/>
              <a:t> </a:t>
            </a:r>
            <a:r>
              <a:rPr lang="ru-RU" sz="2800" dirty="0" err="1"/>
              <a:t>мармур</a:t>
            </a:r>
            <a:r>
              <a:rPr lang="ru-RU" sz="2800" dirty="0"/>
              <a:t> (</a:t>
            </a:r>
            <a:r>
              <a:rPr lang="ru-RU" sz="2800" dirty="0" err="1"/>
              <a:t>крім</a:t>
            </a:r>
            <a:r>
              <a:rPr lang="ru-RU" sz="2800" dirty="0"/>
              <a:t> </a:t>
            </a:r>
            <a:r>
              <a:rPr lang="ru-RU" sz="2800" dirty="0" err="1"/>
              <a:t>білого</a:t>
            </a:r>
            <a:r>
              <a:rPr lang="ru-RU" sz="2800" dirty="0"/>
              <a:t>) - весь у </a:t>
            </a:r>
            <a:r>
              <a:rPr lang="ru-RU" sz="2800" dirty="0" err="1"/>
              <a:t>яскравих</a:t>
            </a:r>
            <a:r>
              <a:rPr lang="ru-RU" sz="2800" dirty="0"/>
              <a:t> </a:t>
            </a:r>
            <a:r>
              <a:rPr lang="ru-RU" sz="2800" dirty="0" err="1"/>
              <a:t>візерунках</a:t>
            </a:r>
            <a:r>
              <a:rPr lang="ru-RU" sz="2800" dirty="0"/>
              <a:t> 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нагадують</a:t>
            </a:r>
            <a:r>
              <a:rPr lang="ru-RU" sz="2800" dirty="0"/>
              <a:t> веселку , але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візерунки</a:t>
            </a:r>
            <a:r>
              <a:rPr lang="ru-RU" sz="2800" dirty="0"/>
              <a:t> </a:t>
            </a:r>
            <a:r>
              <a:rPr lang="ru-RU" sz="2800" dirty="0" err="1"/>
              <a:t>постійні</a:t>
            </a:r>
            <a:r>
              <a:rPr lang="ru-RU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446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Символічна аналогія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20517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При </a:t>
            </a:r>
            <a:r>
              <a:rPr lang="ru-RU" sz="3200" dirty="0" err="1" smtClean="0"/>
              <a:t>фантастичній</a:t>
            </a:r>
            <a:r>
              <a:rPr lang="ru-RU" sz="3200" dirty="0" smtClean="0"/>
              <a:t> </a:t>
            </a:r>
            <a:r>
              <a:rPr lang="ru-RU" sz="3200" dirty="0" err="1"/>
              <a:t>аналогії</a:t>
            </a:r>
            <a:r>
              <a:rPr lang="ru-RU" sz="3200" dirty="0"/>
              <a:t> </a:t>
            </a:r>
            <a:r>
              <a:rPr lang="ru-RU" sz="3200" dirty="0" err="1"/>
              <a:t>необхідно</a:t>
            </a:r>
            <a:r>
              <a:rPr lang="ru-RU" sz="3200" dirty="0"/>
              <a:t> </a:t>
            </a:r>
            <a:r>
              <a:rPr lang="ru-RU" sz="3200" dirty="0" err="1"/>
              <a:t>представити</a:t>
            </a:r>
            <a:r>
              <a:rPr lang="ru-RU" sz="3200" dirty="0"/>
              <a:t> </a:t>
            </a:r>
            <a:r>
              <a:rPr lang="ru-RU" sz="3200" dirty="0" err="1"/>
              <a:t>фантастичні</a:t>
            </a:r>
            <a:r>
              <a:rPr lang="ru-RU" sz="3200" dirty="0"/>
              <a:t> </a:t>
            </a:r>
            <a:r>
              <a:rPr lang="ru-RU" sz="3200" dirty="0" err="1"/>
              <a:t>кошти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персонажі</a:t>
            </a:r>
            <a:r>
              <a:rPr lang="ru-RU" sz="3200" dirty="0"/>
              <a:t> 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виконують</a:t>
            </a:r>
            <a:r>
              <a:rPr lang="ru-RU" sz="3200" dirty="0"/>
              <a:t> те 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потрібно</a:t>
            </a:r>
            <a:r>
              <a:rPr lang="ru-RU" sz="3200" dirty="0"/>
              <a:t> за </a:t>
            </a:r>
            <a:r>
              <a:rPr lang="ru-RU" sz="3200" dirty="0" err="1"/>
              <a:t>умовами</a:t>
            </a:r>
            <a:r>
              <a:rPr lang="ru-RU" sz="3200" dirty="0"/>
              <a:t> </a:t>
            </a:r>
            <a:r>
              <a:rPr lang="ru-RU" sz="3200" dirty="0" err="1" smtClean="0"/>
              <a:t>задачі</a:t>
            </a:r>
            <a:r>
              <a:rPr lang="ru-RU" sz="3200" dirty="0" smtClean="0"/>
              <a:t>. </a:t>
            </a:r>
            <a:r>
              <a:rPr lang="ru-RU" sz="3200" dirty="0" err="1"/>
              <a:t>Наприклад</a:t>
            </a:r>
            <a:r>
              <a:rPr lang="ru-RU" sz="3200" dirty="0"/>
              <a:t> , </a:t>
            </a:r>
            <a:r>
              <a:rPr lang="ru-RU" sz="3200" dirty="0" err="1"/>
              <a:t>хотілося</a:t>
            </a:r>
            <a:r>
              <a:rPr lang="ru-RU" sz="3200" dirty="0"/>
              <a:t> б , </a:t>
            </a:r>
            <a:r>
              <a:rPr lang="ru-RU" sz="3200" dirty="0" err="1"/>
              <a:t>щоб</a:t>
            </a:r>
            <a:r>
              <a:rPr lang="ru-RU" sz="3200" dirty="0"/>
              <a:t> дорога </a:t>
            </a:r>
            <a:r>
              <a:rPr lang="ru-RU" sz="3200" dirty="0" err="1"/>
              <a:t>існувала</a:t>
            </a:r>
            <a:r>
              <a:rPr lang="ru-RU" sz="3200" dirty="0"/>
              <a:t> там , де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торкаються</a:t>
            </a:r>
            <a:r>
              <a:rPr lang="ru-RU" sz="3200" dirty="0"/>
              <a:t> колеса </a:t>
            </a:r>
            <a:r>
              <a:rPr lang="ru-RU" sz="3200" dirty="0" err="1"/>
              <a:t>автомобіля</a:t>
            </a:r>
            <a:r>
              <a:rPr lang="ru-RU" sz="3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185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Фантастична аналогія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4026818" cy="300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9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аналогія</a:t>
            </a:r>
            <a:r>
              <a:rPr lang="ru-RU" dirty="0"/>
              <a:t> ( </a:t>
            </a:r>
            <a:r>
              <a:rPr lang="ru-RU" dirty="0" err="1"/>
              <a:t>емпатія</a:t>
            </a:r>
            <a:r>
              <a:rPr lang="ru-RU" dirty="0"/>
              <a:t> )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представити</a:t>
            </a:r>
            <a:r>
              <a:rPr lang="ru-RU" dirty="0"/>
              <a:t> себе </a:t>
            </a:r>
            <a:r>
              <a:rPr lang="ru-RU" dirty="0" err="1"/>
              <a:t>тим</a:t>
            </a:r>
            <a:r>
              <a:rPr lang="ru-RU" dirty="0"/>
              <a:t> предметом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предмета , про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в </a:t>
            </a:r>
            <a:r>
              <a:rPr lang="ru-RU" dirty="0" err="1"/>
              <a:t>задачі</a:t>
            </a:r>
            <a:r>
              <a:rPr lang="ru-RU" dirty="0"/>
              <a:t> . У </a:t>
            </a:r>
            <a:r>
              <a:rPr lang="ru-RU" dirty="0" err="1"/>
              <a:t>прикладі</a:t>
            </a:r>
            <a:r>
              <a:rPr lang="ru-RU" dirty="0"/>
              <a:t> з </a:t>
            </a:r>
            <a:r>
              <a:rPr lang="ru-RU" dirty="0" err="1"/>
              <a:t>забарвленням</a:t>
            </a:r>
            <a:r>
              <a:rPr lang="ru-RU" dirty="0"/>
              <a:t> </a:t>
            </a:r>
            <a:r>
              <a:rPr lang="ru-RU" dirty="0" err="1"/>
              <a:t>меблів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себе </a:t>
            </a:r>
            <a:r>
              <a:rPr lang="ru-RU" dirty="0" err="1"/>
              <a:t>білою</a:t>
            </a:r>
            <a:r>
              <a:rPr lang="ru-RU" dirty="0"/>
              <a:t> вороною , яка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. Або 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вдосконалюється</a:t>
            </a:r>
            <a:r>
              <a:rPr lang="ru-RU" dirty="0"/>
              <a:t> </a:t>
            </a:r>
            <a:r>
              <a:rPr lang="ru-RU" dirty="0" err="1"/>
              <a:t>зубчаста</a:t>
            </a:r>
            <a:r>
              <a:rPr lang="ru-RU" dirty="0"/>
              <a:t> передача , то </a:t>
            </a:r>
            <a:r>
              <a:rPr lang="ru-RU" dirty="0" err="1"/>
              <a:t>уявити</a:t>
            </a:r>
            <a:r>
              <a:rPr lang="ru-RU" dirty="0"/>
              <a:t> себе шестернею , яка крутиться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, </a:t>
            </a:r>
            <a:r>
              <a:rPr lang="ru-RU" dirty="0" err="1"/>
              <a:t>підставляючи</a:t>
            </a:r>
            <a:r>
              <a:rPr lang="ru-RU" dirty="0"/>
              <a:t> боки </a:t>
            </a:r>
            <a:r>
              <a:rPr lang="ru-RU" dirty="0" err="1"/>
              <a:t>сусідній</a:t>
            </a:r>
            <a:r>
              <a:rPr lang="ru-RU" dirty="0"/>
              <a:t> </a:t>
            </a:r>
            <a:r>
              <a:rPr lang="ru-RU" dirty="0" err="1"/>
              <a:t>шестірні</a:t>
            </a:r>
            <a:r>
              <a:rPr lang="ru-RU" dirty="0"/>
              <a:t>. </a:t>
            </a:r>
            <a:r>
              <a:rPr lang="ru-RU" dirty="0" err="1"/>
              <a:t>Потрібно</a:t>
            </a:r>
            <a:r>
              <a:rPr lang="ru-RU" dirty="0"/>
              <a:t> в буквальному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« в образ »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шестерні</a:t>
            </a:r>
            <a:r>
              <a:rPr lang="ru-RU" dirty="0"/>
              <a:t> , </a:t>
            </a:r>
            <a:r>
              <a:rPr lang="ru-RU" dirty="0" err="1"/>
              <a:t>щоб</a:t>
            </a:r>
            <a:r>
              <a:rPr lang="ru-RU" dirty="0"/>
              <a:t> на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відчути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дістається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, і </a:t>
            </a:r>
            <a:r>
              <a:rPr lang="ru-RU" dirty="0" err="1"/>
              <a:t>які</a:t>
            </a:r>
            <a:r>
              <a:rPr lang="ru-RU" dirty="0"/>
              <a:t> вона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незручності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перевантаження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 smtClean="0"/>
              <a:t>перевтілення</a:t>
            </a:r>
            <a:r>
              <a:rPr lang="ru-RU" dirty="0" smtClean="0"/>
              <a:t>?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інерцію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з </a:t>
            </a:r>
            <a:r>
              <a:rPr lang="ru-RU" dirty="0" err="1"/>
              <a:t>нової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Особиста аналогія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2138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Історія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KIS@mail.ru\Додатковий матеріал на уроки\11-А клас\Технології\Синектика\Фото\Tehniki-kreativnosti-Sinek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7578"/>
            <a:ext cx="3384509" cy="21153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836712"/>
            <a:ext cx="8136904" cy="4777600"/>
          </a:xfrm>
        </p:spPr>
        <p:txBody>
          <a:bodyPr>
            <a:noAutofit/>
          </a:bodyPr>
          <a:lstStyle/>
          <a:p>
            <a:pPr algn="ctr"/>
            <a:r>
              <a:rPr lang="uk-UA" sz="8800" b="1" dirty="0" smtClean="0"/>
              <a:t>Історія методу </a:t>
            </a:r>
            <a:r>
              <a:rPr lang="uk-UA" sz="8800" b="1" u="sng" dirty="0" smtClean="0"/>
              <a:t>«</a:t>
            </a:r>
            <a:r>
              <a:rPr lang="uk-UA" sz="8800" b="1" u="sng" dirty="0" err="1" smtClean="0"/>
              <a:t>Синектики</a:t>
            </a:r>
            <a:r>
              <a:rPr lang="uk-UA" sz="8800" b="1" u="sng" dirty="0" smtClean="0"/>
              <a:t>»</a:t>
            </a:r>
            <a:endParaRPr lang="ru-RU" sz="8800" b="1" u="sng" dirty="0"/>
          </a:p>
        </p:txBody>
      </p:sp>
    </p:spTree>
    <p:extLst>
      <p:ext uri="{BB962C8B-B14F-4D97-AF65-F5344CB8AC3E}">
        <p14:creationId xmlns:p14="http://schemas.microsoft.com/office/powerpoint/2010/main" val="5307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IS@mail.ru\Додатковий матеріал на уроки\11-А клас\Технології\Синектика\Фото\metod-kataloga_500x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25230"/>
            <a:ext cx="4973538" cy="2801119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35690"/>
            <a:ext cx="676875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Термін</a:t>
            </a:r>
            <a:r>
              <a:rPr lang="ru-RU" sz="2800" dirty="0"/>
              <a:t> "</a:t>
            </a:r>
            <a:r>
              <a:rPr lang="ru-RU" sz="2800" dirty="0" err="1"/>
              <a:t>синектика</a:t>
            </a:r>
            <a:r>
              <a:rPr lang="ru-RU" sz="2800" dirty="0"/>
              <a:t>" в буквальному </a:t>
            </a:r>
            <a:r>
              <a:rPr lang="ru-RU" sz="2800" dirty="0" err="1"/>
              <a:t>перекладі</a:t>
            </a:r>
            <a:r>
              <a:rPr lang="ru-RU" sz="2800" dirty="0"/>
              <a:t> з </a:t>
            </a:r>
            <a:r>
              <a:rPr lang="ru-RU" sz="2800" dirty="0" err="1"/>
              <a:t>грецького</a:t>
            </a:r>
            <a:r>
              <a:rPr lang="ru-RU" sz="2800" dirty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"</a:t>
            </a:r>
            <a:r>
              <a:rPr lang="ru-RU" sz="2800" dirty="0" err="1"/>
              <a:t>поєднання</a:t>
            </a:r>
            <a:r>
              <a:rPr lang="ru-RU" sz="2800" dirty="0"/>
              <a:t> </a:t>
            </a:r>
            <a:r>
              <a:rPr lang="ru-RU" sz="2800" dirty="0" err="1"/>
              <a:t>різнорідних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2800" dirty="0"/>
              <a:t> ". Метод "</a:t>
            </a:r>
            <a:r>
              <a:rPr lang="ru-RU" sz="2800" dirty="0" err="1"/>
              <a:t>синектика"був</a:t>
            </a:r>
            <a:r>
              <a:rPr lang="ru-RU" sz="2800" dirty="0"/>
              <a:t> </a:t>
            </a:r>
            <a:r>
              <a:rPr lang="ru-RU" sz="2800" dirty="0" err="1"/>
              <a:t>запропонований</a:t>
            </a:r>
            <a:r>
              <a:rPr lang="ru-RU" sz="2800" dirty="0"/>
              <a:t> </a:t>
            </a:r>
            <a:r>
              <a:rPr lang="ru-RU" sz="2800" dirty="0" err="1"/>
              <a:t>американським</a:t>
            </a:r>
            <a:r>
              <a:rPr lang="ru-RU" sz="2800" dirty="0"/>
              <a:t> </a:t>
            </a:r>
            <a:r>
              <a:rPr lang="ru-RU" sz="2800" dirty="0" err="1"/>
              <a:t>вченим</a:t>
            </a:r>
            <a:r>
              <a:rPr lang="ru-RU" sz="2800" dirty="0"/>
              <a:t> У. Гордоном,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різнобічну</a:t>
            </a:r>
            <a:r>
              <a:rPr lang="ru-RU" sz="2800" dirty="0"/>
              <a:t> </a:t>
            </a:r>
            <a:r>
              <a:rPr lang="ru-RU" sz="2800" dirty="0" err="1"/>
              <a:t>підготовку</a:t>
            </a:r>
            <a:r>
              <a:rPr lang="ru-RU" sz="2800" dirty="0"/>
              <a:t> в </a:t>
            </a:r>
            <a:r>
              <a:rPr lang="ru-RU" sz="2800" dirty="0" err="1"/>
              <a:t>Гарвардському</a:t>
            </a:r>
            <a:r>
              <a:rPr lang="ru-RU" sz="2800" dirty="0"/>
              <a:t>, </a:t>
            </a:r>
            <a:r>
              <a:rPr lang="ru-RU" sz="2800" dirty="0" err="1"/>
              <a:t>Каліфорнійському</a:t>
            </a:r>
            <a:r>
              <a:rPr lang="ru-RU" sz="2800" dirty="0"/>
              <a:t>, </a:t>
            </a:r>
            <a:r>
              <a:rPr lang="ru-RU" sz="2800" dirty="0" err="1"/>
              <a:t>Пенсильванському</a:t>
            </a:r>
            <a:r>
              <a:rPr lang="ru-RU" sz="2800" dirty="0"/>
              <a:t> та </a:t>
            </a:r>
            <a:r>
              <a:rPr lang="ru-RU" sz="2800" dirty="0" err="1"/>
              <a:t>Бостонському</a:t>
            </a:r>
            <a:r>
              <a:rPr lang="ru-RU" sz="2800" dirty="0"/>
              <a:t> </a:t>
            </a:r>
            <a:r>
              <a:rPr lang="ru-RU" sz="2800" dirty="0" err="1"/>
              <a:t>університетах</a:t>
            </a:r>
            <a:r>
              <a:rPr lang="ru-RU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Термін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</TotalTime>
  <Words>1007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Метод «Синектика»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методу «Синектики»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«Синектика»</dc:title>
  <cp:lastModifiedBy>Admin</cp:lastModifiedBy>
  <cp:revision>11</cp:revision>
  <dcterms:modified xsi:type="dcterms:W3CDTF">2013-09-24T22:11:29Z</dcterms:modified>
</cp:coreProperties>
</file>