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04.03.2015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ormn.net/?cat=4" TargetMode="External"/><Relationship Id="rId2" Type="http://schemas.openxmlformats.org/officeDocument/2006/relationships/hyperlink" Target="https://ru.wikipedia.org/wiki/%C4%E6%E0%E7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39397" y="836712"/>
            <a:ext cx="4320480" cy="3168352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Історія </a:t>
            </a:r>
            <a:br>
              <a:rPr lang="uk-UA" dirty="0" smtClean="0"/>
            </a:br>
            <a:r>
              <a:rPr lang="uk-UA" dirty="0" smtClean="0"/>
              <a:t>джазу</a:t>
            </a:r>
            <a:br>
              <a:rPr lang="uk-UA" dirty="0" smtClean="0"/>
            </a:br>
            <a:r>
              <a:rPr lang="uk-UA" dirty="0" smtClean="0"/>
              <a:t> </a:t>
            </a:r>
            <a:r>
              <a:rPr lang="en-US" dirty="0" smtClean="0"/>
              <a:t>XX</a:t>
            </a:r>
            <a:r>
              <a:rPr lang="uk-UA" dirty="0" smtClean="0"/>
              <a:t> </a:t>
            </a:r>
            <a:r>
              <a:rPr lang="uk-UA" dirty="0" smtClean="0"/>
              <a:t>століття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4077072"/>
            <a:ext cx="4670648" cy="2501782"/>
          </a:xfrm>
        </p:spPr>
        <p:txBody>
          <a:bodyPr>
            <a:normAutofit/>
          </a:bodyPr>
          <a:lstStyle/>
          <a:p>
            <a:r>
              <a:rPr lang="uk-UA" dirty="0" smtClean="0"/>
              <a:t>Презентацію готувала</a:t>
            </a:r>
            <a:r>
              <a:rPr lang="en-US" dirty="0"/>
              <a:t>:</a:t>
            </a:r>
            <a:endParaRPr lang="uk-UA" dirty="0" smtClean="0"/>
          </a:p>
          <a:p>
            <a:r>
              <a:rPr lang="uk-UA" dirty="0"/>
              <a:t>у</a:t>
            </a:r>
            <a:r>
              <a:rPr lang="uk-UA" dirty="0" smtClean="0"/>
              <a:t>чениця 11-Б класу </a:t>
            </a:r>
          </a:p>
          <a:p>
            <a:r>
              <a:rPr lang="uk-UA" dirty="0" smtClean="0"/>
              <a:t>Гадяцької гімназії</a:t>
            </a:r>
          </a:p>
          <a:p>
            <a:r>
              <a:rPr lang="uk-UA" dirty="0"/>
              <a:t>і</a:t>
            </a:r>
            <a:r>
              <a:rPr lang="uk-UA" dirty="0" smtClean="0"/>
              <a:t>мені Олени Пчілки</a:t>
            </a:r>
          </a:p>
          <a:p>
            <a:r>
              <a:rPr lang="uk-UA" dirty="0" err="1" smtClean="0"/>
              <a:t>Йотка</a:t>
            </a:r>
            <a:r>
              <a:rPr lang="uk-UA" dirty="0" smtClean="0"/>
              <a:t> Ольга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03848" y="4021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Гадяч   2015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89" y="675184"/>
            <a:ext cx="4081978" cy="5638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3044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0"/>
            <a:ext cx="7543800" cy="914400"/>
          </a:xfrm>
        </p:spPr>
        <p:txBody>
          <a:bodyPr/>
          <a:lstStyle/>
          <a:p>
            <a:r>
              <a:rPr lang="uk-UA" dirty="0" smtClean="0"/>
              <a:t>Північно-східний джаз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052736"/>
            <a:ext cx="4680520" cy="5328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 err="1" smtClean="0"/>
              <a:t>Хоча</a:t>
            </a:r>
            <a:r>
              <a:rPr lang="ru-RU" dirty="0" smtClean="0"/>
              <a:t> </a:t>
            </a:r>
            <a:r>
              <a:rPr lang="ru-RU" dirty="0" err="1"/>
              <a:t>історія</a:t>
            </a:r>
            <a:r>
              <a:rPr lang="ru-RU" dirty="0"/>
              <a:t> джазу і </a:t>
            </a:r>
            <a:r>
              <a:rPr lang="ru-RU" dirty="0" err="1"/>
              <a:t>почалася</a:t>
            </a:r>
            <a:r>
              <a:rPr lang="ru-RU" dirty="0"/>
              <a:t> в Новому </a:t>
            </a:r>
            <a:r>
              <a:rPr lang="ru-RU" dirty="0" err="1"/>
              <a:t>Орлеані</a:t>
            </a:r>
            <a:r>
              <a:rPr lang="ru-RU" dirty="0"/>
              <a:t> з </a:t>
            </a:r>
            <a:r>
              <a:rPr lang="ru-RU" dirty="0" err="1"/>
              <a:t>настанням</a:t>
            </a:r>
            <a:r>
              <a:rPr lang="ru-RU" dirty="0"/>
              <a:t> </a:t>
            </a:r>
            <a:r>
              <a:rPr lang="en-US" dirty="0"/>
              <a:t>XX </a:t>
            </a:r>
            <a:r>
              <a:rPr lang="ru-RU" dirty="0" err="1"/>
              <a:t>століття</a:t>
            </a:r>
            <a:r>
              <a:rPr lang="ru-RU" dirty="0"/>
              <a:t>, але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музика</a:t>
            </a:r>
            <a:r>
              <a:rPr lang="ru-RU" dirty="0"/>
              <a:t> пережила </a:t>
            </a:r>
            <a:r>
              <a:rPr lang="ru-RU" dirty="0" err="1"/>
              <a:t>справжній</a:t>
            </a:r>
            <a:r>
              <a:rPr lang="ru-RU" dirty="0"/>
              <a:t> </a:t>
            </a:r>
            <a:r>
              <a:rPr lang="ru-RU" dirty="0" err="1"/>
              <a:t>зліт</a:t>
            </a:r>
            <a:r>
              <a:rPr lang="ru-RU" dirty="0"/>
              <a:t> на початку 1920-х, коли трубач </a:t>
            </a:r>
            <a:r>
              <a:rPr lang="ru-RU" dirty="0" err="1"/>
              <a:t>Луї</a:t>
            </a:r>
            <a:r>
              <a:rPr lang="ru-RU" dirty="0"/>
              <a:t> </a:t>
            </a:r>
            <a:r>
              <a:rPr lang="ru-RU" dirty="0" err="1"/>
              <a:t>Армстронг</a:t>
            </a:r>
            <a:r>
              <a:rPr lang="ru-RU" dirty="0"/>
              <a:t> </a:t>
            </a:r>
            <a:r>
              <a:rPr lang="ru-RU" dirty="0" err="1"/>
              <a:t>залишив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Орлеан,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створити</a:t>
            </a:r>
            <a:r>
              <a:rPr lang="ru-RU" dirty="0"/>
              <a:t> </a:t>
            </a:r>
            <a:r>
              <a:rPr lang="ru-RU" dirty="0" err="1"/>
              <a:t>нову</a:t>
            </a:r>
            <a:r>
              <a:rPr lang="ru-RU" dirty="0"/>
              <a:t> </a:t>
            </a:r>
            <a:r>
              <a:rPr lang="ru-RU" dirty="0" err="1"/>
              <a:t>революційну</a:t>
            </a:r>
            <a:r>
              <a:rPr lang="ru-RU" dirty="0"/>
              <a:t> </a:t>
            </a:r>
            <a:r>
              <a:rPr lang="ru-RU" dirty="0" err="1"/>
              <a:t>музику</a:t>
            </a:r>
            <a:r>
              <a:rPr lang="ru-RU" dirty="0"/>
              <a:t> в Чикаго.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Чикаго </a:t>
            </a:r>
            <a:r>
              <a:rPr lang="ru-RU" dirty="0" err="1"/>
              <a:t>сприйняв</a:t>
            </a:r>
            <a:r>
              <a:rPr lang="ru-RU" dirty="0"/>
              <a:t> </a:t>
            </a:r>
            <a:r>
              <a:rPr lang="ru-RU" dirty="0" err="1"/>
              <a:t>музику</a:t>
            </a:r>
            <a:r>
              <a:rPr lang="ru-RU" dirty="0"/>
              <a:t> Нового Орлеана і </a:t>
            </a:r>
            <a:r>
              <a:rPr lang="ru-RU" dirty="0" err="1"/>
              <a:t>зробив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гарячою</a:t>
            </a:r>
            <a:r>
              <a:rPr lang="ru-RU" dirty="0"/>
              <a:t>, </a:t>
            </a:r>
            <a:r>
              <a:rPr lang="ru-RU" dirty="0" err="1"/>
              <a:t>піднявши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накал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зусиллям</a:t>
            </a:r>
            <a:r>
              <a:rPr lang="ru-RU" dirty="0"/>
              <a:t> </a:t>
            </a:r>
            <a:r>
              <a:rPr lang="ru-RU" dirty="0" err="1"/>
              <a:t>знаменитих</a:t>
            </a:r>
            <a:r>
              <a:rPr lang="ru-RU" dirty="0"/>
              <a:t> </a:t>
            </a:r>
            <a:r>
              <a:rPr lang="ru-RU" dirty="0" err="1"/>
              <a:t>ансамблів</a:t>
            </a:r>
            <a:r>
              <a:rPr lang="ru-RU" dirty="0"/>
              <a:t> </a:t>
            </a:r>
            <a:r>
              <a:rPr lang="ru-RU" dirty="0" err="1"/>
              <a:t>Армстронга</a:t>
            </a:r>
            <a:r>
              <a:rPr lang="ru-RU" dirty="0"/>
              <a:t> </a:t>
            </a:r>
            <a:r>
              <a:rPr lang="ru-RU" dirty="0" err="1"/>
              <a:t>Гаряча</a:t>
            </a:r>
            <a:r>
              <a:rPr lang="ru-RU" dirty="0"/>
              <a:t> </a:t>
            </a:r>
            <a:r>
              <a:rPr lang="ru-RU" dirty="0" err="1"/>
              <a:t>П'ятірка</a:t>
            </a:r>
            <a:r>
              <a:rPr lang="ru-RU" dirty="0"/>
              <a:t> і </a:t>
            </a:r>
            <a:r>
              <a:rPr lang="ru-RU" dirty="0" err="1"/>
              <a:t>Гаряча</a:t>
            </a:r>
            <a:r>
              <a:rPr lang="ru-RU" dirty="0"/>
              <a:t> </a:t>
            </a:r>
            <a:r>
              <a:rPr lang="ru-RU" dirty="0" err="1"/>
              <a:t>Сімка</a:t>
            </a:r>
            <a:r>
              <a:rPr lang="ru-RU" dirty="0"/>
              <a:t>, але </a:t>
            </a:r>
            <a:r>
              <a:rPr lang="ru-RU" dirty="0" err="1"/>
              <a:t>також</a:t>
            </a:r>
            <a:r>
              <a:rPr lang="ru-RU" dirty="0"/>
              <a:t> і </a:t>
            </a:r>
            <a:r>
              <a:rPr lang="ru-RU" dirty="0" err="1"/>
              <a:t>інших</a:t>
            </a:r>
            <a:r>
              <a:rPr lang="ru-RU" dirty="0"/>
              <a:t>, </a:t>
            </a:r>
            <a:r>
              <a:rPr lang="ru-RU" dirty="0" err="1"/>
              <a:t>включаючи</a:t>
            </a:r>
            <a:r>
              <a:rPr lang="ru-RU" dirty="0"/>
              <a:t> таких </a:t>
            </a:r>
            <a:r>
              <a:rPr lang="ru-RU" dirty="0" err="1"/>
              <a:t>майстрів</a:t>
            </a:r>
            <a:r>
              <a:rPr lang="ru-RU" dirty="0"/>
              <a:t>, як </a:t>
            </a:r>
            <a:r>
              <a:rPr lang="ru-RU" dirty="0" err="1"/>
              <a:t>Едді</a:t>
            </a:r>
            <a:r>
              <a:rPr lang="ru-RU" dirty="0"/>
              <a:t> Кондон і </a:t>
            </a:r>
            <a:r>
              <a:rPr lang="ru-RU" dirty="0" err="1"/>
              <a:t>Джиммі</a:t>
            </a:r>
            <a:r>
              <a:rPr lang="ru-RU" dirty="0"/>
              <a:t> </a:t>
            </a:r>
            <a:r>
              <a:rPr lang="ru-RU" dirty="0" err="1"/>
              <a:t>МакПартланд</a:t>
            </a:r>
            <a:r>
              <a:rPr lang="ru-RU" dirty="0"/>
              <a:t>, чия бригада з </a:t>
            </a:r>
            <a:r>
              <a:rPr lang="en-US" dirty="0"/>
              <a:t>Austin High School </a:t>
            </a:r>
            <a:r>
              <a:rPr lang="ru-RU" dirty="0" err="1"/>
              <a:t>допомогла</a:t>
            </a:r>
            <a:r>
              <a:rPr lang="ru-RU" dirty="0"/>
              <a:t> </a:t>
            </a:r>
            <a:r>
              <a:rPr lang="ru-RU" dirty="0" err="1"/>
              <a:t>відродженню</a:t>
            </a:r>
            <a:r>
              <a:rPr lang="ru-RU" dirty="0"/>
              <a:t> </a:t>
            </a:r>
            <a:r>
              <a:rPr lang="ru-RU" dirty="0" err="1" smtClean="0"/>
              <a:t>новоорлеанскої</a:t>
            </a:r>
            <a:r>
              <a:rPr lang="ru-RU" dirty="0" smtClean="0"/>
              <a:t> </a:t>
            </a:r>
            <a:r>
              <a:rPr lang="ru-RU" dirty="0" err="1"/>
              <a:t>школи</a:t>
            </a:r>
            <a:r>
              <a:rPr lang="ru-RU" dirty="0"/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69892"/>
            <a:ext cx="3749773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156176" y="5780491"/>
            <a:ext cx="1797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Луї</a:t>
            </a:r>
            <a:r>
              <a:rPr lang="ru-RU" dirty="0"/>
              <a:t> </a:t>
            </a:r>
            <a:r>
              <a:rPr lang="ru-RU" dirty="0" err="1"/>
              <a:t>Армстронг</a:t>
            </a:r>
            <a:endParaRPr lang="ru-RU" dirty="0"/>
          </a:p>
        </p:txBody>
      </p:sp>
      <p:pic>
        <p:nvPicPr>
          <p:cNvPr id="2" name="Джаз - Луи Армстронг - What a wonderful world 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275" y="332656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1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43800" cy="914400"/>
          </a:xfrm>
        </p:spPr>
        <p:txBody>
          <a:bodyPr/>
          <a:lstStyle/>
          <a:p>
            <a:pPr algn="ctr"/>
            <a:r>
              <a:rPr lang="uk-UA" dirty="0" smtClean="0"/>
              <a:t>Стиль </a:t>
            </a:r>
            <a:r>
              <a:rPr lang="uk-UA" dirty="0" err="1" smtClean="0"/>
              <a:t>Канзас-сіті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1084637"/>
            <a:ext cx="43924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</a:t>
            </a:r>
            <a:r>
              <a:rPr lang="ru-RU" dirty="0" err="1"/>
              <a:t>епоху</a:t>
            </a:r>
            <a:r>
              <a:rPr lang="ru-RU" dirty="0"/>
              <a:t>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депресії</a:t>
            </a:r>
            <a:r>
              <a:rPr lang="ru-RU" dirty="0"/>
              <a:t> і сухого закону, </a:t>
            </a:r>
            <a:r>
              <a:rPr lang="ru-RU" dirty="0" err="1"/>
              <a:t>джазова</a:t>
            </a:r>
            <a:r>
              <a:rPr lang="ru-RU" dirty="0"/>
              <a:t> сцена Канзас-</a:t>
            </a:r>
            <a:r>
              <a:rPr lang="ru-RU" dirty="0" err="1"/>
              <a:t>Сіті</a:t>
            </a:r>
            <a:r>
              <a:rPr lang="ru-RU" dirty="0"/>
              <a:t> </a:t>
            </a:r>
            <a:r>
              <a:rPr lang="ru-RU" dirty="0" err="1"/>
              <a:t>перетворилася</a:t>
            </a:r>
            <a:r>
              <a:rPr lang="ru-RU" dirty="0"/>
              <a:t> на </a:t>
            </a:r>
            <a:r>
              <a:rPr lang="ru-RU" dirty="0" err="1"/>
              <a:t>своєрідну</a:t>
            </a:r>
            <a:r>
              <a:rPr lang="ru-RU" dirty="0"/>
              <a:t> Мекку </a:t>
            </a:r>
            <a:r>
              <a:rPr lang="ru-RU" dirty="0" err="1"/>
              <a:t>новомодних</a:t>
            </a:r>
            <a:r>
              <a:rPr lang="ru-RU" dirty="0"/>
              <a:t> </a:t>
            </a:r>
            <a:r>
              <a:rPr lang="ru-RU" dirty="0" err="1"/>
              <a:t>звуків</a:t>
            </a:r>
            <a:r>
              <a:rPr lang="ru-RU" dirty="0"/>
              <a:t> </a:t>
            </a:r>
            <a:r>
              <a:rPr lang="ru-RU" dirty="0" err="1"/>
              <a:t>кінця</a:t>
            </a:r>
            <a:r>
              <a:rPr lang="ru-RU" dirty="0"/>
              <a:t> 1920-х і 1930-х. Для стилю,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процвітало</a:t>
            </a:r>
            <a:r>
              <a:rPr lang="ru-RU" dirty="0"/>
              <a:t> в Канзас-</a:t>
            </a:r>
            <a:r>
              <a:rPr lang="ru-RU" dirty="0" err="1"/>
              <a:t>Сіті</a:t>
            </a:r>
            <a:r>
              <a:rPr lang="ru-RU" dirty="0"/>
              <a:t> </a:t>
            </a:r>
            <a:r>
              <a:rPr lang="ru-RU" dirty="0" err="1"/>
              <a:t>характерні</a:t>
            </a:r>
            <a:r>
              <a:rPr lang="ru-RU" dirty="0"/>
              <a:t> </a:t>
            </a:r>
            <a:r>
              <a:rPr lang="ru-RU" dirty="0" err="1"/>
              <a:t>проникливі</a:t>
            </a:r>
            <a:r>
              <a:rPr lang="ru-RU" dirty="0"/>
              <a:t> </a:t>
            </a:r>
            <a:r>
              <a:rPr lang="ru-RU" dirty="0" err="1"/>
              <a:t>п'єси</a:t>
            </a:r>
            <a:r>
              <a:rPr lang="ru-RU" dirty="0"/>
              <a:t> з </a:t>
            </a:r>
            <a:r>
              <a:rPr lang="ru-RU" dirty="0" err="1"/>
              <a:t>блюзової</a:t>
            </a:r>
            <a:r>
              <a:rPr lang="ru-RU" dirty="0"/>
              <a:t> </a:t>
            </a:r>
            <a:r>
              <a:rPr lang="ru-RU" dirty="0" err="1"/>
              <a:t>забарвленням</a:t>
            </a:r>
            <a:r>
              <a:rPr lang="ru-RU" dirty="0"/>
              <a:t>, </a:t>
            </a:r>
            <a:r>
              <a:rPr lang="ru-RU" dirty="0" err="1"/>
              <a:t>виконувалися</a:t>
            </a:r>
            <a:r>
              <a:rPr lang="ru-RU" dirty="0"/>
              <a:t> як </a:t>
            </a:r>
            <a:r>
              <a:rPr lang="ru-RU" dirty="0" err="1"/>
              <a:t>Біг-Бенд</a:t>
            </a:r>
            <a:r>
              <a:rPr lang="ru-RU" dirty="0"/>
              <a:t>, так і маленькими </a:t>
            </a:r>
            <a:r>
              <a:rPr lang="ru-RU" dirty="0" err="1"/>
              <a:t>свінгового</a:t>
            </a:r>
            <a:r>
              <a:rPr lang="ru-RU" dirty="0"/>
              <a:t> ансамблями,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демонстрували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енергійні</a:t>
            </a:r>
            <a:r>
              <a:rPr lang="ru-RU" dirty="0"/>
              <a:t> соло, </a:t>
            </a:r>
            <a:r>
              <a:rPr lang="ru-RU" dirty="0" err="1"/>
              <a:t>виконувалися</a:t>
            </a:r>
            <a:r>
              <a:rPr lang="ru-RU" dirty="0"/>
              <a:t> для </a:t>
            </a:r>
            <a:r>
              <a:rPr lang="ru-RU" dirty="0" err="1"/>
              <a:t>відвідувачів</a:t>
            </a:r>
            <a:r>
              <a:rPr lang="ru-RU" dirty="0"/>
              <a:t> </a:t>
            </a:r>
            <a:r>
              <a:rPr lang="ru-RU" dirty="0" err="1"/>
              <a:t>кабачків</a:t>
            </a:r>
            <a:r>
              <a:rPr lang="ru-RU" dirty="0"/>
              <a:t> з </a:t>
            </a:r>
            <a:r>
              <a:rPr lang="ru-RU" dirty="0" err="1"/>
              <a:t>підпільно</a:t>
            </a:r>
            <a:r>
              <a:rPr lang="ru-RU" dirty="0"/>
              <a:t> </a:t>
            </a:r>
            <a:r>
              <a:rPr lang="ru-RU" dirty="0" err="1"/>
              <a:t>продавати</a:t>
            </a:r>
            <a:r>
              <a:rPr lang="ru-RU" dirty="0"/>
              <a:t> </a:t>
            </a:r>
            <a:r>
              <a:rPr lang="ru-RU" dirty="0" err="1" smtClean="0"/>
              <a:t>спиртне</a:t>
            </a:r>
            <a:r>
              <a:rPr lang="ru-RU" dirty="0" smtClean="0"/>
              <a:t>. </a:t>
            </a:r>
            <a:r>
              <a:rPr lang="ru-RU" dirty="0" err="1" smtClean="0"/>
              <a:t>Джазова</a:t>
            </a:r>
            <a:r>
              <a:rPr lang="ru-RU" dirty="0" smtClean="0"/>
              <a:t> </a:t>
            </a:r>
            <a:r>
              <a:rPr lang="ru-RU" dirty="0"/>
              <a:t>сцена Канзас-</a:t>
            </a:r>
            <a:r>
              <a:rPr lang="ru-RU" dirty="0" err="1"/>
              <a:t>сіті</a:t>
            </a:r>
            <a:r>
              <a:rPr lang="ru-RU" dirty="0"/>
              <a:t> </a:t>
            </a:r>
            <a:r>
              <a:rPr lang="ru-RU" dirty="0" err="1"/>
              <a:t>відрізнялася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цілою</a:t>
            </a:r>
            <a:r>
              <a:rPr lang="ru-RU" dirty="0"/>
              <a:t> плеядою </a:t>
            </a:r>
            <a:r>
              <a:rPr lang="ru-RU" dirty="0" err="1"/>
              <a:t>видатних</a:t>
            </a:r>
            <a:r>
              <a:rPr lang="ru-RU" dirty="0"/>
              <a:t> </a:t>
            </a:r>
            <a:r>
              <a:rPr lang="ru-RU" dirty="0" err="1"/>
              <a:t>майстрів</a:t>
            </a:r>
            <a:r>
              <a:rPr lang="ru-RU" dirty="0"/>
              <a:t> вокального блюзу, </a:t>
            </a:r>
            <a:r>
              <a:rPr lang="ru-RU" dirty="0" err="1"/>
              <a:t>визнаним</a:t>
            </a:r>
            <a:r>
              <a:rPr lang="ru-RU" dirty="0"/>
              <a:t> «королем»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багаторічний</a:t>
            </a:r>
            <a:r>
              <a:rPr lang="ru-RU" dirty="0"/>
              <a:t> </a:t>
            </a:r>
            <a:r>
              <a:rPr lang="ru-RU" dirty="0" err="1"/>
              <a:t>соліст</a:t>
            </a:r>
            <a:r>
              <a:rPr lang="ru-RU" dirty="0"/>
              <a:t> оркестру </a:t>
            </a:r>
            <a:r>
              <a:rPr lang="ru-RU" dirty="0" err="1"/>
              <a:t>Каунта</a:t>
            </a:r>
            <a:r>
              <a:rPr lang="ru-RU" dirty="0"/>
              <a:t> </a:t>
            </a:r>
            <a:r>
              <a:rPr lang="ru-RU" dirty="0" err="1"/>
              <a:t>Бейсі</a:t>
            </a:r>
            <a:r>
              <a:rPr lang="ru-RU" dirty="0"/>
              <a:t>, </a:t>
            </a:r>
            <a:r>
              <a:rPr lang="ru-RU" dirty="0" err="1"/>
              <a:t>знаменитий</a:t>
            </a:r>
            <a:r>
              <a:rPr lang="ru-RU" dirty="0"/>
              <a:t> </a:t>
            </a:r>
            <a:r>
              <a:rPr lang="ru-RU" dirty="0" err="1"/>
              <a:t>блюзовий</a:t>
            </a:r>
            <a:r>
              <a:rPr lang="ru-RU" dirty="0"/>
              <a:t> </a:t>
            </a:r>
            <a:r>
              <a:rPr lang="ru-RU" dirty="0" err="1"/>
              <a:t>співак</a:t>
            </a:r>
            <a:r>
              <a:rPr lang="ru-RU" dirty="0"/>
              <a:t> </a:t>
            </a:r>
            <a:r>
              <a:rPr lang="ru-RU" dirty="0" err="1"/>
              <a:t>Джиммі</a:t>
            </a:r>
            <a:r>
              <a:rPr lang="ru-RU" dirty="0"/>
              <a:t> </a:t>
            </a:r>
            <a:r>
              <a:rPr lang="ru-RU" dirty="0" err="1"/>
              <a:t>Рашінг</a:t>
            </a:r>
            <a:r>
              <a:rPr lang="ru-RU" dirty="0"/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8" y="1772816"/>
            <a:ext cx="3370700" cy="337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The Hey-Hey Club Band - Kansas City - Yeah, Ma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324" y="377295"/>
            <a:ext cx="421494" cy="4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0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6849" y="54751"/>
            <a:ext cx="7543800" cy="914400"/>
          </a:xfrm>
        </p:spPr>
        <p:txBody>
          <a:bodyPr/>
          <a:lstStyle/>
          <a:p>
            <a:pPr algn="ctr"/>
            <a:r>
              <a:rPr lang="uk-UA" dirty="0" err="1" smtClean="0"/>
              <a:t>Прогресив-джаз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0808"/>
            <a:ext cx="42484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Паралельно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виникненням</a:t>
            </a:r>
            <a:r>
              <a:rPr lang="ru-RU" dirty="0"/>
              <a:t> </a:t>
            </a:r>
            <a:r>
              <a:rPr lang="ru-RU" dirty="0" err="1"/>
              <a:t>бібопа</a:t>
            </a:r>
            <a:r>
              <a:rPr lang="ru-RU" dirty="0"/>
              <a:t>, в </a:t>
            </a:r>
            <a:r>
              <a:rPr lang="ru-RU" dirty="0" err="1"/>
              <a:t>середовищі</a:t>
            </a:r>
            <a:r>
              <a:rPr lang="ru-RU" dirty="0"/>
              <a:t> джазу </a:t>
            </a:r>
            <a:r>
              <a:rPr lang="ru-RU" dirty="0" err="1"/>
              <a:t>розвивається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жанр - </a:t>
            </a:r>
            <a:r>
              <a:rPr lang="ru-RU" dirty="0" err="1"/>
              <a:t>прогресивний</a:t>
            </a:r>
            <a:r>
              <a:rPr lang="ru-RU" dirty="0"/>
              <a:t> джаз, </a:t>
            </a:r>
            <a:r>
              <a:rPr lang="ru-RU" dirty="0" err="1"/>
              <a:t>або</a:t>
            </a:r>
            <a:r>
              <a:rPr lang="ru-RU" dirty="0"/>
              <a:t> просто </a:t>
            </a:r>
            <a:r>
              <a:rPr lang="ru-RU" dirty="0" err="1"/>
              <a:t>прогресив</a:t>
            </a:r>
            <a:r>
              <a:rPr lang="ru-RU" dirty="0"/>
              <a:t>. Основною </a:t>
            </a:r>
            <a:r>
              <a:rPr lang="ru-RU" dirty="0" err="1"/>
              <a:t>відмінністю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жанру </a:t>
            </a:r>
            <a:r>
              <a:rPr lang="ru-RU" dirty="0" err="1"/>
              <a:t>стає</a:t>
            </a:r>
            <a:r>
              <a:rPr lang="ru-RU" dirty="0"/>
              <a:t> </a:t>
            </a:r>
            <a:r>
              <a:rPr lang="ru-RU" dirty="0" err="1"/>
              <a:t>прагнення</a:t>
            </a:r>
            <a:r>
              <a:rPr lang="ru-RU" dirty="0"/>
              <a:t> </a:t>
            </a:r>
            <a:r>
              <a:rPr lang="ru-RU" dirty="0" err="1"/>
              <a:t>відійти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застиглого</a:t>
            </a:r>
            <a:r>
              <a:rPr lang="ru-RU" dirty="0"/>
              <a:t> </a:t>
            </a:r>
            <a:r>
              <a:rPr lang="ru-RU" dirty="0" err="1"/>
              <a:t>кліше</a:t>
            </a:r>
            <a:r>
              <a:rPr lang="ru-RU" dirty="0"/>
              <a:t> </a:t>
            </a:r>
            <a:r>
              <a:rPr lang="ru-RU" dirty="0" err="1"/>
              <a:t>біг-бендів</a:t>
            </a:r>
            <a:r>
              <a:rPr lang="ru-RU" dirty="0"/>
              <a:t> та </a:t>
            </a:r>
            <a:r>
              <a:rPr lang="ru-RU" dirty="0" err="1"/>
              <a:t>застарілих</a:t>
            </a:r>
            <a:r>
              <a:rPr lang="ru-RU" dirty="0"/>
              <a:t>, </a:t>
            </a:r>
            <a:r>
              <a:rPr lang="ru-RU" dirty="0" err="1"/>
              <a:t>затертих</a:t>
            </a:r>
            <a:r>
              <a:rPr lang="ru-RU" dirty="0"/>
              <a:t> </a:t>
            </a:r>
            <a:r>
              <a:rPr lang="ru-RU" dirty="0" err="1"/>
              <a:t>прийомів</a:t>
            </a:r>
            <a:r>
              <a:rPr lang="ru-RU" dirty="0"/>
              <a:t> т. Н. симфоджазу, </a:t>
            </a:r>
            <a:r>
              <a:rPr lang="ru-RU" dirty="0" err="1"/>
              <a:t>введених</a:t>
            </a:r>
            <a:r>
              <a:rPr lang="ru-RU" dirty="0"/>
              <a:t> в 1920-і Полом </a:t>
            </a:r>
            <a:r>
              <a:rPr lang="ru-RU" dirty="0" err="1"/>
              <a:t>Уайтменом</a:t>
            </a:r>
            <a:r>
              <a:rPr lang="ru-RU" dirty="0" smtClean="0"/>
              <a:t>.. 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err="1" smtClean="0"/>
              <a:t>Найбільший</a:t>
            </a:r>
            <a:r>
              <a:rPr lang="ru-RU" dirty="0" smtClean="0"/>
              <a:t> </a:t>
            </a:r>
            <a:r>
              <a:rPr lang="ru-RU" dirty="0" err="1"/>
              <a:t>внесок</a:t>
            </a:r>
            <a:r>
              <a:rPr lang="ru-RU" dirty="0"/>
              <a:t> у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err="1" smtClean="0"/>
              <a:t>концепцій</a:t>
            </a:r>
            <a:r>
              <a:rPr lang="ru-RU" dirty="0" smtClean="0"/>
              <a:t> </a:t>
            </a:r>
            <a:r>
              <a:rPr lang="ru-RU" dirty="0"/>
              <a:t>«</a:t>
            </a:r>
            <a:r>
              <a:rPr lang="ru-RU" dirty="0" err="1"/>
              <a:t>прогрессива</a:t>
            </a:r>
            <a:r>
              <a:rPr lang="ru-RU" dirty="0"/>
              <a:t>» </a:t>
            </a:r>
            <a:r>
              <a:rPr lang="ru-RU" dirty="0" err="1"/>
              <a:t>вніс</a:t>
            </a:r>
            <a:r>
              <a:rPr lang="ru-RU" dirty="0"/>
              <a:t> </a:t>
            </a:r>
            <a:r>
              <a:rPr lang="ru-RU" dirty="0" err="1"/>
              <a:t>піаніст</a:t>
            </a:r>
            <a:r>
              <a:rPr lang="ru-RU" dirty="0"/>
              <a:t> і </a:t>
            </a:r>
            <a:r>
              <a:rPr lang="ru-RU" dirty="0" err="1"/>
              <a:t>диригент</a:t>
            </a:r>
            <a:r>
              <a:rPr lang="ru-RU" dirty="0"/>
              <a:t> Стен </a:t>
            </a:r>
            <a:r>
              <a:rPr lang="ru-RU" dirty="0" err="1"/>
              <a:t>Кентон</a:t>
            </a:r>
            <a:r>
              <a:rPr lang="ru-RU" dirty="0"/>
              <a:t>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197" y="963355"/>
            <a:ext cx="2816696" cy="1930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35" y="3263668"/>
            <a:ext cx="2823414" cy="3430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5652120" y="2894336"/>
            <a:ext cx="1662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Стен </a:t>
            </a:r>
            <a:r>
              <a:rPr lang="ru-RU" dirty="0" err="1" smtClean="0"/>
              <a:t>Кентон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Stan Kenton - Co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5643" y="291870"/>
            <a:ext cx="505691" cy="50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3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404664"/>
            <a:ext cx="7543800" cy="914400"/>
          </a:xfrm>
        </p:spPr>
        <p:txBody>
          <a:bodyPr/>
          <a:lstStyle/>
          <a:p>
            <a:pPr algn="ctr"/>
            <a:r>
              <a:rPr lang="uk-UA" dirty="0" err="1" smtClean="0"/>
              <a:t>Соул-джаз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1628799"/>
            <a:ext cx="48062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Соул</a:t>
            </a:r>
            <a:r>
              <a:rPr lang="ru-RU" dirty="0" smtClean="0"/>
              <a:t>-джаз - </a:t>
            </a:r>
            <a:r>
              <a:rPr lang="ru-RU" dirty="0" err="1"/>
              <a:t>соул-музикою</a:t>
            </a:r>
            <a:r>
              <a:rPr lang="ru-RU" dirty="0"/>
              <a:t> в широкому </a:t>
            </a:r>
            <a:r>
              <a:rPr lang="ru-RU" dirty="0" err="1"/>
              <a:t>сенсі</a:t>
            </a:r>
            <a:r>
              <a:rPr lang="ru-RU" dirty="0"/>
              <a:t>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всю </a:t>
            </a:r>
            <a:r>
              <a:rPr lang="ru-RU" dirty="0" err="1"/>
              <a:t>негритянську</a:t>
            </a:r>
            <a:r>
              <a:rPr lang="ru-RU" dirty="0"/>
              <a:t> </a:t>
            </a:r>
            <a:r>
              <a:rPr lang="ru-RU" dirty="0" err="1"/>
              <a:t>музику</a:t>
            </a:r>
            <a:r>
              <a:rPr lang="ru-RU" dirty="0"/>
              <a:t>, </a:t>
            </a:r>
            <a:r>
              <a:rPr lang="ru-RU" dirty="0" err="1"/>
              <a:t>пов'язану</a:t>
            </a:r>
            <a:r>
              <a:rPr lang="ru-RU" dirty="0"/>
              <a:t> з </a:t>
            </a:r>
            <a:r>
              <a:rPr lang="ru-RU" dirty="0" err="1"/>
              <a:t>блюзової</a:t>
            </a:r>
            <a:r>
              <a:rPr lang="ru-RU" dirty="0"/>
              <a:t> </a:t>
            </a:r>
            <a:r>
              <a:rPr lang="ru-RU" dirty="0" err="1"/>
              <a:t>традицією</a:t>
            </a:r>
            <a:r>
              <a:rPr lang="ru-RU" dirty="0"/>
              <a:t>. Для </a:t>
            </a:r>
            <a:r>
              <a:rPr lang="ru-RU" dirty="0" err="1"/>
              <a:t>нього</a:t>
            </a:r>
            <a:r>
              <a:rPr lang="ru-RU" dirty="0"/>
              <a:t> характерна опора на </a:t>
            </a:r>
            <a:r>
              <a:rPr lang="ru-RU" dirty="0" err="1"/>
              <a:t>традиції</a:t>
            </a:r>
            <a:r>
              <a:rPr lang="ru-RU" dirty="0"/>
              <a:t> блюзу і </a:t>
            </a:r>
            <a:r>
              <a:rPr lang="ru-RU" dirty="0" err="1"/>
              <a:t>афроамериканського</a:t>
            </a:r>
            <a:r>
              <a:rPr lang="ru-RU" dirty="0"/>
              <a:t> фольклору.</a:t>
            </a:r>
          </a:p>
          <a:p>
            <a:endParaRPr lang="ru-RU" dirty="0"/>
          </a:p>
          <a:p>
            <a:r>
              <a:rPr lang="ru-RU" dirty="0" err="1"/>
              <a:t>Близький</a:t>
            </a:r>
            <a:r>
              <a:rPr lang="ru-RU" dirty="0"/>
              <a:t> родич </a:t>
            </a:r>
            <a:r>
              <a:rPr lang="ru-RU" dirty="0" err="1"/>
              <a:t>хард-бопа</a:t>
            </a:r>
            <a:r>
              <a:rPr lang="ru-RU" dirty="0"/>
              <a:t>, </a:t>
            </a:r>
            <a:r>
              <a:rPr lang="ru-RU" dirty="0" err="1"/>
              <a:t>соул</a:t>
            </a:r>
            <a:r>
              <a:rPr lang="ru-RU" dirty="0"/>
              <a:t> джаз представлений </a:t>
            </a:r>
            <a:r>
              <a:rPr lang="ru-RU" dirty="0" err="1"/>
              <a:t>малими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базуються</a:t>
            </a:r>
            <a:r>
              <a:rPr lang="ru-RU" dirty="0"/>
              <a:t> на </a:t>
            </a:r>
            <a:r>
              <a:rPr lang="ru-RU" dirty="0" err="1"/>
              <a:t>органі</a:t>
            </a:r>
            <a:r>
              <a:rPr lang="ru-RU" dirty="0"/>
              <a:t> </a:t>
            </a:r>
            <a:r>
              <a:rPr lang="ru-RU" dirty="0" err="1"/>
              <a:t>міні</a:t>
            </a:r>
            <a:r>
              <a:rPr lang="ru-RU" dirty="0"/>
              <a:t>-складами,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виникли</a:t>
            </a:r>
            <a:r>
              <a:rPr lang="ru-RU" dirty="0"/>
              <a:t> в </a:t>
            </a:r>
            <a:r>
              <a:rPr lang="ru-RU" dirty="0" err="1"/>
              <a:t>середині</a:t>
            </a:r>
            <a:r>
              <a:rPr lang="ru-RU" dirty="0"/>
              <a:t> 1950-х і </a:t>
            </a:r>
            <a:r>
              <a:rPr lang="ru-RU" dirty="0" err="1"/>
              <a:t>продовжували</a:t>
            </a:r>
            <a:r>
              <a:rPr lang="ru-RU" dirty="0"/>
              <a:t> </a:t>
            </a:r>
            <a:r>
              <a:rPr lang="ru-RU" dirty="0" err="1"/>
              <a:t>виступати</a:t>
            </a:r>
            <a:r>
              <a:rPr lang="ru-RU" dirty="0"/>
              <a:t> в 1970-і. Заснована на </a:t>
            </a:r>
            <a:r>
              <a:rPr lang="ru-RU" dirty="0" err="1"/>
              <a:t>блюзі</a:t>
            </a:r>
            <a:r>
              <a:rPr lang="ru-RU" dirty="0"/>
              <a:t> і </a:t>
            </a:r>
            <a:r>
              <a:rPr lang="ru-RU" dirty="0" err="1"/>
              <a:t>госпел</a:t>
            </a:r>
            <a:r>
              <a:rPr lang="ru-RU" dirty="0"/>
              <a:t> </a:t>
            </a:r>
            <a:r>
              <a:rPr lang="ru-RU" dirty="0" err="1"/>
              <a:t>музика</a:t>
            </a:r>
            <a:r>
              <a:rPr lang="ru-RU" dirty="0"/>
              <a:t> </a:t>
            </a:r>
            <a:r>
              <a:rPr lang="ru-RU" dirty="0" err="1"/>
              <a:t>соул</a:t>
            </a:r>
            <a:r>
              <a:rPr lang="ru-RU" dirty="0"/>
              <a:t>-джазу </a:t>
            </a:r>
            <a:r>
              <a:rPr lang="ru-RU" dirty="0" err="1"/>
              <a:t>пульсує</a:t>
            </a:r>
            <a:r>
              <a:rPr lang="ru-RU" dirty="0"/>
              <a:t> </a:t>
            </a:r>
            <a:r>
              <a:rPr lang="ru-RU" dirty="0" err="1"/>
              <a:t>афроамериканської</a:t>
            </a:r>
            <a:r>
              <a:rPr lang="ru-RU" dirty="0"/>
              <a:t> </a:t>
            </a:r>
            <a:r>
              <a:rPr lang="ru-RU" dirty="0" err="1"/>
              <a:t>духовністю</a:t>
            </a:r>
            <a:r>
              <a:rPr lang="ru-RU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3785824" cy="3824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VA 'Sampled vol.3 - 40 Original Soul Jazz Funk &amp; Disco Tracks' cd2 (Virgin) - 01 - David McCallum - The Edge [Dr. Dre - The Next Episode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1196" y="692696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4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116632"/>
            <a:ext cx="7543800" cy="914400"/>
          </a:xfrm>
        </p:spPr>
        <p:txBody>
          <a:bodyPr/>
          <a:lstStyle/>
          <a:p>
            <a:pPr algn="ctr"/>
            <a:r>
              <a:rPr lang="uk-UA" dirty="0" err="1" smtClean="0"/>
              <a:t>Ейсід-джаз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003513"/>
            <a:ext cx="52920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Термін</a:t>
            </a:r>
            <a:r>
              <a:rPr lang="ru-RU" dirty="0" smtClean="0"/>
              <a:t> </a:t>
            </a:r>
            <a:r>
              <a:rPr lang="ru-RU" dirty="0"/>
              <a:t>«</a:t>
            </a:r>
            <a:r>
              <a:rPr lang="ru-RU" dirty="0" err="1"/>
              <a:t>Ейсид</a:t>
            </a:r>
            <a:r>
              <a:rPr lang="ru-RU" dirty="0"/>
              <a:t>-джаз» </a:t>
            </a:r>
            <a:r>
              <a:rPr lang="ru-RU" dirty="0" err="1"/>
              <a:t>або</a:t>
            </a:r>
            <a:r>
              <a:rPr lang="ru-RU" dirty="0"/>
              <a:t> «</a:t>
            </a:r>
            <a:r>
              <a:rPr lang="ru-RU" dirty="0" err="1"/>
              <a:t>кислотний</a:t>
            </a:r>
            <a:r>
              <a:rPr lang="ru-RU" dirty="0"/>
              <a:t> джаз» </a:t>
            </a:r>
            <a:r>
              <a:rPr lang="ru-RU" dirty="0" err="1"/>
              <a:t>вільно</a:t>
            </a:r>
            <a:r>
              <a:rPr lang="ru-RU" dirty="0"/>
              <a:t> </a:t>
            </a:r>
            <a:r>
              <a:rPr lang="ru-RU" dirty="0" err="1"/>
              <a:t>використовується</a:t>
            </a:r>
            <a:r>
              <a:rPr lang="ru-RU" dirty="0"/>
              <a:t> </a:t>
            </a:r>
            <a:r>
              <a:rPr lang="ru-RU" dirty="0" err="1"/>
              <a:t>стосовно</a:t>
            </a:r>
            <a:r>
              <a:rPr lang="ru-RU" dirty="0"/>
              <a:t> вельми широкому </a:t>
            </a:r>
            <a:r>
              <a:rPr lang="ru-RU" dirty="0" err="1"/>
              <a:t>діапазону</a:t>
            </a:r>
            <a:r>
              <a:rPr lang="ru-RU" dirty="0"/>
              <a:t> </a:t>
            </a:r>
            <a:r>
              <a:rPr lang="ru-RU" dirty="0" err="1"/>
              <a:t>музики</a:t>
            </a:r>
            <a:r>
              <a:rPr lang="ru-RU" dirty="0"/>
              <a:t>. </a:t>
            </a:r>
            <a:r>
              <a:rPr lang="ru-RU" dirty="0" err="1"/>
              <a:t>Хоча</a:t>
            </a:r>
            <a:r>
              <a:rPr lang="ru-RU" dirty="0"/>
              <a:t> </a:t>
            </a:r>
            <a:r>
              <a:rPr lang="ru-RU" dirty="0" err="1"/>
              <a:t>ейсід</a:t>
            </a:r>
            <a:r>
              <a:rPr lang="ru-RU" dirty="0"/>
              <a:t>-джаз не </a:t>
            </a:r>
            <a:r>
              <a:rPr lang="ru-RU" dirty="0" err="1"/>
              <a:t>цілком</a:t>
            </a:r>
            <a:r>
              <a:rPr lang="ru-RU" dirty="0"/>
              <a:t> </a:t>
            </a:r>
            <a:r>
              <a:rPr lang="ru-RU" dirty="0" err="1"/>
              <a:t>правомочним</a:t>
            </a:r>
            <a:r>
              <a:rPr lang="ru-RU" dirty="0"/>
              <a:t> </a:t>
            </a:r>
            <a:r>
              <a:rPr lang="ru-RU" dirty="0" err="1"/>
              <a:t>відносити</a:t>
            </a:r>
            <a:r>
              <a:rPr lang="ru-RU" dirty="0"/>
              <a:t> до </a:t>
            </a:r>
            <a:r>
              <a:rPr lang="ru-RU" dirty="0" err="1"/>
              <a:t>джазовим</a:t>
            </a:r>
            <a:r>
              <a:rPr lang="ru-RU" dirty="0"/>
              <a:t> стилям,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розвивалися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загального</a:t>
            </a:r>
            <a:r>
              <a:rPr lang="ru-RU" dirty="0"/>
              <a:t> древа </a:t>
            </a:r>
            <a:r>
              <a:rPr lang="ru-RU" dirty="0" err="1"/>
              <a:t>джазових</a:t>
            </a:r>
            <a:r>
              <a:rPr lang="ru-RU" dirty="0"/>
              <a:t> </a:t>
            </a:r>
            <a:r>
              <a:rPr lang="ru-RU" dirty="0" err="1"/>
              <a:t>традицій</a:t>
            </a:r>
            <a:r>
              <a:rPr lang="ru-RU" dirty="0"/>
              <a:t>, але </a:t>
            </a:r>
            <a:r>
              <a:rPr lang="ru-RU" dirty="0" err="1"/>
              <a:t>його</a:t>
            </a:r>
            <a:r>
              <a:rPr lang="ru-RU" dirty="0"/>
              <a:t> не </a:t>
            </a:r>
            <a:r>
              <a:rPr lang="ru-RU" dirty="0" err="1"/>
              <a:t>можна</a:t>
            </a:r>
            <a:r>
              <a:rPr lang="ru-RU" dirty="0"/>
              <a:t> і </a:t>
            </a:r>
            <a:r>
              <a:rPr lang="ru-RU" dirty="0" err="1"/>
              <a:t>зовсім</a:t>
            </a:r>
            <a:r>
              <a:rPr lang="ru-RU" dirty="0"/>
              <a:t> </a:t>
            </a:r>
            <a:r>
              <a:rPr lang="ru-RU" dirty="0" err="1"/>
              <a:t>ігнорувати</a:t>
            </a:r>
            <a:r>
              <a:rPr lang="ru-RU" dirty="0"/>
              <a:t> при </a:t>
            </a:r>
            <a:r>
              <a:rPr lang="ru-RU" dirty="0" err="1"/>
              <a:t>розборі</a:t>
            </a:r>
            <a:r>
              <a:rPr lang="ru-RU" dirty="0"/>
              <a:t> жанрового </a:t>
            </a:r>
            <a:r>
              <a:rPr lang="ru-RU" dirty="0" err="1"/>
              <a:t>різноманіття</a:t>
            </a:r>
            <a:r>
              <a:rPr lang="ru-RU" dirty="0"/>
              <a:t> </a:t>
            </a:r>
            <a:r>
              <a:rPr lang="ru-RU" dirty="0" err="1"/>
              <a:t>джазової</a:t>
            </a:r>
            <a:r>
              <a:rPr lang="ru-RU" dirty="0"/>
              <a:t> </a:t>
            </a:r>
            <a:r>
              <a:rPr lang="ru-RU" dirty="0" err="1"/>
              <a:t>музики</a:t>
            </a:r>
            <a:r>
              <a:rPr lang="ru-RU" dirty="0"/>
              <a:t>. </a:t>
            </a:r>
            <a:r>
              <a:rPr lang="ru-RU" dirty="0" err="1"/>
              <a:t>Виникнувши</a:t>
            </a:r>
            <a:r>
              <a:rPr lang="ru-RU" dirty="0"/>
              <a:t> в 1987 на </a:t>
            </a:r>
            <a:r>
              <a:rPr lang="ru-RU" dirty="0" err="1"/>
              <a:t>британській</a:t>
            </a:r>
            <a:r>
              <a:rPr lang="ru-RU" dirty="0"/>
              <a:t> </a:t>
            </a:r>
            <a:r>
              <a:rPr lang="ru-RU" dirty="0" err="1"/>
              <a:t>танцювальній</a:t>
            </a:r>
            <a:r>
              <a:rPr lang="ru-RU" dirty="0"/>
              <a:t> </a:t>
            </a:r>
            <a:r>
              <a:rPr lang="ru-RU" dirty="0" err="1"/>
              <a:t>сцені</a:t>
            </a:r>
            <a:r>
              <a:rPr lang="ru-RU" dirty="0"/>
              <a:t>, </a:t>
            </a:r>
            <a:r>
              <a:rPr lang="ru-RU" dirty="0" err="1"/>
              <a:t>ейсід</a:t>
            </a:r>
            <a:r>
              <a:rPr lang="ru-RU" dirty="0"/>
              <a:t>-джаз як </a:t>
            </a:r>
            <a:r>
              <a:rPr lang="ru-RU" dirty="0" err="1"/>
              <a:t>музичний</a:t>
            </a:r>
            <a:r>
              <a:rPr lang="ru-RU" dirty="0"/>
              <a:t>,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інструментальний</a:t>
            </a:r>
            <a:r>
              <a:rPr lang="ru-RU" dirty="0"/>
              <a:t> стиль </a:t>
            </a:r>
            <a:r>
              <a:rPr lang="ru-RU" dirty="0" err="1"/>
              <a:t>сформувався</a:t>
            </a:r>
            <a:r>
              <a:rPr lang="ru-RU" dirty="0"/>
              <a:t> на </a:t>
            </a:r>
            <a:r>
              <a:rPr lang="ru-RU" dirty="0" err="1"/>
              <a:t>базі</a:t>
            </a:r>
            <a:r>
              <a:rPr lang="ru-RU" dirty="0"/>
              <a:t> </a:t>
            </a:r>
            <a:r>
              <a:rPr lang="ru-RU" dirty="0" err="1"/>
              <a:t>фанку</a:t>
            </a:r>
            <a:r>
              <a:rPr lang="ru-RU" dirty="0"/>
              <a:t>, з добавками </a:t>
            </a:r>
            <a:r>
              <a:rPr lang="ru-RU" dirty="0" err="1"/>
              <a:t>обраних</a:t>
            </a:r>
            <a:r>
              <a:rPr lang="ru-RU" dirty="0"/>
              <a:t> </a:t>
            </a:r>
            <a:r>
              <a:rPr lang="ru-RU" dirty="0" err="1"/>
              <a:t>класичних</a:t>
            </a:r>
            <a:r>
              <a:rPr lang="ru-RU" dirty="0"/>
              <a:t> </a:t>
            </a:r>
            <a:r>
              <a:rPr lang="ru-RU" dirty="0" err="1"/>
              <a:t>джазових</a:t>
            </a:r>
            <a:r>
              <a:rPr lang="ru-RU" dirty="0"/>
              <a:t> </a:t>
            </a:r>
            <a:r>
              <a:rPr lang="ru-RU" dirty="0" err="1"/>
              <a:t>треків</a:t>
            </a:r>
            <a:r>
              <a:rPr lang="ru-RU" dirty="0"/>
              <a:t>, </a:t>
            </a:r>
            <a:r>
              <a:rPr lang="ru-RU" dirty="0" err="1"/>
              <a:t>хіп</a:t>
            </a:r>
            <a:r>
              <a:rPr lang="ru-RU" dirty="0"/>
              <a:t>-хопу, </a:t>
            </a:r>
            <a:r>
              <a:rPr lang="ru-RU" dirty="0" err="1"/>
              <a:t>соул</a:t>
            </a:r>
            <a:r>
              <a:rPr lang="ru-RU" dirty="0"/>
              <a:t> і </a:t>
            </a:r>
            <a:r>
              <a:rPr lang="ru-RU" dirty="0" err="1"/>
              <a:t>латинського</a:t>
            </a:r>
            <a:r>
              <a:rPr lang="ru-RU" dirty="0"/>
              <a:t> </a:t>
            </a:r>
            <a:r>
              <a:rPr lang="ru-RU" dirty="0" err="1"/>
              <a:t>грува</a:t>
            </a:r>
            <a:r>
              <a:rPr lang="ru-RU" dirty="0"/>
              <a:t>. </a:t>
            </a:r>
            <a:r>
              <a:rPr lang="ru-RU" dirty="0" err="1"/>
              <a:t>Власне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стиль є одним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різновидів</a:t>
            </a:r>
            <a:r>
              <a:rPr lang="ru-RU" dirty="0"/>
              <a:t> джазового </a:t>
            </a:r>
            <a:r>
              <a:rPr lang="ru-RU" dirty="0" err="1"/>
              <a:t>відродження</a:t>
            </a:r>
            <a:r>
              <a:rPr lang="ru-RU" dirty="0"/>
              <a:t>, </a:t>
            </a:r>
            <a:r>
              <a:rPr lang="ru-RU" dirty="0" err="1"/>
              <a:t>натхненного</a:t>
            </a:r>
            <a:r>
              <a:rPr lang="ru-RU" dirty="0"/>
              <a:t> в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випадку</a:t>
            </a:r>
            <a:r>
              <a:rPr lang="ru-RU" dirty="0"/>
              <a:t> не </a:t>
            </a:r>
            <a:r>
              <a:rPr lang="ru-RU" dirty="0" err="1"/>
              <a:t>стільки</a:t>
            </a:r>
            <a:r>
              <a:rPr lang="ru-RU" dirty="0"/>
              <a:t> </a:t>
            </a:r>
            <a:r>
              <a:rPr lang="ru-RU" dirty="0" err="1"/>
              <a:t>виступами</a:t>
            </a:r>
            <a:r>
              <a:rPr lang="ru-RU" dirty="0"/>
              <a:t> </a:t>
            </a:r>
            <a:r>
              <a:rPr lang="ru-RU" dirty="0" err="1"/>
              <a:t>живих</a:t>
            </a:r>
            <a:r>
              <a:rPr lang="ru-RU" dirty="0"/>
              <a:t> </a:t>
            </a:r>
            <a:r>
              <a:rPr lang="ru-RU" dirty="0" err="1"/>
              <a:t>ветеранів</a:t>
            </a:r>
            <a:r>
              <a:rPr lang="ru-RU" dirty="0"/>
              <a:t>, </a:t>
            </a:r>
            <a:r>
              <a:rPr lang="ru-RU" dirty="0" err="1"/>
              <a:t>скільки</a:t>
            </a:r>
            <a:r>
              <a:rPr lang="ru-RU" dirty="0"/>
              <a:t> </a:t>
            </a:r>
            <a:r>
              <a:rPr lang="ru-RU" dirty="0" err="1"/>
              <a:t>старими</a:t>
            </a:r>
            <a:r>
              <a:rPr lang="ru-RU" dirty="0"/>
              <a:t> </a:t>
            </a:r>
            <a:r>
              <a:rPr lang="ru-RU" dirty="0" err="1"/>
              <a:t>записами</a:t>
            </a:r>
            <a:r>
              <a:rPr lang="ru-RU" dirty="0"/>
              <a:t> джазу </a:t>
            </a:r>
            <a:r>
              <a:rPr lang="ru-RU" dirty="0" err="1"/>
              <a:t>кінця</a:t>
            </a:r>
            <a:r>
              <a:rPr lang="ru-RU" dirty="0"/>
              <a:t> 1960-х і </a:t>
            </a:r>
            <a:r>
              <a:rPr lang="ru-RU" dirty="0" err="1"/>
              <a:t>раннього</a:t>
            </a:r>
            <a:r>
              <a:rPr lang="ru-RU" dirty="0"/>
              <a:t> джазового </a:t>
            </a:r>
            <a:r>
              <a:rPr lang="ru-RU" dirty="0" err="1"/>
              <a:t>фанку</a:t>
            </a:r>
            <a:r>
              <a:rPr lang="ru-RU" dirty="0"/>
              <a:t> початку </a:t>
            </a:r>
            <a:r>
              <a:rPr lang="ru-RU" dirty="0" smtClean="0"/>
              <a:t>1970-х.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93" y="1821782"/>
            <a:ext cx="3718774" cy="3718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Asid Jazz - ♪ ♪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3768" y="393913"/>
            <a:ext cx="514807" cy="5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4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332656"/>
            <a:ext cx="7543800" cy="914400"/>
          </a:xfrm>
        </p:spPr>
        <p:txBody>
          <a:bodyPr/>
          <a:lstStyle/>
          <a:p>
            <a:r>
              <a:rPr lang="uk-UA" dirty="0" smtClean="0"/>
              <a:t>Використанні джерела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2276872"/>
            <a:ext cx="69847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hlinkClick r:id="rId2"/>
              </a:rPr>
              <a:t>https://ru.wikipedia.org/wiki/%</a:t>
            </a:r>
            <a:r>
              <a:rPr lang="en-US" sz="2800" dirty="0" smtClean="0">
                <a:hlinkClick r:id="rId2"/>
              </a:rPr>
              <a:t>C4%E6%E0%E7</a:t>
            </a:r>
            <a:endParaRPr lang="uk-UA" sz="2800" dirty="0" smtClean="0"/>
          </a:p>
          <a:p>
            <a:pPr marL="285750" indent="-285750">
              <a:buFont typeface="Arial" pitchFamily="34" charset="0"/>
              <a:buChar char="•"/>
            </a:pPr>
            <a:endParaRPr lang="uk-UA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hlinkClick r:id="rId3"/>
              </a:rPr>
              <a:t>http://ormn.net/?</a:t>
            </a:r>
            <a:r>
              <a:rPr lang="en-US" sz="2800" dirty="0" smtClean="0">
                <a:hlinkClick r:id="rId3"/>
              </a:rPr>
              <a:t>cat=4</a:t>
            </a:r>
            <a:endParaRPr lang="uk-UA" sz="28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9992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6084" y="116632"/>
            <a:ext cx="7543800" cy="914400"/>
          </a:xfrm>
        </p:spPr>
        <p:txBody>
          <a:bodyPr/>
          <a:lstStyle/>
          <a:p>
            <a:pPr algn="ctr"/>
            <a:r>
              <a:rPr lang="uk-UA" dirty="0" smtClean="0"/>
              <a:t>Джаз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484784"/>
            <a:ext cx="41044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Джаз</a:t>
            </a:r>
            <a:r>
              <a:rPr lang="en-US" dirty="0" smtClean="0"/>
              <a:t>— </a:t>
            </a:r>
            <a:r>
              <a:rPr lang="ru-RU" dirty="0"/>
              <a:t>вид </a:t>
            </a:r>
            <a:r>
              <a:rPr lang="ru-RU" dirty="0" err="1"/>
              <a:t>музичного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виник</a:t>
            </a:r>
            <a:r>
              <a:rPr lang="ru-RU" dirty="0"/>
              <a:t> на </a:t>
            </a:r>
            <a:r>
              <a:rPr lang="ru-RU" dirty="0" err="1"/>
              <a:t>межі</a:t>
            </a:r>
            <a:r>
              <a:rPr lang="ru-RU" dirty="0"/>
              <a:t> </a:t>
            </a:r>
            <a:r>
              <a:rPr lang="en-US" dirty="0"/>
              <a:t>XIX—XX </a:t>
            </a:r>
            <a:r>
              <a:rPr lang="ru-RU" dirty="0" err="1"/>
              <a:t>століття</a:t>
            </a:r>
            <a:r>
              <a:rPr lang="ru-RU" dirty="0"/>
              <a:t> в США як синтез </a:t>
            </a:r>
            <a:r>
              <a:rPr lang="ru-RU" dirty="0" err="1"/>
              <a:t>африканської</a:t>
            </a:r>
            <a:r>
              <a:rPr lang="ru-RU" dirty="0"/>
              <a:t> та </a:t>
            </a:r>
            <a:r>
              <a:rPr lang="ru-RU" dirty="0" err="1"/>
              <a:t>європейської</a:t>
            </a:r>
            <a:r>
              <a:rPr lang="ru-RU" dirty="0"/>
              <a:t> культур та </a:t>
            </a:r>
            <a:r>
              <a:rPr lang="ru-RU" dirty="0" err="1"/>
              <a:t>отримав</a:t>
            </a:r>
            <a:r>
              <a:rPr lang="ru-RU" dirty="0"/>
              <a:t> </a:t>
            </a:r>
            <a:r>
              <a:rPr lang="ru-RU" dirty="0" err="1"/>
              <a:t>згодом</a:t>
            </a:r>
            <a:r>
              <a:rPr lang="ru-RU" dirty="0"/>
              <a:t> </a:t>
            </a:r>
            <a:r>
              <a:rPr lang="ru-RU" dirty="0" err="1"/>
              <a:t>повсюдне</a:t>
            </a:r>
            <a:r>
              <a:rPr lang="ru-RU" dirty="0"/>
              <a:t> </a:t>
            </a:r>
            <a:r>
              <a:rPr lang="ru-RU" dirty="0" err="1"/>
              <a:t>поширення</a:t>
            </a:r>
            <a:r>
              <a:rPr lang="ru-RU" dirty="0"/>
              <a:t>. </a:t>
            </a:r>
            <a:endParaRPr lang="ru-RU" dirty="0" smtClean="0"/>
          </a:p>
          <a:p>
            <a:endParaRPr lang="uk-UA" dirty="0" smtClean="0"/>
          </a:p>
          <a:p>
            <a:endParaRPr lang="ru-RU" dirty="0"/>
          </a:p>
          <a:p>
            <a:r>
              <a:rPr lang="ru-RU" dirty="0" err="1" smtClean="0"/>
              <a:t>Характерними</a:t>
            </a:r>
            <a:r>
              <a:rPr lang="ru-RU" dirty="0" smtClean="0"/>
              <a:t> </a:t>
            </a:r>
            <a:r>
              <a:rPr lang="ru-RU" dirty="0"/>
              <a:t>рисами </a:t>
            </a:r>
            <a:r>
              <a:rPr lang="ru-RU" dirty="0" err="1"/>
              <a:t>музичної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джазу </a:t>
            </a:r>
            <a:r>
              <a:rPr lang="ru-RU" dirty="0" err="1"/>
              <a:t>спочатку</a:t>
            </a:r>
            <a:r>
              <a:rPr lang="ru-RU" dirty="0"/>
              <a:t> стали </a:t>
            </a:r>
            <a:r>
              <a:rPr lang="ru-RU" dirty="0" err="1"/>
              <a:t>імпровізація</a:t>
            </a:r>
            <a:r>
              <a:rPr lang="ru-RU" dirty="0"/>
              <a:t>, </a:t>
            </a:r>
            <a:r>
              <a:rPr lang="ru-RU" dirty="0" err="1"/>
              <a:t>поліритмія</a:t>
            </a:r>
            <a:r>
              <a:rPr lang="ru-RU" dirty="0"/>
              <a:t>, заснована на </a:t>
            </a:r>
            <a:r>
              <a:rPr lang="ru-RU" dirty="0" err="1"/>
              <a:t>синкопованих</a:t>
            </a:r>
            <a:r>
              <a:rPr lang="ru-RU" dirty="0"/>
              <a:t> ритмах, і </a:t>
            </a:r>
            <a:r>
              <a:rPr lang="ru-RU" dirty="0" err="1"/>
              <a:t>унікальний</a:t>
            </a:r>
            <a:r>
              <a:rPr lang="ru-RU" dirty="0"/>
              <a:t> комплекс </a:t>
            </a:r>
            <a:r>
              <a:rPr lang="ru-RU" dirty="0" err="1"/>
              <a:t>прийомів</a:t>
            </a:r>
            <a:r>
              <a:rPr lang="ru-RU" dirty="0"/>
              <a:t>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ритмічної</a:t>
            </a:r>
            <a:r>
              <a:rPr lang="ru-RU" dirty="0"/>
              <a:t> </a:t>
            </a:r>
            <a:r>
              <a:rPr lang="ru-RU" dirty="0" err="1"/>
              <a:t>фактури</a:t>
            </a:r>
            <a:r>
              <a:rPr lang="ru-RU" dirty="0"/>
              <a:t> — </a:t>
            </a:r>
            <a:r>
              <a:rPr lang="ru-RU" dirty="0" err="1"/>
              <a:t>свінг</a:t>
            </a:r>
            <a:r>
              <a:rPr lang="ru-RU" dirty="0"/>
              <a:t>. 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08" y="3841382"/>
            <a:ext cx="3482249" cy="2682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09" y="1090916"/>
            <a:ext cx="3482249" cy="2579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Джаз - Саксафон 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57.3464" end="167887.16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1840" y="47667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3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61465" y="116632"/>
            <a:ext cx="7543800" cy="914400"/>
          </a:xfrm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 err="1" smtClean="0"/>
              <a:t>Походження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1544216"/>
            <a:ext cx="47525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Слово </a:t>
            </a:r>
            <a:r>
              <a:rPr lang="ru-RU" dirty="0"/>
              <a:t>«</a:t>
            </a:r>
            <a:r>
              <a:rPr lang="en-US" dirty="0" smtClean="0"/>
              <a:t>jazz» </a:t>
            </a:r>
            <a:r>
              <a:rPr lang="ru-RU" dirty="0" smtClean="0"/>
              <a:t>у </a:t>
            </a:r>
            <a:r>
              <a:rPr lang="ru-RU" dirty="0" err="1"/>
              <a:t>креолів</a:t>
            </a:r>
            <a:r>
              <a:rPr lang="ru-RU" dirty="0"/>
              <a:t> означало </a:t>
            </a:r>
            <a:r>
              <a:rPr lang="ru-RU" dirty="0" err="1"/>
              <a:t>полювання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 smtClean="0"/>
              <a:t>хвилювання</a:t>
            </a:r>
            <a:r>
              <a:rPr lang="ru-RU" dirty="0" smtClean="0"/>
              <a:t>. </a:t>
            </a:r>
            <a:r>
              <a:rPr lang="ru-RU" dirty="0"/>
              <a:t>В </a:t>
            </a:r>
            <a:r>
              <a:rPr lang="ru-RU" dirty="0" smtClean="0"/>
              <a:t>1860-ті </a:t>
            </a:r>
            <a:r>
              <a:rPr lang="ru-RU" dirty="0"/>
              <a:t>в </a:t>
            </a:r>
            <a:r>
              <a:rPr lang="ru-RU" dirty="0" err="1"/>
              <a:t>північноамериканській</a:t>
            </a:r>
            <a:r>
              <a:rPr lang="ru-RU" dirty="0"/>
              <a:t> </a:t>
            </a:r>
            <a:r>
              <a:rPr lang="ru-RU" dirty="0" err="1"/>
              <a:t>літературній</a:t>
            </a:r>
            <a:r>
              <a:rPr lang="ru-RU" dirty="0"/>
              <a:t> </a:t>
            </a:r>
            <a:r>
              <a:rPr lang="ru-RU" dirty="0" err="1"/>
              <a:t>мові</a:t>
            </a:r>
            <a:r>
              <a:rPr lang="ru-RU" dirty="0"/>
              <a:t> </a:t>
            </a:r>
            <a:r>
              <a:rPr lang="ru-RU" dirty="0" err="1"/>
              <a:t>з'являється</a:t>
            </a:r>
            <a:r>
              <a:rPr lang="ru-RU" dirty="0"/>
              <a:t> слово «</a:t>
            </a:r>
            <a:r>
              <a:rPr lang="en-US" dirty="0" err="1"/>
              <a:t>jasm</a:t>
            </a:r>
            <a:r>
              <a:rPr lang="en-US" dirty="0"/>
              <a:t>»,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означає</a:t>
            </a:r>
            <a:r>
              <a:rPr lang="ru-RU" dirty="0"/>
              <a:t> </a:t>
            </a:r>
            <a:r>
              <a:rPr lang="ru-RU" dirty="0" err="1"/>
              <a:t>піднесення</a:t>
            </a:r>
            <a:r>
              <a:rPr lang="ru-RU" dirty="0"/>
              <a:t>, </a:t>
            </a:r>
            <a:r>
              <a:rPr lang="ru-RU" dirty="0" err="1" smtClean="0"/>
              <a:t>натхнення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Як </a:t>
            </a:r>
            <a:r>
              <a:rPr lang="ru-RU" dirty="0" err="1"/>
              <a:t>музичний</a:t>
            </a:r>
            <a:r>
              <a:rPr lang="ru-RU" dirty="0"/>
              <a:t> </a:t>
            </a:r>
            <a:r>
              <a:rPr lang="ru-RU" dirty="0" err="1"/>
              <a:t>термін</a:t>
            </a:r>
            <a:r>
              <a:rPr lang="ru-RU" dirty="0"/>
              <a:t>, слово «</a:t>
            </a:r>
            <a:r>
              <a:rPr lang="en-US" dirty="0"/>
              <a:t>jazz» 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з'явилося</a:t>
            </a:r>
            <a:r>
              <a:rPr lang="ru-RU" dirty="0"/>
              <a:t> 1915 року у </a:t>
            </a:r>
            <a:r>
              <a:rPr lang="ru-RU" dirty="0" err="1"/>
              <a:t>зв'язку</a:t>
            </a:r>
            <a:r>
              <a:rPr lang="ru-RU" dirty="0"/>
              <a:t> з </a:t>
            </a:r>
            <a:r>
              <a:rPr lang="ru-RU" dirty="0" err="1"/>
              <a:t>білим</a:t>
            </a:r>
            <a:r>
              <a:rPr lang="ru-RU" dirty="0"/>
              <a:t> оркестром,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грав</a:t>
            </a:r>
            <a:r>
              <a:rPr lang="ru-RU" dirty="0"/>
              <a:t> у </a:t>
            </a:r>
            <a:r>
              <a:rPr lang="ru-RU" dirty="0" err="1"/>
              <a:t>новоорлеанському</a:t>
            </a:r>
            <a:r>
              <a:rPr lang="ru-RU" dirty="0"/>
              <a:t> </a:t>
            </a:r>
            <a:r>
              <a:rPr lang="ru-RU" dirty="0" err="1"/>
              <a:t>стилі</a:t>
            </a:r>
            <a:r>
              <a:rPr lang="ru-RU" dirty="0"/>
              <a:t>, </a:t>
            </a:r>
            <a:r>
              <a:rPr lang="ru-RU" dirty="0" err="1"/>
              <a:t>пізніше</a:t>
            </a:r>
            <a:r>
              <a:rPr lang="ru-RU" dirty="0"/>
              <a:t> — в </a:t>
            </a:r>
            <a:r>
              <a:rPr lang="ru-RU" dirty="0" err="1"/>
              <a:t>назві</a:t>
            </a:r>
            <a:r>
              <a:rPr lang="ru-RU" dirty="0"/>
              <a:t> </a:t>
            </a:r>
            <a:r>
              <a:rPr lang="ru-RU" dirty="0" err="1"/>
              <a:t>новоорлеанського</a:t>
            </a:r>
            <a:r>
              <a:rPr lang="ru-RU" dirty="0"/>
              <a:t> оркестру Тома Брауна — «Том Браун Диксиленд Джаз </a:t>
            </a:r>
            <a:r>
              <a:rPr lang="ru-RU" dirty="0" err="1"/>
              <a:t>Бенд</a:t>
            </a:r>
            <a:r>
              <a:rPr lang="ru-RU" dirty="0"/>
              <a:t>»,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термін</a:t>
            </a:r>
            <a:r>
              <a:rPr lang="ru-RU" dirty="0"/>
              <a:t> «джаз» </a:t>
            </a:r>
            <a:r>
              <a:rPr lang="ru-RU" dirty="0" err="1"/>
              <a:t>швидко</a:t>
            </a:r>
            <a:r>
              <a:rPr lang="ru-RU" dirty="0"/>
              <a:t> </a:t>
            </a:r>
            <a:r>
              <a:rPr lang="ru-RU" dirty="0" err="1"/>
              <a:t>поширюється</a:t>
            </a:r>
            <a:r>
              <a:rPr lang="ru-RU" dirty="0"/>
              <a:t> в </a:t>
            </a:r>
            <a:r>
              <a:rPr lang="ru-RU" dirty="0" err="1"/>
              <a:t>Північній</a:t>
            </a:r>
            <a:r>
              <a:rPr lang="ru-RU" dirty="0"/>
              <a:t> </a:t>
            </a:r>
            <a:r>
              <a:rPr lang="ru-RU" dirty="0" err="1"/>
              <a:t>Америці</a:t>
            </a:r>
            <a:r>
              <a:rPr lang="ru-RU" dirty="0"/>
              <a:t>, а </a:t>
            </a:r>
            <a:r>
              <a:rPr lang="ru-RU" dirty="0" err="1"/>
              <a:t>згодом</a:t>
            </a:r>
            <a:r>
              <a:rPr lang="ru-RU" dirty="0"/>
              <a:t> і по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8" y="1544216"/>
            <a:ext cx="3672408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Tom Brown - Tomahaw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7744" y="476672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3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15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16632"/>
            <a:ext cx="7543800" cy="914400"/>
          </a:xfrm>
        </p:spPr>
        <p:txBody>
          <a:bodyPr/>
          <a:lstStyle/>
          <a:p>
            <a:r>
              <a:rPr lang="uk-UA" dirty="0" smtClean="0"/>
              <a:t>Джерела джазу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88337"/>
            <a:ext cx="44193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Джаз </a:t>
            </a:r>
            <a:r>
              <a:rPr lang="ru-RU" dirty="0" err="1"/>
              <a:t>виник</a:t>
            </a:r>
            <a:r>
              <a:rPr lang="ru-RU" dirty="0"/>
              <a:t> як </a:t>
            </a:r>
            <a:r>
              <a:rPr lang="ru-RU" dirty="0" err="1"/>
              <a:t>поєднання</a:t>
            </a:r>
            <a:r>
              <a:rPr lang="ru-RU" dirty="0"/>
              <a:t>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музичних</a:t>
            </a:r>
            <a:r>
              <a:rPr lang="ru-RU" dirty="0"/>
              <a:t> культур і </a:t>
            </a:r>
            <a:r>
              <a:rPr lang="ru-RU" dirty="0" err="1"/>
              <a:t>національних</a:t>
            </a:r>
            <a:r>
              <a:rPr lang="ru-RU" dirty="0"/>
              <a:t> </a:t>
            </a:r>
            <a:r>
              <a:rPr lang="ru-RU" dirty="0" err="1"/>
              <a:t>традицій</a:t>
            </a:r>
            <a:r>
              <a:rPr lang="ru-RU" dirty="0"/>
              <a:t>. </a:t>
            </a:r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прибув</a:t>
            </a:r>
            <a:r>
              <a:rPr lang="ru-RU" dirty="0"/>
              <a:t> з </a:t>
            </a:r>
            <a:r>
              <a:rPr lang="ru-RU" dirty="0" err="1"/>
              <a:t>африканських</a:t>
            </a:r>
            <a:r>
              <a:rPr lang="ru-RU" dirty="0"/>
              <a:t> земель. Для будь-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африканської</a:t>
            </a:r>
            <a:r>
              <a:rPr lang="ru-RU" dirty="0"/>
              <a:t> </a:t>
            </a:r>
            <a:r>
              <a:rPr lang="ru-RU" dirty="0" err="1"/>
              <a:t>музики</a:t>
            </a:r>
            <a:r>
              <a:rPr lang="ru-RU" dirty="0"/>
              <a:t> </a:t>
            </a:r>
            <a:r>
              <a:rPr lang="ru-RU" dirty="0" err="1"/>
              <a:t>характерний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складний</a:t>
            </a:r>
            <a:r>
              <a:rPr lang="ru-RU" dirty="0"/>
              <a:t> ритм, </a:t>
            </a:r>
            <a:r>
              <a:rPr lang="ru-RU" dirty="0" err="1"/>
              <a:t>музика</a:t>
            </a:r>
            <a:r>
              <a:rPr lang="ru-RU" dirty="0"/>
              <a:t>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супроводжується</a:t>
            </a:r>
            <a:r>
              <a:rPr lang="ru-RU" dirty="0"/>
              <a:t> </a:t>
            </a:r>
            <a:r>
              <a:rPr lang="ru-RU" dirty="0" err="1"/>
              <a:t>танцями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являють</a:t>
            </a:r>
            <a:r>
              <a:rPr lang="ru-RU" dirty="0"/>
              <a:t> собою </a:t>
            </a:r>
            <a:r>
              <a:rPr lang="ru-RU" dirty="0" err="1"/>
              <a:t>швидке</a:t>
            </a:r>
            <a:r>
              <a:rPr lang="ru-RU" dirty="0"/>
              <a:t> </a:t>
            </a:r>
            <a:r>
              <a:rPr lang="ru-RU" dirty="0" err="1"/>
              <a:t>притупування</a:t>
            </a:r>
            <a:r>
              <a:rPr lang="ru-RU" dirty="0"/>
              <a:t> і </a:t>
            </a:r>
            <a:r>
              <a:rPr lang="ru-RU" dirty="0" err="1"/>
              <a:t>плескання</a:t>
            </a:r>
            <a:r>
              <a:rPr lang="ru-RU" dirty="0"/>
              <a:t>. На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основі</a:t>
            </a:r>
            <a:r>
              <a:rPr lang="ru-RU" dirty="0"/>
              <a:t> в </a:t>
            </a:r>
            <a:r>
              <a:rPr lang="ru-RU" dirty="0" err="1"/>
              <a:t>кінці</a:t>
            </a:r>
            <a:r>
              <a:rPr lang="ru-RU" dirty="0"/>
              <a:t> </a:t>
            </a:r>
            <a:r>
              <a:rPr lang="en-US" dirty="0"/>
              <a:t>XIX </a:t>
            </a:r>
            <a:r>
              <a:rPr lang="ru-RU" dirty="0" err="1"/>
              <a:t>століття</a:t>
            </a:r>
            <a:r>
              <a:rPr lang="ru-RU" dirty="0"/>
              <a:t> </a:t>
            </a:r>
            <a:r>
              <a:rPr lang="ru-RU" dirty="0" err="1"/>
              <a:t>склався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один </a:t>
            </a:r>
            <a:r>
              <a:rPr lang="ru-RU" dirty="0" err="1"/>
              <a:t>музичний</a:t>
            </a:r>
            <a:r>
              <a:rPr lang="ru-RU" dirty="0"/>
              <a:t> жанр регтайм. </a:t>
            </a:r>
            <a:r>
              <a:rPr lang="ru-RU" dirty="0" err="1"/>
              <a:t>Згодом</a:t>
            </a:r>
            <a:r>
              <a:rPr lang="ru-RU" dirty="0"/>
              <a:t> </a:t>
            </a:r>
            <a:r>
              <a:rPr lang="ru-RU" dirty="0" err="1"/>
              <a:t>ритми</a:t>
            </a:r>
            <a:r>
              <a:rPr lang="ru-RU" dirty="0"/>
              <a:t> регтайму в </a:t>
            </a:r>
            <a:r>
              <a:rPr lang="ru-RU" dirty="0" err="1"/>
              <a:t>поєднанні</a:t>
            </a:r>
            <a:r>
              <a:rPr lang="ru-RU" dirty="0"/>
              <a:t> з </a:t>
            </a:r>
            <a:r>
              <a:rPr lang="ru-RU" dirty="0" err="1"/>
              <a:t>елементами</a:t>
            </a:r>
            <a:r>
              <a:rPr lang="ru-RU" dirty="0"/>
              <a:t> блюзу дали початок новому </a:t>
            </a:r>
            <a:r>
              <a:rPr lang="ru-RU" dirty="0" err="1"/>
              <a:t>музичному</a:t>
            </a:r>
            <a:r>
              <a:rPr lang="ru-RU" dirty="0"/>
              <a:t> </a:t>
            </a:r>
            <a:r>
              <a:rPr lang="ru-RU" dirty="0" err="1"/>
              <a:t>напрямку</a:t>
            </a:r>
            <a:r>
              <a:rPr lang="ru-RU" dirty="0"/>
              <a:t> — джазу.</a:t>
            </a:r>
          </a:p>
          <a:p>
            <a:endParaRPr lang="uk-UA" dirty="0" smtClean="0"/>
          </a:p>
          <a:p>
            <a:r>
              <a:rPr lang="ru-RU" dirty="0" err="1"/>
              <a:t>Джазовий</a:t>
            </a:r>
            <a:r>
              <a:rPr lang="ru-RU" dirty="0"/>
              <a:t> </a:t>
            </a:r>
            <a:r>
              <a:rPr lang="ru-RU" dirty="0" err="1"/>
              <a:t>дослідник</a:t>
            </a:r>
            <a:r>
              <a:rPr lang="ru-RU" dirty="0"/>
              <a:t> Маршалл </a:t>
            </a:r>
            <a:r>
              <a:rPr lang="ru-RU" dirty="0" err="1"/>
              <a:t>Стернс</a:t>
            </a:r>
            <a:r>
              <a:rPr lang="ru-RU" dirty="0"/>
              <a:t> (1908–1966) в </a:t>
            </a:r>
            <a:r>
              <a:rPr lang="ru-RU" dirty="0" err="1"/>
              <a:t>книзі</a:t>
            </a:r>
            <a:r>
              <a:rPr lang="ru-RU" dirty="0"/>
              <a:t> «</a:t>
            </a:r>
            <a:r>
              <a:rPr lang="ru-RU" dirty="0" err="1"/>
              <a:t>Історія</a:t>
            </a:r>
            <a:r>
              <a:rPr lang="ru-RU" dirty="0"/>
              <a:t> джазу» </a:t>
            </a:r>
            <a:r>
              <a:rPr lang="ru-RU" dirty="0" err="1"/>
              <a:t>характеризує</a:t>
            </a:r>
            <a:r>
              <a:rPr lang="ru-RU" dirty="0"/>
              <a:t> джаз як синтез «</a:t>
            </a:r>
            <a:r>
              <a:rPr lang="ru-RU" dirty="0" err="1"/>
              <a:t>білої</a:t>
            </a:r>
            <a:r>
              <a:rPr lang="ru-RU" dirty="0"/>
              <a:t>» та «</a:t>
            </a:r>
            <a:r>
              <a:rPr lang="ru-RU" dirty="0" err="1"/>
              <a:t>чорної</a:t>
            </a:r>
            <a:r>
              <a:rPr lang="ru-RU" dirty="0"/>
              <a:t>» </a:t>
            </a:r>
            <a:r>
              <a:rPr lang="ru-RU" dirty="0" err="1"/>
              <a:t>музичної</a:t>
            </a:r>
            <a:r>
              <a:rPr lang="ru-RU" dirty="0"/>
              <a:t> </a:t>
            </a:r>
            <a:r>
              <a:rPr lang="ru-RU" dirty="0" err="1" smtClean="0"/>
              <a:t>культури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22463"/>
            <a:ext cx="3247216" cy="4887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Blue Mitchell - Tiger Lil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2.47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6" y="471436"/>
            <a:ext cx="495939" cy="49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0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20069"/>
            <a:ext cx="7543800" cy="914400"/>
          </a:xfrm>
        </p:spPr>
        <p:txBody>
          <a:bodyPr/>
          <a:lstStyle/>
          <a:p>
            <a:r>
              <a:rPr lang="uk-UA" dirty="0" err="1" smtClean="0"/>
              <a:t>Новоорлеанський</a:t>
            </a:r>
            <a:r>
              <a:rPr lang="uk-UA" dirty="0" smtClean="0"/>
              <a:t> джаз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24744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Терміном</a:t>
            </a:r>
            <a:r>
              <a:rPr lang="ru-RU" dirty="0" smtClean="0"/>
              <a:t> </a:t>
            </a:r>
            <a:r>
              <a:rPr lang="ru-RU" dirty="0" err="1"/>
              <a:t>новоорлеанський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традиційний</a:t>
            </a:r>
            <a:r>
              <a:rPr lang="ru-RU" dirty="0"/>
              <a:t>, джаз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визначають</a:t>
            </a:r>
            <a:r>
              <a:rPr lang="ru-RU" dirty="0"/>
              <a:t> стиль </a:t>
            </a:r>
            <a:r>
              <a:rPr lang="ru-RU" dirty="0" err="1"/>
              <a:t>музикантів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виконували</a:t>
            </a:r>
            <a:r>
              <a:rPr lang="ru-RU" dirty="0"/>
              <a:t> джаз в Новому </a:t>
            </a:r>
            <a:r>
              <a:rPr lang="ru-RU" dirty="0" err="1"/>
              <a:t>Орлеані</a:t>
            </a:r>
            <a:r>
              <a:rPr lang="ru-RU" dirty="0"/>
              <a:t> в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1900 і 1917 роками, а </a:t>
            </a:r>
            <a:r>
              <a:rPr lang="ru-RU" dirty="0" err="1"/>
              <a:t>також</a:t>
            </a:r>
            <a:r>
              <a:rPr lang="ru-RU" dirty="0"/>
              <a:t> новоорлеанского </a:t>
            </a:r>
            <a:r>
              <a:rPr lang="ru-RU" dirty="0" err="1"/>
              <a:t>музикантами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грали</a:t>
            </a:r>
            <a:r>
              <a:rPr lang="ru-RU" dirty="0"/>
              <a:t> в Чикаго і </a:t>
            </a:r>
            <a:r>
              <a:rPr lang="ru-RU" dirty="0" err="1"/>
              <a:t>записували</a:t>
            </a:r>
            <a:r>
              <a:rPr lang="ru-RU" dirty="0"/>
              <a:t> </a:t>
            </a:r>
            <a:r>
              <a:rPr lang="ru-RU" dirty="0" err="1"/>
              <a:t>платівки</a:t>
            </a:r>
            <a:r>
              <a:rPr lang="ru-RU" dirty="0"/>
              <a:t> </a:t>
            </a:r>
            <a:r>
              <a:rPr lang="ru-RU" dirty="0" err="1"/>
              <a:t>починаючи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з 1917-го та </a:t>
            </a:r>
            <a:r>
              <a:rPr lang="ru-RU" dirty="0" err="1"/>
              <a:t>протягом</a:t>
            </a:r>
            <a:r>
              <a:rPr lang="ru-RU" dirty="0"/>
              <a:t> 20-х </a:t>
            </a:r>
            <a:r>
              <a:rPr lang="ru-RU" dirty="0" err="1"/>
              <a:t>років</a:t>
            </a:r>
            <a:r>
              <a:rPr lang="ru-RU" dirty="0"/>
              <a:t> .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джазової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відомий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, як «</a:t>
            </a:r>
            <a:r>
              <a:rPr lang="ru-RU" dirty="0" err="1"/>
              <a:t>Епоха</a:t>
            </a:r>
            <a:r>
              <a:rPr lang="ru-RU" dirty="0"/>
              <a:t> джазу». І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поняття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використовується</a:t>
            </a:r>
            <a:r>
              <a:rPr lang="ru-RU" dirty="0"/>
              <a:t> для </a:t>
            </a:r>
            <a:r>
              <a:rPr lang="ru-RU" dirty="0" err="1"/>
              <a:t>опису</a:t>
            </a:r>
            <a:r>
              <a:rPr lang="ru-RU" dirty="0"/>
              <a:t> </a:t>
            </a:r>
            <a:r>
              <a:rPr lang="ru-RU" dirty="0" err="1"/>
              <a:t>музики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виконується</a:t>
            </a:r>
            <a:r>
              <a:rPr lang="ru-RU" dirty="0"/>
              <a:t> в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історичні</a:t>
            </a:r>
            <a:r>
              <a:rPr lang="ru-RU" dirty="0"/>
              <a:t> </a:t>
            </a:r>
            <a:r>
              <a:rPr lang="ru-RU" dirty="0" err="1"/>
              <a:t>періоди</a:t>
            </a:r>
            <a:r>
              <a:rPr lang="ru-RU" dirty="0"/>
              <a:t> </a:t>
            </a:r>
            <a:r>
              <a:rPr lang="ru-RU" dirty="0" err="1"/>
              <a:t>представниками</a:t>
            </a:r>
            <a:r>
              <a:rPr lang="ru-RU" dirty="0"/>
              <a:t> новоорлеанского </a:t>
            </a:r>
            <a:r>
              <a:rPr lang="ru-RU" dirty="0" err="1"/>
              <a:t>відродження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прагнули</a:t>
            </a:r>
            <a:r>
              <a:rPr lang="ru-RU" dirty="0"/>
              <a:t> </a:t>
            </a:r>
            <a:r>
              <a:rPr lang="ru-RU" dirty="0" err="1"/>
              <a:t>виконувати</a:t>
            </a:r>
            <a:r>
              <a:rPr lang="ru-RU" dirty="0"/>
              <a:t> джаз в тому ж самому </a:t>
            </a:r>
            <a:r>
              <a:rPr lang="ru-RU" dirty="0" err="1"/>
              <a:t>стилі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і </a:t>
            </a:r>
            <a:r>
              <a:rPr lang="ru-RU" dirty="0" err="1"/>
              <a:t>музиканти</a:t>
            </a:r>
            <a:r>
              <a:rPr lang="ru-RU" dirty="0"/>
              <a:t> новоорлеанской </a:t>
            </a:r>
            <a:r>
              <a:rPr lang="ru-RU" dirty="0" err="1"/>
              <a:t>школи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38900"/>
            <a:ext cx="4235877" cy="2715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0067"/>
            <a:ext cx="3707904" cy="2744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Howard McGhee - Groovin' Hig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589" y="404664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7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622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0"/>
            <a:ext cx="7543800" cy="914400"/>
          </a:xfrm>
        </p:spPr>
        <p:txBody>
          <a:bodyPr/>
          <a:lstStyle/>
          <a:p>
            <a:pPr algn="ctr"/>
            <a:r>
              <a:rPr lang="uk-UA" dirty="0" err="1" smtClean="0"/>
              <a:t>Бібоп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908719"/>
            <a:ext cx="4680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Джазовий</a:t>
            </a:r>
            <a:r>
              <a:rPr lang="ru-RU" dirty="0" smtClean="0"/>
              <a:t> </a:t>
            </a:r>
            <a:r>
              <a:rPr lang="ru-RU" dirty="0"/>
              <a:t>стиль,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склався</a:t>
            </a:r>
            <a:r>
              <a:rPr lang="ru-RU" dirty="0"/>
              <a:t> на початку - </a:t>
            </a:r>
            <a:r>
              <a:rPr lang="ru-RU" dirty="0" err="1"/>
              <a:t>середині</a:t>
            </a:r>
            <a:r>
              <a:rPr lang="ru-RU" dirty="0"/>
              <a:t> 40-х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en-US" dirty="0"/>
              <a:t>XX </a:t>
            </a:r>
            <a:r>
              <a:rPr lang="ru-RU" dirty="0" err="1"/>
              <a:t>століття</a:t>
            </a:r>
            <a:r>
              <a:rPr lang="ru-RU" dirty="0"/>
              <a:t> в Нью-Йорку і </a:t>
            </a:r>
            <a:r>
              <a:rPr lang="ru-RU" dirty="0" err="1"/>
              <a:t>відкрив</a:t>
            </a:r>
            <a:r>
              <a:rPr lang="ru-RU" dirty="0"/>
              <a:t> собою </a:t>
            </a:r>
            <a:r>
              <a:rPr lang="ru-RU" dirty="0" err="1"/>
              <a:t>епоху</a:t>
            </a:r>
            <a:r>
              <a:rPr lang="ru-RU" dirty="0"/>
              <a:t> модерн-джазу. </a:t>
            </a:r>
            <a:r>
              <a:rPr lang="ru-RU" dirty="0" err="1"/>
              <a:t>Характеризується</a:t>
            </a:r>
            <a:r>
              <a:rPr lang="ru-RU" dirty="0"/>
              <a:t> </a:t>
            </a:r>
            <a:r>
              <a:rPr lang="ru-RU" dirty="0" err="1"/>
              <a:t>швидким</a:t>
            </a:r>
            <a:r>
              <a:rPr lang="ru-RU" dirty="0"/>
              <a:t> темпом і </a:t>
            </a:r>
            <a:r>
              <a:rPr lang="ru-RU" dirty="0" err="1"/>
              <a:t>складними</a:t>
            </a:r>
            <a:r>
              <a:rPr lang="ru-RU" dirty="0"/>
              <a:t> </a:t>
            </a:r>
            <a:r>
              <a:rPr lang="ru-RU" dirty="0" err="1"/>
              <a:t>імпровізаціями</a:t>
            </a:r>
            <a:r>
              <a:rPr lang="ru-RU" dirty="0"/>
              <a:t>, </a:t>
            </a:r>
            <a:r>
              <a:rPr lang="ru-RU" dirty="0" err="1"/>
              <a:t>заснованими</a:t>
            </a:r>
            <a:r>
              <a:rPr lang="ru-RU" dirty="0"/>
              <a:t> на </a:t>
            </a:r>
            <a:r>
              <a:rPr lang="ru-RU" dirty="0" err="1"/>
              <a:t>зміні</a:t>
            </a:r>
            <a:r>
              <a:rPr lang="ru-RU" dirty="0"/>
              <a:t> </a:t>
            </a:r>
            <a:r>
              <a:rPr lang="ru-RU" dirty="0" err="1"/>
              <a:t>гармонії</a:t>
            </a:r>
            <a:r>
              <a:rPr lang="ru-RU" dirty="0"/>
              <a:t>, а не </a:t>
            </a:r>
            <a:r>
              <a:rPr lang="ru-RU" dirty="0" err="1"/>
              <a:t>мелодії</a:t>
            </a:r>
            <a:r>
              <a:rPr lang="ru-RU" dirty="0"/>
              <a:t>. </a:t>
            </a:r>
            <a:r>
              <a:rPr lang="ru-RU" dirty="0" err="1"/>
              <a:t>Надшвидкий</a:t>
            </a:r>
            <a:r>
              <a:rPr lang="ru-RU" dirty="0"/>
              <a:t> темп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введений Паркером і </a:t>
            </a:r>
            <a:r>
              <a:rPr lang="ru-RU" dirty="0" err="1"/>
              <a:t>Гіллеспі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не </a:t>
            </a:r>
            <a:r>
              <a:rPr lang="ru-RU" dirty="0" err="1"/>
              <a:t>підпустити</a:t>
            </a:r>
            <a:r>
              <a:rPr lang="ru-RU" dirty="0"/>
              <a:t> до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новим</a:t>
            </a:r>
            <a:r>
              <a:rPr lang="ru-RU" dirty="0"/>
              <a:t> </a:t>
            </a:r>
            <a:r>
              <a:rPr lang="ru-RU" dirty="0" err="1"/>
              <a:t>імпровізацій</a:t>
            </a:r>
            <a:r>
              <a:rPr lang="ru-RU" dirty="0"/>
              <a:t> </a:t>
            </a:r>
            <a:r>
              <a:rPr lang="ru-RU" dirty="0" err="1"/>
              <a:t>непрофесіоналів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усього</a:t>
            </a:r>
            <a:r>
              <a:rPr lang="ru-RU" dirty="0"/>
              <a:t> </a:t>
            </a:r>
            <a:r>
              <a:rPr lang="ru-RU" dirty="0" err="1"/>
              <a:t>іншого</a:t>
            </a:r>
            <a:r>
              <a:rPr lang="ru-RU" dirty="0"/>
              <a:t>, </a:t>
            </a:r>
            <a:r>
              <a:rPr lang="ru-RU" dirty="0" err="1"/>
              <a:t>відмінною</a:t>
            </a:r>
            <a:r>
              <a:rPr lang="ru-RU" dirty="0"/>
              <a:t> </a:t>
            </a:r>
            <a:r>
              <a:rPr lang="ru-RU" dirty="0" err="1"/>
              <a:t>рисою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бібоперов</a:t>
            </a:r>
            <a:r>
              <a:rPr lang="ru-RU" dirty="0"/>
              <a:t> стала </a:t>
            </a:r>
            <a:r>
              <a:rPr lang="ru-RU" dirty="0" err="1"/>
              <a:t>епатажна</a:t>
            </a:r>
            <a:r>
              <a:rPr lang="ru-RU" dirty="0"/>
              <a:t> манера </a:t>
            </a:r>
            <a:r>
              <a:rPr lang="ru-RU" dirty="0" err="1"/>
              <a:t>поведінки</a:t>
            </a:r>
            <a:r>
              <a:rPr lang="ru-RU" dirty="0"/>
              <a:t> і </a:t>
            </a:r>
            <a:r>
              <a:rPr lang="ru-RU" dirty="0" err="1"/>
              <a:t>зовнішнього</a:t>
            </a:r>
            <a:r>
              <a:rPr lang="ru-RU" dirty="0"/>
              <a:t> </a:t>
            </a:r>
            <a:r>
              <a:rPr lang="ru-RU" dirty="0" err="1"/>
              <a:t>вигляду</a:t>
            </a:r>
            <a:r>
              <a:rPr lang="ru-RU" dirty="0"/>
              <a:t>: </a:t>
            </a:r>
            <a:r>
              <a:rPr lang="ru-RU" dirty="0" err="1"/>
              <a:t>вигнута</a:t>
            </a:r>
            <a:r>
              <a:rPr lang="ru-RU" dirty="0"/>
              <a:t> труба «</a:t>
            </a:r>
            <a:r>
              <a:rPr lang="ru-RU" dirty="0" err="1"/>
              <a:t>Діззі</a:t>
            </a:r>
            <a:r>
              <a:rPr lang="ru-RU" dirty="0"/>
              <a:t>» </a:t>
            </a:r>
            <a:r>
              <a:rPr lang="ru-RU" dirty="0" err="1"/>
              <a:t>Гіллеспі</a:t>
            </a:r>
            <a:r>
              <a:rPr lang="ru-RU" dirty="0"/>
              <a:t>, </a:t>
            </a:r>
            <a:r>
              <a:rPr lang="ru-RU" dirty="0" err="1"/>
              <a:t>поведінка</a:t>
            </a:r>
            <a:r>
              <a:rPr lang="ru-RU" dirty="0"/>
              <a:t> </a:t>
            </a:r>
            <a:r>
              <a:rPr lang="ru-RU" dirty="0" err="1"/>
              <a:t>Чарлі</a:t>
            </a:r>
            <a:r>
              <a:rPr lang="ru-RU" dirty="0"/>
              <a:t> Паркера і «</a:t>
            </a:r>
            <a:r>
              <a:rPr lang="ru-RU" dirty="0" err="1"/>
              <a:t>Діззі</a:t>
            </a:r>
            <a:r>
              <a:rPr lang="ru-RU" dirty="0"/>
              <a:t>» </a:t>
            </a:r>
            <a:r>
              <a:rPr lang="ru-RU" dirty="0" err="1" smtClean="0"/>
              <a:t>Гіллеспі</a:t>
            </a:r>
            <a:r>
              <a:rPr lang="ru-RU" dirty="0" smtClean="0"/>
              <a:t>. </a:t>
            </a:r>
            <a:r>
              <a:rPr lang="ru-RU" dirty="0" err="1" smtClean="0"/>
              <a:t>Бібоп</a:t>
            </a:r>
            <a:r>
              <a:rPr lang="ru-RU" dirty="0" smtClean="0"/>
              <a:t> </a:t>
            </a:r>
            <a:r>
              <a:rPr lang="ru-RU" dirty="0" err="1"/>
              <a:t>вимагав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слухача,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звик</a:t>
            </a:r>
            <a:r>
              <a:rPr lang="ru-RU" dirty="0"/>
              <a:t> до </a:t>
            </a:r>
            <a:r>
              <a:rPr lang="ru-RU" dirty="0" err="1"/>
              <a:t>танцювальної</a:t>
            </a:r>
            <a:r>
              <a:rPr lang="ru-RU" dirty="0"/>
              <a:t> </a:t>
            </a:r>
            <a:r>
              <a:rPr lang="ru-RU" dirty="0" err="1"/>
              <a:t>музики</a:t>
            </a:r>
            <a:r>
              <a:rPr lang="ru-RU" dirty="0"/>
              <a:t> </a:t>
            </a:r>
            <a:r>
              <a:rPr lang="ru-RU" dirty="0" err="1"/>
              <a:t>свінг</a:t>
            </a:r>
            <a:r>
              <a:rPr lang="ru-RU" dirty="0"/>
              <a:t>,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 і часто </a:t>
            </a:r>
            <a:r>
              <a:rPr lang="ru-RU" dirty="0" err="1"/>
              <a:t>викликав</a:t>
            </a:r>
            <a:r>
              <a:rPr lang="ru-RU" dirty="0"/>
              <a:t> </a:t>
            </a:r>
            <a:r>
              <a:rPr lang="ru-RU" dirty="0" err="1"/>
              <a:t>нерозуміння</a:t>
            </a:r>
            <a:r>
              <a:rPr lang="ru-RU" dirty="0"/>
              <a:t> у </a:t>
            </a:r>
            <a:r>
              <a:rPr lang="ru-RU" dirty="0" err="1"/>
              <a:t>публіки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9" y="620688"/>
            <a:ext cx="2202508" cy="296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16" y="3902585"/>
            <a:ext cx="2158919" cy="2607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713775" y="888908"/>
            <a:ext cx="1101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Чарлі Паркер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59309" y="4283242"/>
            <a:ext cx="1084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</a:t>
            </a:r>
            <a:r>
              <a:rPr lang="ru-RU" dirty="0" err="1"/>
              <a:t>Діззі</a:t>
            </a:r>
            <a:r>
              <a:rPr lang="ru-RU" dirty="0"/>
              <a:t>» </a:t>
            </a:r>
            <a:endParaRPr lang="ru-RU" dirty="0" smtClean="0"/>
          </a:p>
          <a:p>
            <a:r>
              <a:rPr lang="ru-RU" dirty="0" err="1" smtClean="0"/>
              <a:t>Гіллеспі</a:t>
            </a:r>
            <a:endParaRPr lang="ru-RU" dirty="0"/>
          </a:p>
        </p:txBody>
      </p:sp>
      <p:pic>
        <p:nvPicPr>
          <p:cNvPr id="2" name="Чарли Паркер - Возлюбленный (195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4402" y="408694"/>
            <a:ext cx="417045" cy="41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6415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0"/>
            <a:ext cx="7543800" cy="914400"/>
          </a:xfrm>
        </p:spPr>
        <p:txBody>
          <a:bodyPr/>
          <a:lstStyle/>
          <a:p>
            <a:pPr algn="ctr"/>
            <a:r>
              <a:rPr lang="uk-UA" dirty="0" smtClean="0"/>
              <a:t>Свінг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36712"/>
            <a:ext cx="432048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Термін</a:t>
            </a:r>
            <a:r>
              <a:rPr lang="ru-RU" dirty="0" smtClean="0"/>
              <a:t> </a:t>
            </a:r>
            <a:r>
              <a:rPr lang="ru-RU" dirty="0" err="1"/>
              <a:t>має</a:t>
            </a:r>
            <a:r>
              <a:rPr lang="ru-RU" dirty="0"/>
              <a:t> два </a:t>
            </a:r>
            <a:r>
              <a:rPr lang="ru-RU" dirty="0" err="1"/>
              <a:t>значення</a:t>
            </a:r>
            <a:r>
              <a:rPr lang="ru-RU" dirty="0"/>
              <a:t>. </a:t>
            </a:r>
            <a:r>
              <a:rPr lang="ru-RU" dirty="0" err="1"/>
              <a:t>По-перше</a:t>
            </a:r>
            <a:r>
              <a:rPr lang="ru-RU" dirty="0"/>
              <a:t>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виразний</a:t>
            </a:r>
            <a:r>
              <a:rPr lang="ru-RU" dirty="0"/>
              <a:t> </a:t>
            </a:r>
            <a:r>
              <a:rPr lang="ru-RU" dirty="0" err="1"/>
              <a:t>засіб</a:t>
            </a:r>
            <a:r>
              <a:rPr lang="ru-RU" dirty="0"/>
              <a:t> у </a:t>
            </a:r>
            <a:r>
              <a:rPr lang="ru-RU" dirty="0" err="1"/>
              <a:t>джазі</a:t>
            </a:r>
            <a:r>
              <a:rPr lang="ru-RU" dirty="0"/>
              <a:t>. </a:t>
            </a:r>
            <a:r>
              <a:rPr lang="ru-RU" dirty="0" err="1"/>
              <a:t>Характерний</a:t>
            </a:r>
            <a:r>
              <a:rPr lang="ru-RU" dirty="0"/>
              <a:t> тип </a:t>
            </a:r>
            <a:r>
              <a:rPr lang="ru-RU" dirty="0" err="1"/>
              <a:t>пульсації</a:t>
            </a:r>
            <a:r>
              <a:rPr lang="ru-RU" dirty="0"/>
              <a:t>, </a:t>
            </a:r>
            <a:r>
              <a:rPr lang="ru-RU" dirty="0" err="1"/>
              <a:t>заснованої</a:t>
            </a:r>
            <a:r>
              <a:rPr lang="ru-RU" dirty="0"/>
              <a:t> на </a:t>
            </a:r>
            <a:r>
              <a:rPr lang="ru-RU" dirty="0" err="1"/>
              <a:t>постійних</a:t>
            </a:r>
            <a:r>
              <a:rPr lang="ru-RU" dirty="0"/>
              <a:t> </a:t>
            </a:r>
            <a:r>
              <a:rPr lang="ru-RU" dirty="0" err="1"/>
              <a:t>відхиленнях</a:t>
            </a:r>
            <a:r>
              <a:rPr lang="ru-RU" dirty="0"/>
              <a:t> ритму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опорних</a:t>
            </a:r>
            <a:r>
              <a:rPr lang="ru-RU" dirty="0"/>
              <a:t> </a:t>
            </a:r>
            <a:r>
              <a:rPr lang="ru-RU" dirty="0" err="1"/>
              <a:t>часткою</a:t>
            </a:r>
            <a:r>
              <a:rPr lang="ru-RU" dirty="0"/>
              <a:t>.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створюється</a:t>
            </a:r>
            <a:r>
              <a:rPr lang="ru-RU" dirty="0"/>
              <a:t> </a:t>
            </a:r>
            <a:r>
              <a:rPr lang="ru-RU" dirty="0" err="1"/>
              <a:t>враження</a:t>
            </a:r>
            <a:r>
              <a:rPr lang="ru-RU" dirty="0"/>
              <a:t>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внутрішньої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в </a:t>
            </a:r>
            <a:r>
              <a:rPr lang="ru-RU" dirty="0" err="1"/>
              <a:t>стані</a:t>
            </a:r>
            <a:r>
              <a:rPr lang="ru-RU" dirty="0"/>
              <a:t> </a:t>
            </a:r>
            <a:r>
              <a:rPr lang="ru-RU" dirty="0" err="1"/>
              <a:t>нестійкої</a:t>
            </a:r>
            <a:r>
              <a:rPr lang="ru-RU" dirty="0"/>
              <a:t> </a:t>
            </a:r>
            <a:r>
              <a:rPr lang="ru-RU" dirty="0" err="1"/>
              <a:t>рівноваги</a:t>
            </a:r>
            <a:r>
              <a:rPr lang="ru-RU" dirty="0"/>
              <a:t>. </a:t>
            </a:r>
            <a:r>
              <a:rPr lang="ru-RU" dirty="0" err="1"/>
              <a:t>По-друге</a:t>
            </a:r>
            <a:r>
              <a:rPr lang="ru-RU" dirty="0"/>
              <a:t>, стиль оркестрового джазу,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склався</a:t>
            </a:r>
            <a:r>
              <a:rPr lang="ru-RU" dirty="0"/>
              <a:t> на </a:t>
            </a:r>
            <a:r>
              <a:rPr lang="ru-RU" dirty="0" err="1"/>
              <a:t>рубежі</a:t>
            </a:r>
            <a:r>
              <a:rPr lang="ru-RU" dirty="0"/>
              <a:t> 1920-30-х </a:t>
            </a:r>
            <a:r>
              <a:rPr lang="ru-RU" dirty="0" err="1"/>
              <a:t>років</a:t>
            </a:r>
            <a:r>
              <a:rPr lang="ru-RU" dirty="0"/>
              <a:t> в </a:t>
            </a:r>
            <a:r>
              <a:rPr lang="ru-RU" dirty="0" err="1"/>
              <a:t>результаті</a:t>
            </a:r>
            <a:r>
              <a:rPr lang="ru-RU" dirty="0"/>
              <a:t> синтезу </a:t>
            </a:r>
            <a:r>
              <a:rPr lang="ru-RU" dirty="0" err="1"/>
              <a:t>негритянських</a:t>
            </a:r>
            <a:r>
              <a:rPr lang="ru-RU" dirty="0"/>
              <a:t> і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стильових</a:t>
            </a:r>
            <a:r>
              <a:rPr lang="ru-RU" dirty="0"/>
              <a:t> форм </a:t>
            </a:r>
            <a:r>
              <a:rPr lang="ru-RU" dirty="0" err="1"/>
              <a:t>джазової</a:t>
            </a:r>
            <a:r>
              <a:rPr lang="ru-RU" dirty="0"/>
              <a:t> </a:t>
            </a:r>
            <a:r>
              <a:rPr lang="ru-RU" dirty="0" err="1"/>
              <a:t>музики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Кларнетист </a:t>
            </a:r>
            <a:r>
              <a:rPr lang="ru-RU" dirty="0" err="1"/>
              <a:t>Бенні</a:t>
            </a:r>
            <a:r>
              <a:rPr lang="ru-RU" dirty="0"/>
              <a:t> </a:t>
            </a:r>
            <a:r>
              <a:rPr lang="ru-RU" dirty="0" err="1"/>
              <a:t>Гудмен</a:t>
            </a:r>
            <a:r>
              <a:rPr lang="ru-RU" dirty="0"/>
              <a:t>, прозваний «королем </a:t>
            </a:r>
            <a:r>
              <a:rPr lang="ru-RU" dirty="0" err="1"/>
              <a:t>свінгу</a:t>
            </a:r>
            <a:r>
              <a:rPr lang="ru-RU" dirty="0"/>
              <a:t>»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 err="1"/>
              <a:t>Виконавці</a:t>
            </a:r>
            <a:r>
              <a:rPr lang="ru-RU" dirty="0"/>
              <a:t>: </a:t>
            </a:r>
            <a:r>
              <a:rPr lang="en-US" dirty="0"/>
              <a:t>Joe Pass, Frank Sinatra, Benny Goodman, Norah Jones, Michel </a:t>
            </a:r>
            <a:r>
              <a:rPr lang="en-US" dirty="0" err="1" smtClean="0"/>
              <a:t>Grappelli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368" y="1052736"/>
            <a:ext cx="2361948" cy="3124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356992"/>
            <a:ext cx="2625323" cy="3305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891316" y="1052736"/>
            <a:ext cx="1857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Френк</a:t>
            </a:r>
            <a:r>
              <a:rPr lang="uk-UA" dirty="0" smtClean="0"/>
              <a:t> </a:t>
            </a:r>
          </a:p>
          <a:p>
            <a:r>
              <a:rPr lang="uk-UA" dirty="0" err="1" smtClean="0"/>
              <a:t>Сінатра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57627" y="4366026"/>
            <a:ext cx="10294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Бенні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/>
              <a:t>Гудмен</a:t>
            </a:r>
            <a:endParaRPr lang="ru-RU" dirty="0"/>
          </a:p>
        </p:txBody>
      </p:sp>
      <p:pic>
        <p:nvPicPr>
          <p:cNvPr id="10" name="Frank Sinatra - Strangers in the night (Над пропастью во ржи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5856" y="253364"/>
            <a:ext cx="439332" cy="43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7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6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188640"/>
            <a:ext cx="7543800" cy="914400"/>
          </a:xfrm>
        </p:spPr>
        <p:txBody>
          <a:bodyPr/>
          <a:lstStyle/>
          <a:p>
            <a:pPr algn="ctr"/>
            <a:r>
              <a:rPr lang="uk-UA" dirty="0" smtClean="0"/>
              <a:t>Біг-бенди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1340768"/>
            <a:ext cx="54726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Класична</a:t>
            </a:r>
            <a:r>
              <a:rPr lang="ru-RU" dirty="0"/>
              <a:t>, сформована форма </a:t>
            </a:r>
            <a:r>
              <a:rPr lang="ru-RU" dirty="0" err="1"/>
              <a:t>біг-бендів</a:t>
            </a:r>
            <a:r>
              <a:rPr lang="ru-RU" dirty="0"/>
              <a:t> </a:t>
            </a:r>
            <a:r>
              <a:rPr lang="ru-RU" dirty="0" err="1"/>
              <a:t>відома</a:t>
            </a:r>
            <a:r>
              <a:rPr lang="ru-RU" dirty="0"/>
              <a:t> в </a:t>
            </a:r>
            <a:r>
              <a:rPr lang="ru-RU" dirty="0" err="1"/>
              <a:t>джазі</a:t>
            </a:r>
            <a:r>
              <a:rPr lang="ru-RU" dirty="0"/>
              <a:t> з початку 1920-х </a:t>
            </a:r>
            <a:r>
              <a:rPr lang="ru-RU" dirty="0" err="1"/>
              <a:t>років</a:t>
            </a:r>
            <a:r>
              <a:rPr lang="ru-RU" dirty="0"/>
              <a:t>. </a:t>
            </a:r>
            <a:r>
              <a:rPr lang="ru-RU" dirty="0" err="1"/>
              <a:t>Ця</a:t>
            </a:r>
            <a:r>
              <a:rPr lang="ru-RU" dirty="0"/>
              <a:t> форма </a:t>
            </a:r>
            <a:r>
              <a:rPr lang="ru-RU" dirty="0" err="1"/>
              <a:t>зберегла</a:t>
            </a:r>
            <a:r>
              <a:rPr lang="ru-RU" dirty="0"/>
              <a:t> свою </a:t>
            </a:r>
            <a:r>
              <a:rPr lang="ru-RU" dirty="0" err="1"/>
              <a:t>актуальність</a:t>
            </a:r>
            <a:r>
              <a:rPr lang="ru-RU" dirty="0"/>
              <a:t> аж до </a:t>
            </a:r>
            <a:r>
              <a:rPr lang="ru-RU" dirty="0" err="1"/>
              <a:t>кінця</a:t>
            </a:r>
            <a:r>
              <a:rPr lang="ru-RU" dirty="0"/>
              <a:t> 1940-х. </a:t>
            </a:r>
            <a:r>
              <a:rPr lang="ru-RU" dirty="0" err="1"/>
              <a:t>Музиканти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надійшли</a:t>
            </a:r>
            <a:r>
              <a:rPr lang="ru-RU" dirty="0"/>
              <a:t> в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біг-бендів</a:t>
            </a:r>
            <a:r>
              <a:rPr lang="ru-RU" dirty="0"/>
              <a:t> як правило мало не в </a:t>
            </a:r>
            <a:r>
              <a:rPr lang="ru-RU" dirty="0" err="1"/>
              <a:t>підлітковому</a:t>
            </a:r>
            <a:r>
              <a:rPr lang="ru-RU" dirty="0"/>
              <a:t> </a:t>
            </a:r>
            <a:r>
              <a:rPr lang="ru-RU" dirty="0" err="1"/>
              <a:t>віці</a:t>
            </a:r>
            <a:r>
              <a:rPr lang="ru-RU" dirty="0"/>
              <a:t>, </a:t>
            </a:r>
            <a:r>
              <a:rPr lang="ru-RU" dirty="0" err="1"/>
              <a:t>грали</a:t>
            </a:r>
            <a:r>
              <a:rPr lang="ru-RU" dirty="0"/>
              <a:t> </a:t>
            </a:r>
            <a:r>
              <a:rPr lang="ru-RU" dirty="0" err="1"/>
              <a:t>цілком</a:t>
            </a:r>
            <a:r>
              <a:rPr lang="ru-RU" dirty="0"/>
              <a:t> </a:t>
            </a:r>
            <a:r>
              <a:rPr lang="ru-RU" dirty="0" err="1"/>
              <a:t>певні</a:t>
            </a:r>
            <a:r>
              <a:rPr lang="ru-RU" dirty="0"/>
              <a:t> </a:t>
            </a:r>
            <a:r>
              <a:rPr lang="ru-RU" dirty="0" err="1"/>
              <a:t>партії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завчені</a:t>
            </a:r>
            <a:r>
              <a:rPr lang="ru-RU" dirty="0"/>
              <a:t> на </a:t>
            </a:r>
            <a:r>
              <a:rPr lang="ru-RU" dirty="0" err="1"/>
              <a:t>репетиціях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по </a:t>
            </a:r>
            <a:r>
              <a:rPr lang="ru-RU" dirty="0" smtClean="0"/>
              <a:t>нотах</a:t>
            </a:r>
          </a:p>
          <a:p>
            <a:endParaRPr lang="en-US" dirty="0"/>
          </a:p>
          <a:p>
            <a:r>
              <a:rPr lang="ru-RU" dirty="0" err="1"/>
              <a:t>Біг-бенд</a:t>
            </a:r>
            <a:r>
              <a:rPr lang="ru-RU" dirty="0"/>
              <a:t> став популярною </a:t>
            </a:r>
            <a:r>
              <a:rPr lang="ru-RU" dirty="0" err="1"/>
              <a:t>музикою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часу, досягнувши </a:t>
            </a:r>
            <a:r>
              <a:rPr lang="ru-RU" dirty="0" err="1"/>
              <a:t>піку</a:t>
            </a:r>
            <a:r>
              <a:rPr lang="ru-RU" dirty="0"/>
              <a:t> </a:t>
            </a:r>
            <a:r>
              <a:rPr lang="ru-RU" dirty="0" err="1"/>
              <a:t>слави</a:t>
            </a:r>
            <a:r>
              <a:rPr lang="ru-RU" dirty="0"/>
              <a:t> в </a:t>
            </a:r>
            <a:r>
              <a:rPr lang="ru-RU" dirty="0" err="1"/>
              <a:t>середині</a:t>
            </a:r>
            <a:r>
              <a:rPr lang="ru-RU" dirty="0"/>
              <a:t> 1930-х.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музика</a:t>
            </a:r>
            <a:r>
              <a:rPr lang="ru-RU" dirty="0"/>
              <a:t> стала </a:t>
            </a:r>
            <a:r>
              <a:rPr lang="ru-RU" dirty="0" err="1"/>
              <a:t>джерелом</a:t>
            </a:r>
            <a:r>
              <a:rPr lang="ru-RU" dirty="0"/>
              <a:t> повального </a:t>
            </a:r>
            <a:r>
              <a:rPr lang="ru-RU" dirty="0" err="1"/>
              <a:t>захоплення</a:t>
            </a:r>
            <a:r>
              <a:rPr lang="ru-RU" dirty="0"/>
              <a:t> </a:t>
            </a:r>
            <a:r>
              <a:rPr lang="ru-RU" dirty="0" err="1"/>
              <a:t>свінгового</a:t>
            </a:r>
            <a:r>
              <a:rPr lang="ru-RU" dirty="0"/>
              <a:t> </a:t>
            </a:r>
            <a:r>
              <a:rPr lang="ru-RU" dirty="0" err="1"/>
              <a:t>танцями</a:t>
            </a:r>
            <a:r>
              <a:rPr lang="ru-RU" dirty="0"/>
              <a:t>. </a:t>
            </a:r>
            <a:r>
              <a:rPr lang="ru-RU" dirty="0" err="1"/>
              <a:t>Керівники</a:t>
            </a:r>
            <a:r>
              <a:rPr lang="ru-RU" dirty="0"/>
              <a:t> </a:t>
            </a:r>
            <a:r>
              <a:rPr lang="ru-RU" dirty="0" err="1"/>
              <a:t>знаменитих</a:t>
            </a:r>
            <a:r>
              <a:rPr lang="ru-RU" dirty="0"/>
              <a:t> джаз-</a:t>
            </a:r>
            <a:r>
              <a:rPr lang="ru-RU" dirty="0" err="1"/>
              <a:t>оркестрів</a:t>
            </a:r>
            <a:r>
              <a:rPr lang="ru-RU" dirty="0"/>
              <a:t> </a:t>
            </a:r>
            <a:r>
              <a:rPr lang="ru-RU" dirty="0" err="1"/>
              <a:t>Дюк</a:t>
            </a:r>
            <a:r>
              <a:rPr lang="ru-RU" dirty="0"/>
              <a:t> </a:t>
            </a:r>
            <a:r>
              <a:rPr lang="ru-RU" dirty="0" err="1"/>
              <a:t>Еллінгтон</a:t>
            </a:r>
            <a:r>
              <a:rPr lang="ru-RU" dirty="0"/>
              <a:t>, </a:t>
            </a:r>
            <a:r>
              <a:rPr lang="ru-RU" dirty="0" err="1"/>
              <a:t>Бенні</a:t>
            </a:r>
            <a:r>
              <a:rPr lang="ru-RU" dirty="0"/>
              <a:t> </a:t>
            </a:r>
            <a:r>
              <a:rPr lang="ru-RU" dirty="0" err="1"/>
              <a:t>Гудмен</a:t>
            </a:r>
            <a:r>
              <a:rPr lang="ru-RU" dirty="0"/>
              <a:t>, </a:t>
            </a:r>
            <a:r>
              <a:rPr lang="ru-RU" dirty="0" err="1"/>
              <a:t>Каунт</a:t>
            </a:r>
            <a:r>
              <a:rPr lang="ru-RU" dirty="0"/>
              <a:t> </a:t>
            </a:r>
            <a:r>
              <a:rPr lang="ru-RU" dirty="0" err="1"/>
              <a:t>Бейсі</a:t>
            </a:r>
            <a:r>
              <a:rPr lang="ru-RU" dirty="0"/>
              <a:t>, </a:t>
            </a:r>
            <a:r>
              <a:rPr lang="ru-RU" dirty="0" err="1"/>
              <a:t>Арті</a:t>
            </a:r>
            <a:r>
              <a:rPr lang="ru-RU" dirty="0"/>
              <a:t> Шоу, Чик </a:t>
            </a:r>
            <a:r>
              <a:rPr lang="ru-RU" dirty="0" err="1"/>
              <a:t>Уебб</a:t>
            </a:r>
            <a:r>
              <a:rPr lang="ru-RU" dirty="0"/>
              <a:t>, </a:t>
            </a:r>
            <a:r>
              <a:rPr lang="ru-RU" dirty="0" err="1" smtClean="0"/>
              <a:t>Джиммі</a:t>
            </a:r>
            <a:r>
              <a:rPr lang="ru-RU" dirty="0" smtClean="0"/>
              <a:t> </a:t>
            </a:r>
            <a:r>
              <a:rPr lang="ru-RU" dirty="0" err="1"/>
              <a:t>Лансфорд</a:t>
            </a:r>
            <a:r>
              <a:rPr lang="ru-RU" dirty="0"/>
              <a:t>, </a:t>
            </a:r>
            <a:r>
              <a:rPr lang="ru-RU" dirty="0" err="1" smtClean="0"/>
              <a:t>склали</a:t>
            </a:r>
            <a:r>
              <a:rPr lang="ru-RU" dirty="0" smtClean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аранжували</a:t>
            </a:r>
            <a:r>
              <a:rPr lang="ru-RU" dirty="0"/>
              <a:t> і записали на пластинки </a:t>
            </a:r>
            <a:r>
              <a:rPr lang="ru-RU" dirty="0" err="1"/>
              <a:t>справжній</a:t>
            </a:r>
            <a:r>
              <a:rPr lang="ru-RU" dirty="0"/>
              <a:t> </a:t>
            </a:r>
            <a:r>
              <a:rPr lang="ru-RU" dirty="0" err="1"/>
              <a:t>хіт</a:t>
            </a:r>
            <a:r>
              <a:rPr lang="ru-RU" dirty="0"/>
              <a:t>-парад </a:t>
            </a:r>
            <a:r>
              <a:rPr lang="ru-RU" dirty="0" err="1"/>
              <a:t>мелодій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звучали не </a:t>
            </a:r>
            <a:r>
              <a:rPr lang="ru-RU" dirty="0" err="1"/>
              <a:t>тільки</a:t>
            </a:r>
            <a:r>
              <a:rPr lang="ru-RU" dirty="0"/>
              <a:t> по </a:t>
            </a:r>
            <a:r>
              <a:rPr lang="ru-RU" dirty="0" err="1"/>
              <a:t>радіо</a:t>
            </a:r>
            <a:r>
              <a:rPr lang="ru-RU" dirty="0"/>
              <a:t> , але і </a:t>
            </a:r>
            <a:r>
              <a:rPr lang="ru-RU" dirty="0" err="1"/>
              <a:t>всюди</a:t>
            </a:r>
            <a:r>
              <a:rPr lang="ru-RU" dirty="0"/>
              <a:t> в </a:t>
            </a:r>
            <a:r>
              <a:rPr lang="ru-RU" dirty="0" err="1"/>
              <a:t>танцювальних</a:t>
            </a:r>
            <a:r>
              <a:rPr lang="ru-RU" dirty="0"/>
              <a:t> залах.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20" y="1196752"/>
            <a:ext cx="2952328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46618" y="2955023"/>
            <a:ext cx="1797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Дюк</a:t>
            </a:r>
            <a:r>
              <a:rPr lang="ru-RU" dirty="0"/>
              <a:t> </a:t>
            </a:r>
            <a:r>
              <a:rPr lang="ru-RU" dirty="0" err="1"/>
              <a:t>Еллінгтон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7" y="3504128"/>
            <a:ext cx="3183268" cy="1909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915735" y="5458023"/>
            <a:ext cx="1459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Каунт</a:t>
            </a:r>
            <a:r>
              <a:rPr lang="ru-RU" dirty="0"/>
              <a:t> </a:t>
            </a:r>
            <a:r>
              <a:rPr lang="ru-RU" dirty="0" err="1"/>
              <a:t>Бейсі</a:t>
            </a:r>
            <a:endParaRPr lang="ru-RU" dirty="0"/>
          </a:p>
        </p:txBody>
      </p:sp>
      <p:pic>
        <p:nvPicPr>
          <p:cNvPr id="2" name="Бенни Гудмен  - Sing Si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36.51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5923" y="602686"/>
            <a:ext cx="324036" cy="32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6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16632"/>
            <a:ext cx="7543800" cy="914400"/>
          </a:xfrm>
        </p:spPr>
        <p:txBody>
          <a:bodyPr/>
          <a:lstStyle/>
          <a:p>
            <a:pPr algn="ctr"/>
            <a:r>
              <a:rPr lang="uk-UA" dirty="0" err="1" smtClean="0"/>
              <a:t>Мейнстрім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692696"/>
            <a:ext cx="9036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/>
              <a:t>закінчення</a:t>
            </a:r>
            <a:r>
              <a:rPr lang="ru-RU" dirty="0"/>
              <a:t> </a:t>
            </a:r>
            <a:r>
              <a:rPr lang="ru-RU" dirty="0" err="1"/>
              <a:t>панівної</a:t>
            </a:r>
            <a:r>
              <a:rPr lang="ru-RU" dirty="0"/>
              <a:t> </a:t>
            </a:r>
            <a:r>
              <a:rPr lang="ru-RU" dirty="0" err="1"/>
              <a:t>моди</a:t>
            </a:r>
            <a:r>
              <a:rPr lang="ru-RU" dirty="0"/>
              <a:t> великих </a:t>
            </a:r>
            <a:r>
              <a:rPr lang="ru-RU" dirty="0" err="1"/>
              <a:t>оркестрів</a:t>
            </a:r>
            <a:r>
              <a:rPr lang="ru-RU" dirty="0"/>
              <a:t> в </a:t>
            </a:r>
            <a:r>
              <a:rPr lang="ru-RU" dirty="0" err="1"/>
              <a:t>епоху</a:t>
            </a:r>
            <a:r>
              <a:rPr lang="ru-RU" dirty="0"/>
              <a:t> </a:t>
            </a:r>
            <a:r>
              <a:rPr lang="ru-RU" dirty="0" err="1"/>
              <a:t>біг-бендів</a:t>
            </a:r>
            <a:r>
              <a:rPr lang="ru-RU" dirty="0"/>
              <a:t>, коли </a:t>
            </a:r>
            <a:r>
              <a:rPr lang="ru-RU" dirty="0" err="1"/>
              <a:t>музику</a:t>
            </a:r>
            <a:r>
              <a:rPr lang="ru-RU" dirty="0"/>
              <a:t> великих </a:t>
            </a:r>
            <a:r>
              <a:rPr lang="ru-RU" dirty="0" err="1"/>
              <a:t>оркестрів</a:t>
            </a:r>
            <a:r>
              <a:rPr lang="ru-RU" dirty="0"/>
              <a:t> на </a:t>
            </a:r>
            <a:r>
              <a:rPr lang="ru-RU" dirty="0" err="1"/>
              <a:t>сцені</a:t>
            </a:r>
            <a:r>
              <a:rPr lang="ru-RU" dirty="0"/>
              <a:t> стали </a:t>
            </a:r>
            <a:r>
              <a:rPr lang="ru-RU" dirty="0" err="1"/>
              <a:t>тіснити</a:t>
            </a:r>
            <a:r>
              <a:rPr lang="ru-RU" dirty="0"/>
              <a:t> </a:t>
            </a:r>
            <a:r>
              <a:rPr lang="ru-RU" dirty="0" err="1"/>
              <a:t>маленькі</a:t>
            </a:r>
            <a:r>
              <a:rPr lang="ru-RU" dirty="0"/>
              <a:t> </a:t>
            </a:r>
            <a:r>
              <a:rPr lang="ru-RU" dirty="0" err="1"/>
              <a:t>джазові</a:t>
            </a:r>
            <a:r>
              <a:rPr lang="ru-RU" dirty="0"/>
              <a:t> </a:t>
            </a:r>
            <a:r>
              <a:rPr lang="ru-RU" dirty="0" err="1"/>
              <a:t>ансамблі</a:t>
            </a:r>
            <a:r>
              <a:rPr lang="ru-RU" dirty="0"/>
              <a:t>, </a:t>
            </a:r>
            <a:r>
              <a:rPr lang="ru-RU" dirty="0" err="1"/>
              <a:t>свінгова</a:t>
            </a:r>
            <a:r>
              <a:rPr lang="ru-RU" dirty="0"/>
              <a:t> </a:t>
            </a:r>
            <a:r>
              <a:rPr lang="ru-RU" dirty="0" err="1"/>
              <a:t>музика</a:t>
            </a:r>
            <a:r>
              <a:rPr lang="ru-RU" dirty="0"/>
              <a:t> </a:t>
            </a:r>
            <a:r>
              <a:rPr lang="ru-RU" dirty="0" err="1"/>
              <a:t>продовжувала</a:t>
            </a:r>
            <a:r>
              <a:rPr lang="ru-RU" dirty="0"/>
              <a:t> </a:t>
            </a:r>
            <a:r>
              <a:rPr lang="ru-RU" dirty="0" err="1"/>
              <a:t>звучати</a:t>
            </a:r>
            <a:r>
              <a:rPr lang="ru-RU" dirty="0" smtClean="0"/>
              <a:t>. </a:t>
            </a:r>
            <a:r>
              <a:rPr lang="ru-RU" dirty="0" err="1"/>
              <a:t>Причому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працював</a:t>
            </a:r>
            <a:r>
              <a:rPr lang="ru-RU" dirty="0"/>
              <a:t> в </a:t>
            </a:r>
            <a:r>
              <a:rPr lang="ru-RU" dirty="0" err="1"/>
              <a:t>якості</a:t>
            </a:r>
            <a:r>
              <a:rPr lang="ru-RU" dirty="0"/>
              <a:t> «</a:t>
            </a:r>
            <a:r>
              <a:rPr lang="ru-RU" dirty="0" err="1"/>
              <a:t>сайдменом</a:t>
            </a:r>
            <a:r>
              <a:rPr lang="ru-RU" dirty="0"/>
              <a:t>» у великих оркестрах, </a:t>
            </a:r>
            <a:r>
              <a:rPr lang="ru-RU" dirty="0" err="1"/>
              <a:t>такі</a:t>
            </a:r>
            <a:r>
              <a:rPr lang="ru-RU" dirty="0"/>
              <a:t> як Бен </a:t>
            </a:r>
            <a:r>
              <a:rPr lang="ru-RU" dirty="0" err="1"/>
              <a:t>Уебстер</a:t>
            </a:r>
            <a:r>
              <a:rPr lang="ru-RU" dirty="0"/>
              <a:t>, </a:t>
            </a:r>
            <a:r>
              <a:rPr lang="ru-RU" dirty="0" err="1"/>
              <a:t>Коулмен</a:t>
            </a:r>
            <a:r>
              <a:rPr lang="ru-RU" dirty="0"/>
              <a:t> </a:t>
            </a:r>
            <a:r>
              <a:rPr lang="ru-RU" dirty="0" err="1"/>
              <a:t>Хоукінс</a:t>
            </a:r>
            <a:r>
              <a:rPr lang="ru-RU" dirty="0"/>
              <a:t>, </a:t>
            </a:r>
            <a:r>
              <a:rPr lang="ru-RU" dirty="0" err="1"/>
              <a:t>Лестер</a:t>
            </a:r>
            <a:r>
              <a:rPr lang="ru-RU" dirty="0"/>
              <a:t> Янг, Рой </a:t>
            </a:r>
            <a:r>
              <a:rPr lang="ru-RU" dirty="0" err="1"/>
              <a:t>Елдрідж</a:t>
            </a:r>
            <a:r>
              <a:rPr lang="ru-RU" dirty="0"/>
              <a:t>, </a:t>
            </a:r>
            <a:r>
              <a:rPr lang="ru-RU" dirty="0" err="1"/>
              <a:t>Джонні</a:t>
            </a:r>
            <a:r>
              <a:rPr lang="ru-RU" dirty="0"/>
              <a:t> </a:t>
            </a:r>
            <a:r>
              <a:rPr lang="ru-RU" dirty="0" err="1"/>
              <a:t>Ходжес</a:t>
            </a:r>
            <a:r>
              <a:rPr lang="ru-RU" dirty="0"/>
              <a:t>, Бак </a:t>
            </a:r>
            <a:r>
              <a:rPr lang="ru-RU" dirty="0" err="1"/>
              <a:t>Клейтон</a:t>
            </a:r>
            <a:r>
              <a:rPr lang="ru-RU" dirty="0"/>
              <a:t> та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/>
              <a:t>Стиль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напрямку</a:t>
            </a:r>
            <a:r>
              <a:rPr lang="ru-RU" dirty="0"/>
              <a:t> клубного джазу </a:t>
            </a:r>
            <a:r>
              <a:rPr lang="ru-RU" dirty="0" err="1"/>
              <a:t>кінця</a:t>
            </a:r>
            <a:r>
              <a:rPr lang="ru-RU" dirty="0"/>
              <a:t> 1930-х </a:t>
            </a:r>
            <a:r>
              <a:rPr lang="ru-RU" dirty="0" err="1"/>
              <a:t>отримав</a:t>
            </a:r>
            <a:r>
              <a:rPr lang="ru-RU" dirty="0"/>
              <a:t> з початком </a:t>
            </a:r>
            <a:r>
              <a:rPr lang="ru-RU" dirty="0" err="1"/>
              <a:t>підйому</a:t>
            </a:r>
            <a:r>
              <a:rPr lang="ru-RU" dirty="0"/>
              <a:t> </a:t>
            </a:r>
            <a:r>
              <a:rPr lang="ru-RU" dirty="0" err="1"/>
              <a:t>бібопа</a:t>
            </a:r>
            <a:r>
              <a:rPr lang="ru-RU" dirty="0"/>
              <a:t> </a:t>
            </a:r>
            <a:r>
              <a:rPr lang="ru-RU" dirty="0" err="1"/>
              <a:t>назву</a:t>
            </a:r>
            <a:r>
              <a:rPr lang="ru-RU" dirty="0"/>
              <a:t> </a:t>
            </a:r>
            <a:r>
              <a:rPr lang="ru-RU" dirty="0" err="1"/>
              <a:t>мейнстрім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головна</a:t>
            </a:r>
            <a:r>
              <a:rPr lang="ru-RU" dirty="0"/>
              <a:t> </a:t>
            </a:r>
            <a:r>
              <a:rPr lang="ru-RU" dirty="0" err="1"/>
              <a:t>течія</a:t>
            </a:r>
            <a:r>
              <a:rPr lang="ru-RU" dirty="0"/>
              <a:t>. </a:t>
            </a:r>
            <a:r>
              <a:rPr lang="ru-RU" dirty="0" err="1" smtClean="0"/>
              <a:t>Термін</a:t>
            </a:r>
            <a:r>
              <a:rPr lang="ru-RU" dirty="0" smtClean="0"/>
              <a:t> </a:t>
            </a:r>
            <a:r>
              <a:rPr lang="ru-RU" dirty="0"/>
              <a:t>«</a:t>
            </a:r>
            <a:r>
              <a:rPr lang="ru-RU" dirty="0" err="1"/>
              <a:t>сучасний</a:t>
            </a:r>
            <a:r>
              <a:rPr lang="ru-RU" dirty="0"/>
              <a:t> </a:t>
            </a:r>
            <a:r>
              <a:rPr lang="ru-RU" dirty="0" err="1"/>
              <a:t>мейнстрім</a:t>
            </a:r>
            <a:r>
              <a:rPr lang="ru-RU" dirty="0"/>
              <a:t>»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постбібоп</a:t>
            </a:r>
            <a:r>
              <a:rPr lang="ru-RU" dirty="0"/>
              <a:t> </a:t>
            </a:r>
            <a:r>
              <a:rPr lang="ru-RU" dirty="0" err="1"/>
              <a:t>використовується</a:t>
            </a:r>
            <a:r>
              <a:rPr lang="ru-RU" dirty="0"/>
              <a:t> </a:t>
            </a:r>
            <a:r>
              <a:rPr lang="ru-RU" dirty="0" err="1"/>
              <a:t>сьогодні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для будь-</a:t>
            </a:r>
            <a:r>
              <a:rPr lang="ru-RU" dirty="0" err="1"/>
              <a:t>якого</a:t>
            </a:r>
            <a:r>
              <a:rPr lang="ru-RU" dirty="0"/>
              <a:t> стилю, </a:t>
            </a:r>
            <a:r>
              <a:rPr lang="ru-RU" dirty="0" err="1"/>
              <a:t>який</a:t>
            </a:r>
            <a:r>
              <a:rPr lang="ru-RU" dirty="0"/>
              <a:t> не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близького</a:t>
            </a:r>
            <a:r>
              <a:rPr lang="ru-RU" dirty="0"/>
              <a:t> </a:t>
            </a:r>
            <a:r>
              <a:rPr lang="ru-RU" dirty="0" err="1"/>
              <a:t>зв'язку</a:t>
            </a:r>
            <a:r>
              <a:rPr lang="ru-RU" dirty="0"/>
              <a:t> з </a:t>
            </a:r>
            <a:r>
              <a:rPr lang="ru-RU" dirty="0" err="1"/>
              <a:t>історичними</a:t>
            </a:r>
            <a:r>
              <a:rPr lang="ru-RU" dirty="0"/>
              <a:t> стилями </a:t>
            </a:r>
            <a:r>
              <a:rPr lang="ru-RU" dirty="0" err="1"/>
              <a:t>джазової</a:t>
            </a:r>
            <a:r>
              <a:rPr lang="ru-RU" dirty="0"/>
              <a:t> </a:t>
            </a:r>
            <a:r>
              <a:rPr lang="ru-RU" dirty="0" err="1"/>
              <a:t>музики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575475"/>
            <a:ext cx="5796136" cy="2753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419872" y="6331010"/>
            <a:ext cx="1564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Лестер</a:t>
            </a:r>
            <a:r>
              <a:rPr lang="ru-RU" dirty="0"/>
              <a:t> Янг</a:t>
            </a:r>
          </a:p>
        </p:txBody>
      </p:sp>
      <p:pic>
        <p:nvPicPr>
          <p:cNvPr id="2" name="Лестер Янг, Нэт Кинг Коул и Бадди Рич - Вернуться на Землю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2511" y="44328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3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168</TotalTime>
  <Words>1253</Words>
  <Application>Microsoft Office PowerPoint</Application>
  <PresentationFormat>Экран (4:3)</PresentationFormat>
  <Paragraphs>74</Paragraphs>
  <Slides>15</Slides>
  <Notes>0</Notes>
  <HiddenSlides>0</HiddenSlides>
  <MMClips>13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Базовая</vt:lpstr>
      <vt:lpstr> Історія  джазу  XX століття</vt:lpstr>
      <vt:lpstr>Джаз</vt:lpstr>
      <vt:lpstr> Походження</vt:lpstr>
      <vt:lpstr>Джерела джазу</vt:lpstr>
      <vt:lpstr>Новоорлеанський джаз</vt:lpstr>
      <vt:lpstr>Бібоп</vt:lpstr>
      <vt:lpstr>Свінг</vt:lpstr>
      <vt:lpstr>Біг-бенди</vt:lpstr>
      <vt:lpstr>Мейнстрім</vt:lpstr>
      <vt:lpstr>Північно-східний джаз</vt:lpstr>
      <vt:lpstr>Стиль Канзас-сіті</vt:lpstr>
      <vt:lpstr>Прогресив-джаз</vt:lpstr>
      <vt:lpstr>Соул-джаз</vt:lpstr>
      <vt:lpstr>Ейсід-джаз </vt:lpstr>
      <vt:lpstr>Використанні джерела: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Історія джазу 20 ст.</dc:title>
  <dc:creator>HP-pchome</dc:creator>
  <cp:lastModifiedBy>HP-pchome</cp:lastModifiedBy>
  <cp:revision>16</cp:revision>
  <dcterms:created xsi:type="dcterms:W3CDTF">2015-02-04T15:46:10Z</dcterms:created>
  <dcterms:modified xsi:type="dcterms:W3CDTF">2015-03-04T18:30:47Z</dcterms:modified>
</cp:coreProperties>
</file>