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9" r:id="rId9"/>
    <p:sldId id="262" r:id="rId10"/>
    <p:sldId id="270" r:id="rId11"/>
    <p:sldId id="271" r:id="rId12"/>
    <p:sldId id="272" r:id="rId13"/>
    <p:sldId id="264" r:id="rId14"/>
    <p:sldId id="273" r:id="rId15"/>
    <p:sldId id="265" r:id="rId16"/>
    <p:sldId id="266" r:id="rId17"/>
    <p:sldId id="275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A4A92-D600-4D87-ABCC-02963A55FED5}" type="datetimeFigureOut">
              <a:rPr lang="ru-RU" smtClean="0"/>
              <a:t>18.01.2014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4E9B2-E0F8-4CF3-B838-FE366F45C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02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E9B2-E0F8-4CF3-B838-FE366F45CA6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49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ua-referat.com/%D0%9C%D0%BE%D1%81%D0%BA%D0%B2%D0%B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73px-Wiktor_Michajlowitsch_Wassnezow_003.jpg"/>
          <p:cNvPicPr>
            <a:picLocks noGrp="1" noChangeAspect="1"/>
          </p:cNvPicPr>
          <p:nvPr>
            <p:ph sz="quarter" idx="13"/>
          </p:nvPr>
        </p:nvPicPr>
        <p:blipFill>
          <a:blip r:embed="rId5" cstate="print"/>
          <a:stretch>
            <a:fillRect/>
          </a:stretch>
        </p:blipFill>
        <p:spPr>
          <a:xfrm>
            <a:off x="1115616" y="2060848"/>
            <a:ext cx="2767879" cy="3505200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4547" y="-79820"/>
            <a:ext cx="45719" cy="72008"/>
          </a:xfrm>
          <a:noFill/>
          <a:ln>
            <a:noFill/>
          </a:ln>
          <a:effectLst>
            <a:outerShdw dist="50800" sx="1000" sy="1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 algn="ctr"/>
            <a:endParaRPr lang="ru-RU" sz="4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851920" y="2492896"/>
            <a:ext cx="4716016" cy="3805808"/>
          </a:xfrm>
        </p:spPr>
        <p:txBody>
          <a:bodyPr>
            <a:normAutofit/>
          </a:bodyPr>
          <a:lstStyle/>
          <a:p>
            <a:r>
              <a:rPr lang="ru-RU" sz="11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Російський</a:t>
            </a:r>
            <a:r>
              <a:rPr lang="ru-RU" sz="11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художник, один з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авторів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розписів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у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Володимирському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соборі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в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Києві</a:t>
            </a:r>
            <a:r>
              <a:rPr lang="ru-RU" sz="11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. </a:t>
            </a:r>
          </a:p>
          <a:p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Талановитий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живописець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,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ілюстратор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, декоратор і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архітектор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Віктор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Михайлович Васнецов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народився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15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травня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1848 року в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селі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Лоп'ял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Уржумського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повіту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Вятської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губернії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в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сім'ї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священика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Михайла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Васильовича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та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Аполінарії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Іванівни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Васнецових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. По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народженні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Віктора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родина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переїхала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до села Рябово, де й минули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дитячі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роки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майбутнього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художника.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Вятський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край, з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його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суворою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природою,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відокремленим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побутом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, в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якому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жила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старовина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у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звичаях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та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народних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повір'ях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,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сформував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художнє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світосприйняття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майбутнього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110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живописця</a:t>
            </a:r>
            <a:r>
              <a:rPr lang="ru-RU" sz="11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.</a:t>
            </a:r>
            <a:endParaRPr lang="ru-RU" sz="11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6308" y="620688"/>
            <a:ext cx="54672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Віктор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Михайлович 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Васнецов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Ludovico Einaudi - Primave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2313">
        <p14:reveal/>
      </p:transition>
    </mc:Choice>
    <mc:Fallback>
      <p:transition spd="slow" advTm="32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679" numSld="1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  <p14:stopEvt time="23009" objId="9"/>
        <p14:playEvt time="23009" objId="9"/>
        <p14:pauseEvt time="25228" objId="9"/>
        <p14:seekEvt time="25228" objId="9" seek="130069"/>
        <p14:resumeEvt time="25228" objId="9"/>
        <p14:stopEvt time="32313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77" y="2987799"/>
            <a:ext cx="3153569" cy="2226048"/>
          </a:xfrm>
          <a:prstGeom prst="ellipse">
            <a:avLst/>
          </a:prstGeom>
          <a:ln w="19050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1403648" y="1268760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/>
              <a:t>Картини</a:t>
            </a:r>
            <a:r>
              <a:rPr lang="ru-RU" sz="1200" i="1" dirty="0"/>
              <a:t> «</a:t>
            </a:r>
            <a:r>
              <a:rPr lang="ru-RU" sz="1200" i="1" dirty="0" err="1"/>
              <a:t>Зустріч</a:t>
            </a:r>
            <a:r>
              <a:rPr lang="ru-RU" sz="1200" i="1" dirty="0"/>
              <a:t> Олега з </a:t>
            </a:r>
            <a:r>
              <a:rPr lang="ru-RU" sz="1200" i="1" dirty="0" err="1"/>
              <a:t>чаклуном</a:t>
            </a:r>
            <a:r>
              <a:rPr lang="ru-RU" sz="1200" i="1" dirty="0"/>
              <a:t>» (1899 р.), «</a:t>
            </a:r>
            <a:r>
              <a:rPr lang="ru-RU" sz="1200" i="1" dirty="0" err="1"/>
              <a:t>Прощання</a:t>
            </a:r>
            <a:r>
              <a:rPr lang="ru-RU" sz="1200" i="1" dirty="0"/>
              <a:t> Олега з конем» (1899 р.) і «Олег </a:t>
            </a:r>
            <a:r>
              <a:rPr lang="ru-RU" sz="1200" i="1" dirty="0" err="1"/>
              <a:t>біля</a:t>
            </a:r>
            <a:r>
              <a:rPr lang="ru-RU" sz="1200" i="1" dirty="0"/>
              <a:t> </a:t>
            </a:r>
            <a:r>
              <a:rPr lang="ru-RU" sz="1200" i="1" dirty="0" err="1"/>
              <a:t>коневих</a:t>
            </a:r>
            <a:r>
              <a:rPr lang="ru-RU" sz="1200" i="1" dirty="0"/>
              <a:t> </a:t>
            </a:r>
            <a:r>
              <a:rPr lang="ru-RU" sz="1200" i="1" dirty="0" err="1"/>
              <a:t>кісток</a:t>
            </a:r>
            <a:r>
              <a:rPr lang="ru-RU" sz="1200" i="1" dirty="0"/>
              <a:t>» (1899 р.) </a:t>
            </a:r>
            <a:r>
              <a:rPr lang="ru-RU" sz="1200" i="1" dirty="0" err="1"/>
              <a:t>були</a:t>
            </a:r>
            <a:r>
              <a:rPr lang="ru-RU" sz="1200" i="1" dirty="0"/>
              <a:t> </a:t>
            </a:r>
            <a:r>
              <a:rPr lang="ru-RU" sz="1200" i="1" dirty="0" err="1"/>
              <a:t>написані</a:t>
            </a:r>
            <a:r>
              <a:rPr lang="ru-RU" sz="1200" i="1" dirty="0"/>
              <a:t> на </a:t>
            </a:r>
            <a:r>
              <a:rPr lang="ru-RU" sz="1200" i="1" dirty="0" err="1"/>
              <a:t>основі</a:t>
            </a:r>
            <a:r>
              <a:rPr lang="ru-RU" sz="1200" i="1" dirty="0"/>
              <a:t> </a:t>
            </a:r>
            <a:r>
              <a:rPr lang="ru-RU" sz="1200" i="1" dirty="0" err="1"/>
              <a:t>легенди</a:t>
            </a:r>
            <a:r>
              <a:rPr lang="ru-RU" sz="1200" i="1" dirty="0"/>
              <a:t> про </a:t>
            </a:r>
            <a:r>
              <a:rPr lang="ru-RU" sz="1200" i="1" dirty="0" err="1"/>
              <a:t>віщого</a:t>
            </a:r>
            <a:r>
              <a:rPr lang="ru-RU" sz="1200" i="1" dirty="0"/>
              <a:t> Олега. </a:t>
            </a:r>
            <a:r>
              <a:rPr lang="ru-RU" sz="1200" i="1" dirty="0" err="1"/>
              <a:t>Це</a:t>
            </a:r>
            <a:r>
              <a:rPr lang="ru-RU" sz="1200" i="1" dirty="0"/>
              <a:t> </a:t>
            </a:r>
            <a:r>
              <a:rPr lang="ru-RU" sz="1200" i="1" dirty="0" err="1"/>
              <a:t>графічні</a:t>
            </a:r>
            <a:r>
              <a:rPr lang="ru-RU" sz="1200" i="1" dirty="0"/>
              <a:t> </a:t>
            </a:r>
            <a:r>
              <a:rPr lang="ru-RU" sz="1200" i="1" dirty="0" err="1"/>
              <a:t>композиції</a:t>
            </a:r>
            <a:r>
              <a:rPr lang="ru-RU" sz="1200" i="1" dirty="0"/>
              <a:t>, </a:t>
            </a:r>
            <a:r>
              <a:rPr lang="ru-RU" sz="1200" i="1" dirty="0" err="1"/>
              <a:t>стилізовані</a:t>
            </a:r>
            <a:r>
              <a:rPr lang="ru-RU" sz="1200" i="1" dirty="0"/>
              <a:t> </a:t>
            </a:r>
            <a:r>
              <a:rPr lang="ru-RU" sz="1200" i="1" dirty="0" err="1"/>
              <a:t>під</a:t>
            </a:r>
            <a:r>
              <a:rPr lang="ru-RU" sz="1200" i="1" dirty="0"/>
              <a:t> </a:t>
            </a:r>
            <a:r>
              <a:rPr lang="ru-RU" sz="1200" i="1" dirty="0" err="1"/>
              <a:t>давньоруські</a:t>
            </a:r>
            <a:r>
              <a:rPr lang="ru-RU" sz="1200" i="1" dirty="0"/>
              <a:t> </a:t>
            </a:r>
            <a:r>
              <a:rPr lang="ru-RU" sz="1200" i="1" dirty="0" err="1"/>
              <a:t>книжкові</a:t>
            </a:r>
            <a:r>
              <a:rPr lang="ru-RU" sz="1200" i="1" dirty="0"/>
              <a:t> </a:t>
            </a:r>
            <a:r>
              <a:rPr lang="ru-RU" sz="1200" i="1" dirty="0" err="1"/>
              <a:t>мініатюри</a:t>
            </a:r>
            <a:r>
              <a:rPr lang="ru-RU" sz="1200" i="1" dirty="0"/>
              <a:t>. Художник </a:t>
            </a:r>
            <a:r>
              <a:rPr lang="ru-RU" sz="1200" i="1" dirty="0" err="1"/>
              <a:t>вибрав</a:t>
            </a:r>
            <a:r>
              <a:rPr lang="ru-RU" sz="1200" i="1" dirty="0"/>
              <a:t> </a:t>
            </a:r>
            <a:r>
              <a:rPr lang="ru-RU" sz="1200" i="1" dirty="0" err="1"/>
              <a:t>спокійну</a:t>
            </a:r>
            <a:r>
              <a:rPr lang="ru-RU" sz="1200" i="1" dirty="0"/>
              <a:t> і </a:t>
            </a:r>
            <a:r>
              <a:rPr lang="ru-RU" sz="1200" i="1" dirty="0" err="1"/>
              <a:t>врочисту</a:t>
            </a:r>
            <a:r>
              <a:rPr lang="ru-RU" sz="1200" i="1" dirty="0"/>
              <a:t> </a:t>
            </a:r>
            <a:r>
              <a:rPr lang="ru-RU" sz="1200" i="1" dirty="0" err="1"/>
              <a:t>колористичну</a:t>
            </a:r>
            <a:r>
              <a:rPr lang="ru-RU" sz="1200" i="1" dirty="0"/>
              <a:t> гаму.</a:t>
            </a:r>
          </a:p>
          <a:p>
            <a:r>
              <a:rPr lang="ru-RU" sz="1200" i="1" dirty="0" err="1"/>
              <a:t>Схилені</a:t>
            </a:r>
            <a:r>
              <a:rPr lang="ru-RU" sz="1200" i="1" dirty="0"/>
              <a:t> </a:t>
            </a:r>
            <a:r>
              <a:rPr lang="ru-RU" sz="1200" i="1" dirty="0" err="1"/>
              <a:t>голови</a:t>
            </a:r>
            <a:r>
              <a:rPr lang="ru-RU" sz="1200" i="1" dirty="0"/>
              <a:t> </a:t>
            </a:r>
            <a:r>
              <a:rPr lang="ru-RU" sz="1200" i="1" dirty="0" err="1"/>
              <a:t>довгогривих</a:t>
            </a:r>
            <a:r>
              <a:rPr lang="ru-RU" sz="1200" i="1" dirty="0"/>
              <a:t> коней, </a:t>
            </a:r>
            <a:r>
              <a:rPr lang="ru-RU" sz="1200" i="1" dirty="0" err="1"/>
              <a:t>містичні</a:t>
            </a:r>
            <a:r>
              <a:rPr lang="ru-RU" sz="1200" i="1" dirty="0"/>
              <a:t> </a:t>
            </a:r>
            <a:r>
              <a:rPr lang="ru-RU" sz="1200" i="1" dirty="0" err="1"/>
              <a:t>образи</a:t>
            </a:r>
            <a:r>
              <a:rPr lang="ru-RU" sz="1200" i="1" dirty="0"/>
              <a:t> </a:t>
            </a:r>
            <a:r>
              <a:rPr lang="ru-RU" sz="1200" i="1" dirty="0" err="1"/>
              <a:t>персонажів</a:t>
            </a:r>
            <a:r>
              <a:rPr lang="ru-RU" sz="1200" i="1" dirty="0"/>
              <a:t> і </a:t>
            </a:r>
            <a:r>
              <a:rPr lang="ru-RU" sz="1200" i="1" dirty="0" err="1"/>
              <a:t>яскрава</a:t>
            </a:r>
            <a:r>
              <a:rPr lang="ru-RU" sz="1200" i="1" dirty="0"/>
              <a:t> </a:t>
            </a:r>
            <a:r>
              <a:rPr lang="ru-RU" sz="1200" i="1" dirty="0" err="1"/>
              <a:t>барвистість</a:t>
            </a:r>
            <a:r>
              <a:rPr lang="ru-RU" sz="1200" i="1" dirty="0"/>
              <a:t> </a:t>
            </a:r>
            <a:r>
              <a:rPr lang="ru-RU" sz="1200" i="1" dirty="0" err="1"/>
              <a:t>створюють</a:t>
            </a:r>
            <a:r>
              <a:rPr lang="ru-RU" sz="1200" i="1" dirty="0"/>
              <a:t> атмосферу </a:t>
            </a:r>
            <a:r>
              <a:rPr lang="ru-RU" sz="1200" i="1" dirty="0" err="1"/>
              <a:t>билинної</a:t>
            </a:r>
            <a:r>
              <a:rPr lang="ru-RU" sz="1200" i="1" dirty="0"/>
              <a:t> </a:t>
            </a:r>
            <a:r>
              <a:rPr lang="ru-RU" sz="1200" i="1" dirty="0" err="1"/>
              <a:t>поетики</a:t>
            </a:r>
            <a:r>
              <a:rPr lang="ru-RU" sz="1200" i="1" dirty="0"/>
              <a:t>. </a:t>
            </a:r>
            <a:r>
              <a:rPr lang="ru-RU" sz="1200" i="1" dirty="0" err="1"/>
              <a:t>Майстер</a:t>
            </a:r>
            <a:r>
              <a:rPr lang="ru-RU" sz="1200" i="1" dirty="0"/>
              <a:t> </a:t>
            </a:r>
            <a:r>
              <a:rPr lang="ru-RU" sz="1200" i="1" dirty="0" err="1"/>
              <a:t>також</a:t>
            </a:r>
            <a:r>
              <a:rPr lang="ru-RU" sz="1200" i="1" dirty="0"/>
              <a:t> </a:t>
            </a:r>
            <a:r>
              <a:rPr lang="ru-RU" sz="1200" i="1" dirty="0" err="1"/>
              <a:t>виконав</a:t>
            </a:r>
            <a:r>
              <a:rPr lang="ru-RU" sz="1200" i="1" dirty="0"/>
              <a:t> </a:t>
            </a:r>
            <a:r>
              <a:rPr lang="ru-RU" sz="1200" i="1" dirty="0" err="1"/>
              <a:t>декоративні</a:t>
            </a:r>
            <a:r>
              <a:rPr lang="ru-RU" sz="1200" i="1" dirty="0"/>
              <a:t> </a:t>
            </a:r>
            <a:r>
              <a:rPr lang="ru-RU" sz="1200" i="1" dirty="0" err="1"/>
              <a:t>заголовні</a:t>
            </a:r>
            <a:r>
              <a:rPr lang="ru-RU" sz="1200" i="1" dirty="0"/>
              <a:t> </a:t>
            </a:r>
            <a:r>
              <a:rPr lang="ru-RU" sz="1200" i="1" dirty="0" err="1"/>
              <a:t>буквиці</a:t>
            </a:r>
            <a:r>
              <a:rPr lang="ru-RU" sz="1200" i="1" dirty="0"/>
              <a:t> й </a:t>
            </a:r>
            <a:r>
              <a:rPr lang="ru-RU" sz="1200" i="1" dirty="0" err="1"/>
              <a:t>кінцівки</a:t>
            </a:r>
            <a:r>
              <a:rPr lang="ru-RU" sz="1200" i="1" dirty="0"/>
              <a:t>, </a:t>
            </a:r>
            <a:r>
              <a:rPr lang="ru-RU" sz="1200" i="1" dirty="0" err="1"/>
              <a:t>стилізуючи</a:t>
            </a:r>
            <a:r>
              <a:rPr lang="ru-RU" sz="1200" i="1" dirty="0"/>
              <a:t> все </a:t>
            </a:r>
            <a:r>
              <a:rPr lang="ru-RU" sz="1200" i="1" dirty="0" err="1"/>
              <a:t>видання</a:t>
            </a:r>
            <a:r>
              <a:rPr lang="ru-RU" sz="1200" i="1" dirty="0"/>
              <a:t> </a:t>
            </a:r>
            <a:r>
              <a:rPr lang="ru-RU" sz="1200" i="1" dirty="0" err="1"/>
              <a:t>під</a:t>
            </a:r>
            <a:r>
              <a:rPr lang="ru-RU" sz="1200" i="1" dirty="0"/>
              <a:t> </a:t>
            </a:r>
            <a:r>
              <a:rPr lang="ru-RU" sz="1200" i="1" dirty="0" err="1"/>
              <a:t>рукописну</a:t>
            </a:r>
            <a:r>
              <a:rPr lang="ru-RU" sz="1200" i="1" dirty="0"/>
              <a:t> </a:t>
            </a:r>
            <a:r>
              <a:rPr lang="ru-RU" sz="1200" i="1" dirty="0" err="1"/>
              <a:t>середньовічну</a:t>
            </a:r>
            <a:r>
              <a:rPr lang="ru-RU" sz="1200" i="1" dirty="0"/>
              <a:t> книгу.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96952"/>
            <a:ext cx="3196495" cy="2256350"/>
          </a:xfrm>
          <a:prstGeom prst="ellipse">
            <a:avLst/>
          </a:prstGeom>
          <a:ln w="19050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04" y="3789040"/>
            <a:ext cx="3202496" cy="2284133"/>
          </a:xfrm>
          <a:prstGeom prst="ellipse">
            <a:avLst/>
          </a:prstGeom>
          <a:ln w="19050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7548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1" y="1412776"/>
            <a:ext cx="57606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Arial"/>
              </a:rPr>
              <a:t>	</a:t>
            </a:r>
            <a:r>
              <a:rPr lang="ru-RU" sz="1200" dirty="0" err="1" smtClean="0">
                <a:solidFill>
                  <a:srgbClr val="000000"/>
                </a:solidFill>
                <a:latin typeface="Arial"/>
              </a:rPr>
              <a:t>Справжнім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шедевром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творчості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Васнецова є картина </a:t>
            </a:r>
            <a:r>
              <a:rPr lang="ru-RU" sz="1200" b="1" dirty="0">
                <a:solidFill>
                  <a:srgbClr val="000000"/>
                </a:solidFill>
                <a:latin typeface="Arial"/>
              </a:rPr>
              <a:t>«</a:t>
            </a:r>
            <a:r>
              <a:rPr lang="ru-RU" sz="1200" b="1" dirty="0" err="1">
                <a:solidFill>
                  <a:srgbClr val="000000"/>
                </a:solidFill>
                <a:latin typeface="Arial"/>
              </a:rPr>
              <a:t>Богатирі</a:t>
            </a:r>
            <a:r>
              <a:rPr lang="ru-RU" sz="1200" b="1" dirty="0">
                <a:solidFill>
                  <a:srgbClr val="000000"/>
                </a:solidFill>
                <a:latin typeface="Arial"/>
              </a:rPr>
              <a:t>»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(1881-1898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рр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.)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Могутні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фігури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трьох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захисників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Русі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—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Іллі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Муромця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Добрині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Микитича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і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Олексія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Поповича — у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військових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шатах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;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давньоруські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воїни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охороняють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кордони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вітчизни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. Фон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картини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«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Богатирі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»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створюють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високі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пагорби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під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похмурим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небом,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молоді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ялини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і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густі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трави,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пересипані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купою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сірого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каміння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. На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картині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гарно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видно,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що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кінь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кожного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богатиря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за характером схожий на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свого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хазяїна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..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i="1" dirty="0">
                <a:solidFill>
                  <a:srgbClr val="000000"/>
                </a:solidFill>
                <a:latin typeface="Arial"/>
              </a:rPr>
              <a:t>«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Добриня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Ілля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 і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Олексій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 Попович на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богатирському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виїзді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споглядають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 у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полі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чи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немає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 де ворога,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чи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 не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ображають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когось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 де-</a:t>
            </a:r>
            <a:r>
              <a:rPr lang="ru-RU" sz="1200" i="1" dirty="0" err="1">
                <a:solidFill>
                  <a:srgbClr val="000000"/>
                </a:solidFill>
                <a:latin typeface="Arial"/>
              </a:rPr>
              <a:t>небудь</a:t>
            </a:r>
            <a:r>
              <a:rPr lang="ru-RU" sz="1200" i="1" dirty="0">
                <a:solidFill>
                  <a:srgbClr val="000000"/>
                </a:solidFill>
                <a:latin typeface="Arial"/>
              </a:rPr>
              <a:t>»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, — так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сформулював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сюжет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картини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сам художник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endParaRPr lang="ru-RU" sz="1200" dirty="0" smtClean="0">
              <a:solidFill>
                <a:srgbClr val="000000"/>
              </a:solidFill>
              <a:latin typeface="Arial"/>
            </a:endParaRPr>
          </a:p>
          <a:p>
            <a:r>
              <a:rPr lang="ru-RU" sz="1200" dirty="0">
                <a:solidFill>
                  <a:srgbClr val="000000"/>
                </a:solidFill>
                <a:latin typeface="Arial"/>
              </a:rPr>
              <a:t>	</a:t>
            </a:r>
            <a:r>
              <a:rPr lang="ru-RU" sz="1200" dirty="0" err="1" smtClean="0">
                <a:solidFill>
                  <a:srgbClr val="000000"/>
                </a:solidFill>
                <a:latin typeface="Arial"/>
              </a:rPr>
              <a:t>Майже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двадцять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років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працював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художник над </a:t>
            </a:r>
            <a:r>
              <a:rPr lang="ru-RU" sz="1200" b="1" dirty="0">
                <a:solidFill>
                  <a:srgbClr val="000000"/>
                </a:solidFill>
                <a:latin typeface="Arial"/>
              </a:rPr>
              <a:t>«</a:t>
            </a:r>
            <a:r>
              <a:rPr lang="ru-RU" sz="1200" b="1" dirty="0" err="1">
                <a:solidFill>
                  <a:srgbClr val="000000"/>
                </a:solidFill>
                <a:latin typeface="Arial"/>
              </a:rPr>
              <a:t>Богатирями</a:t>
            </a:r>
            <a:r>
              <a:rPr lang="ru-RU" sz="1200" b="1" dirty="0">
                <a:solidFill>
                  <a:srgbClr val="000000"/>
                </a:solidFill>
                <a:latin typeface="Arial"/>
              </a:rPr>
              <a:t>». 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Особливо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наполегливо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шукав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він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тип і характер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Іллі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Муромця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. Одного разу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взимку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в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Москві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Васнецов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зустрів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селянина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Івана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Петрова з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відкритим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добродушним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обличчям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світлими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очима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, ладного,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міцно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збитого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. </a:t>
            </a:r>
            <a:r>
              <a:rPr lang="ru-RU" sz="1200" dirty="0" err="1" smtClean="0">
                <a:solidFill>
                  <a:srgbClr val="000000"/>
                </a:solidFill>
                <a:latin typeface="Arial"/>
              </a:rPr>
              <a:t>Захоплений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художник написав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із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Петрова великий портрет-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етюд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який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став основою</a:t>
            </a:r>
            <a:r>
              <a:rPr lang="ru-RU" sz="1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образу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Іллі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Муромця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>
                <a:solidFill>
                  <a:srgbClr val="000000"/>
                </a:solidFill>
                <a:latin typeface="Arial"/>
              </a:rPr>
              <a:t>На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створення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b="1" dirty="0">
                <a:solidFill>
                  <a:srgbClr val="000000"/>
                </a:solidFill>
                <a:latin typeface="Arial"/>
              </a:rPr>
              <a:t>«</a:t>
            </a:r>
            <a:r>
              <a:rPr lang="ru-RU" sz="1200" b="1" dirty="0" err="1">
                <a:solidFill>
                  <a:srgbClr val="000000"/>
                </a:solidFill>
                <a:latin typeface="Arial"/>
              </a:rPr>
              <a:t>Богатирів</a:t>
            </a:r>
            <a:r>
              <a:rPr lang="ru-RU" sz="1200" b="1" dirty="0">
                <a:solidFill>
                  <a:srgbClr val="000000"/>
                </a:solidFill>
                <a:latin typeface="Arial"/>
              </a:rPr>
              <a:t>»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наштовхнули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уяву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художника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могутні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дуби,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які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росли в парку й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нагадували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кремезних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велетнів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. А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вже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як дуби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перетворилися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на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богатирів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він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пояснити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не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міг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, —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далі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привиділося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.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013176"/>
            <a:ext cx="1582316" cy="1023852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7668344" y="530120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5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333500"/>
            <a:ext cx="64770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881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47664" y="2276872"/>
            <a:ext cx="6400800" cy="3048001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У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картині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 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«Баян» (1910 р.)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 художник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зобразив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тризну, на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якій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присутні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богатирі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і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сивий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гусляр, і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юний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княжич.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Майстер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досконало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виконав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деталі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: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обладунки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і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одяг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богатирів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а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також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орнаменти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на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їхніх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чоботях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штанях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і накидках.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Давньослов'янський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мотив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присутній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у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вишивці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білої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сорочки Баяна.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У 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1917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році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 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було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написане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похмуре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але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динамічне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полотно 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«Баба-яга». 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На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фоні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хижо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переплетених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стовбурів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і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гілок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дерев у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ступі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з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мітлою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летить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Баба-яга.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Під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пахвою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вона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тримає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босоногого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переляканого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хлопчика,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поруч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летить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сова, а на болотистому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березі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валяються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кістки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загиблих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тварин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 У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цій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понурості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художник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зробив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наголос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на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трьох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кольорових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плямах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: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рожевому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відсвіті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далеких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пожеж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білій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сорочці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невинної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дитини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та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об'ємній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червоній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сукні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відьми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</a:t>
            </a:r>
            <a:endParaRPr lang="ru-RU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013176"/>
            <a:ext cx="1366292" cy="1014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014632"/>
            <a:ext cx="1377977" cy="1013218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6876256" y="5301208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619672" y="2492896"/>
            <a:ext cx="3124200" cy="3124200"/>
          </a:xfrm>
        </p:spPr>
        <p:txBody>
          <a:bodyPr>
            <a:normAutofit/>
          </a:bodyPr>
          <a:lstStyle/>
          <a:p>
            <a:r>
              <a:rPr lang="ru-RU" sz="1200" b="1" dirty="0"/>
              <a:t>«Баян» (1910)</a:t>
            </a:r>
            <a:endParaRPr lang="ru-RU" sz="1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52936"/>
            <a:ext cx="3296684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940152" y="2607603"/>
            <a:ext cx="13195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/>
              <a:t>«Баба-яга» (1917)</a:t>
            </a:r>
            <a:endParaRPr lang="ru-RU"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72" y="2924944"/>
            <a:ext cx="3240360" cy="2382618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8318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rincess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358504"/>
            <a:ext cx="3465854" cy="2566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4259" y="908720"/>
            <a:ext cx="6400800" cy="3048001"/>
          </a:xfrm>
        </p:spPr>
        <p:txBody>
          <a:bodyPr>
            <a:normAutofit/>
          </a:bodyPr>
          <a:lstStyle/>
          <a:p>
            <a:r>
              <a:rPr lang="ru-RU" b="1" dirty="0"/>
              <a:t>«</a:t>
            </a:r>
            <a:r>
              <a:rPr lang="ru-RU" sz="1050" b="1" dirty="0" err="1"/>
              <a:t>Царівна</a:t>
            </a:r>
            <a:r>
              <a:rPr lang="ru-RU" sz="1050" b="1" dirty="0"/>
              <a:t>-жаба»</a:t>
            </a:r>
            <a:r>
              <a:rPr lang="ru-RU" sz="1050" dirty="0"/>
              <a:t> </a:t>
            </a:r>
            <a:r>
              <a:rPr lang="ru-RU" sz="1050" i="1" dirty="0"/>
              <a:t>(1918 р.)</a:t>
            </a:r>
            <a:r>
              <a:rPr lang="ru-RU" sz="1050" dirty="0"/>
              <a:t> — </a:t>
            </a:r>
            <a:r>
              <a:rPr lang="ru-RU" sz="1050" dirty="0" err="1"/>
              <a:t>ще</a:t>
            </a:r>
            <a:r>
              <a:rPr lang="ru-RU" sz="1050" dirty="0"/>
              <a:t> один </a:t>
            </a:r>
            <a:r>
              <a:rPr lang="ru-RU" sz="1050" dirty="0" err="1"/>
              <a:t>казковий</a:t>
            </a:r>
            <a:r>
              <a:rPr lang="ru-RU" sz="1050" dirty="0"/>
              <a:t> сюжет, в </a:t>
            </a:r>
            <a:r>
              <a:rPr lang="ru-RU" sz="1050" dirty="0" err="1"/>
              <a:t>якому</a:t>
            </a:r>
            <a:r>
              <a:rPr lang="ru-RU" sz="1050" dirty="0"/>
              <a:t> </a:t>
            </a:r>
            <a:r>
              <a:rPr lang="ru-RU" sz="1050" dirty="0" err="1"/>
              <a:t>проглядає</a:t>
            </a:r>
            <a:r>
              <a:rPr lang="ru-RU" sz="1050" dirty="0"/>
              <a:t> </a:t>
            </a:r>
            <a:r>
              <a:rPr lang="ru-RU" sz="1050" dirty="0" err="1"/>
              <a:t>ледь</a:t>
            </a:r>
            <a:r>
              <a:rPr lang="ru-RU" sz="1050" dirty="0"/>
              <a:t> </a:t>
            </a:r>
            <a:r>
              <a:rPr lang="ru-RU" sz="1050" dirty="0" err="1"/>
              <a:t>вловимий</a:t>
            </a:r>
            <a:r>
              <a:rPr lang="ru-RU" sz="1050" dirty="0"/>
              <a:t> </a:t>
            </a:r>
            <a:r>
              <a:rPr lang="ru-RU" sz="1050" dirty="0" err="1"/>
              <a:t>відчай</a:t>
            </a:r>
            <a:r>
              <a:rPr lang="ru-RU" sz="1050" dirty="0"/>
              <a:t>. </a:t>
            </a:r>
            <a:r>
              <a:rPr lang="ru-RU" sz="1050" dirty="0" err="1"/>
              <a:t>Царівна</a:t>
            </a:r>
            <a:r>
              <a:rPr lang="ru-RU" sz="1050" dirty="0"/>
              <a:t>, </a:t>
            </a:r>
            <a:r>
              <a:rPr lang="ru-RU" sz="1050" dirty="0" err="1"/>
              <a:t>що</a:t>
            </a:r>
            <a:r>
              <a:rPr lang="ru-RU" sz="1050" dirty="0"/>
              <a:t> скинула </a:t>
            </a:r>
            <a:r>
              <a:rPr lang="ru-RU" sz="1050" dirty="0" err="1"/>
              <a:t>жаб'ячу</a:t>
            </a:r>
            <a:r>
              <a:rPr lang="ru-RU" sz="1050" dirty="0"/>
              <a:t> </a:t>
            </a:r>
            <a:r>
              <a:rPr lang="ru-RU" sz="1050" dirty="0" err="1"/>
              <a:t>шкіру</a:t>
            </a:r>
            <a:r>
              <a:rPr lang="ru-RU" sz="1050" dirty="0"/>
              <a:t> й </a:t>
            </a:r>
            <a:r>
              <a:rPr lang="ru-RU" sz="1050" dirty="0" err="1"/>
              <a:t>одягнула</a:t>
            </a:r>
            <a:r>
              <a:rPr lang="ru-RU" sz="1050" dirty="0"/>
              <a:t> </a:t>
            </a:r>
            <a:r>
              <a:rPr lang="ru-RU" sz="1050" dirty="0" err="1"/>
              <a:t>розшите</a:t>
            </a:r>
            <a:r>
              <a:rPr lang="ru-RU" sz="1050" dirty="0"/>
              <a:t> </a:t>
            </a:r>
            <a:r>
              <a:rPr lang="ru-RU" sz="1050" dirty="0" err="1"/>
              <a:t>зелену</a:t>
            </a:r>
            <a:r>
              <a:rPr lang="ru-RU" sz="1050" dirty="0"/>
              <a:t> </a:t>
            </a:r>
            <a:r>
              <a:rPr lang="ru-RU" sz="1050" dirty="0" err="1"/>
              <a:t>парчеву</a:t>
            </a:r>
            <a:r>
              <a:rPr lang="ru-RU" sz="1050" dirty="0"/>
              <a:t> </a:t>
            </a:r>
            <a:r>
              <a:rPr lang="ru-RU" sz="1050" dirty="0" err="1"/>
              <a:t>сукню</a:t>
            </a:r>
            <a:r>
              <a:rPr lang="ru-RU" sz="1050" dirty="0"/>
              <a:t>, </a:t>
            </a:r>
            <a:r>
              <a:rPr lang="ru-RU" sz="1050" dirty="0" err="1"/>
              <a:t>несамовито</a:t>
            </a:r>
            <a:r>
              <a:rPr lang="ru-RU" sz="1050" dirty="0"/>
              <a:t> </a:t>
            </a:r>
            <a:r>
              <a:rPr lang="ru-RU" sz="1050" dirty="0" err="1"/>
              <a:t>танцює</a:t>
            </a:r>
            <a:r>
              <a:rPr lang="ru-RU" sz="1050" dirty="0"/>
              <a:t>, а </a:t>
            </a:r>
            <a:r>
              <a:rPr lang="ru-RU" sz="1050" dirty="0" err="1"/>
              <a:t>гуслярі</a:t>
            </a:r>
            <a:r>
              <a:rPr lang="ru-RU" sz="1050" dirty="0"/>
              <a:t> й </a:t>
            </a:r>
            <a:r>
              <a:rPr lang="ru-RU" sz="1050" dirty="0" err="1"/>
              <a:t>балалаєчники</a:t>
            </a:r>
            <a:r>
              <a:rPr lang="ru-RU" sz="1050" dirty="0"/>
              <a:t> </a:t>
            </a:r>
            <a:r>
              <a:rPr lang="ru-RU" sz="1050" dirty="0" err="1"/>
              <a:t>із</a:t>
            </a:r>
            <a:r>
              <a:rPr lang="ru-RU" sz="1050" dirty="0"/>
              <a:t> запалом </a:t>
            </a:r>
            <a:r>
              <a:rPr lang="ru-RU" sz="1050" dirty="0" err="1"/>
              <a:t>грають</a:t>
            </a:r>
            <a:r>
              <a:rPr lang="ru-RU" sz="1050" dirty="0"/>
              <a:t> на </a:t>
            </a:r>
            <a:r>
              <a:rPr lang="ru-RU" sz="1050" dirty="0" err="1"/>
              <a:t>своїх</a:t>
            </a:r>
            <a:r>
              <a:rPr lang="ru-RU" sz="1050" dirty="0"/>
              <a:t> </a:t>
            </a:r>
            <a:r>
              <a:rPr lang="ru-RU" sz="1050" dirty="0" err="1"/>
              <a:t>інструментах</a:t>
            </a:r>
            <a:r>
              <a:rPr lang="ru-RU" sz="1050" dirty="0"/>
              <a:t>. </a:t>
            </a:r>
            <a:r>
              <a:rPr lang="ru-RU" sz="1050" dirty="0" smtClean="0"/>
              <a:t>Гуси-</a:t>
            </a:r>
            <a:r>
              <a:rPr lang="ru-RU" sz="1050" dirty="0" err="1" smtClean="0"/>
              <a:t>лебеді</a:t>
            </a:r>
            <a:r>
              <a:rPr lang="ru-RU" sz="1050" dirty="0" smtClean="0"/>
              <a:t> </a:t>
            </a:r>
            <a:r>
              <a:rPr lang="ru-RU" sz="1050" dirty="0"/>
              <a:t>у </a:t>
            </a:r>
            <a:r>
              <a:rPr lang="ru-RU" sz="1050" dirty="0" err="1"/>
              <a:t>небі</a:t>
            </a:r>
            <a:r>
              <a:rPr lang="ru-RU" sz="1050" dirty="0"/>
              <a:t> </a:t>
            </a:r>
            <a:r>
              <a:rPr lang="ru-RU" sz="1050" dirty="0" err="1"/>
              <a:t>схилили</a:t>
            </a:r>
            <a:r>
              <a:rPr lang="ru-RU" sz="1050" dirty="0"/>
              <a:t> </a:t>
            </a:r>
            <a:r>
              <a:rPr lang="ru-RU" sz="1050" dirty="0" err="1"/>
              <a:t>свої</a:t>
            </a:r>
            <a:r>
              <a:rPr lang="ru-RU" sz="1050" dirty="0"/>
              <a:t> </a:t>
            </a:r>
            <a:r>
              <a:rPr lang="ru-RU" sz="1050" dirty="0" err="1"/>
              <a:t>довгі</a:t>
            </a:r>
            <a:r>
              <a:rPr lang="ru-RU" sz="1050" dirty="0"/>
              <a:t> </a:t>
            </a:r>
            <a:r>
              <a:rPr lang="ru-RU" sz="1050" dirty="0" err="1"/>
              <a:t>шиї</a:t>
            </a:r>
            <a:r>
              <a:rPr lang="ru-RU" sz="1050" dirty="0"/>
              <a:t> в </a:t>
            </a:r>
            <a:r>
              <a:rPr lang="ru-RU" sz="1050" dirty="0" err="1"/>
              <a:t>бік</a:t>
            </a:r>
            <a:r>
              <a:rPr lang="ru-RU" sz="1050" dirty="0"/>
              <a:t> </a:t>
            </a:r>
            <a:r>
              <a:rPr lang="ru-RU" sz="1050" dirty="0" err="1"/>
              <a:t>царівни</a:t>
            </a:r>
            <a:r>
              <a:rPr lang="ru-RU" sz="1050" dirty="0"/>
              <a:t>, вони </a:t>
            </a:r>
            <a:r>
              <a:rPr lang="ru-RU" sz="1050" dirty="0" err="1"/>
              <a:t>наповнюють</a:t>
            </a:r>
            <a:r>
              <a:rPr lang="ru-RU" sz="1050" dirty="0"/>
              <a:t> </a:t>
            </a:r>
            <a:r>
              <a:rPr lang="ru-RU" sz="1050" dirty="0" err="1"/>
              <a:t>нестримні</a:t>
            </a:r>
            <a:r>
              <a:rPr lang="ru-RU" sz="1050" dirty="0"/>
              <a:t> </a:t>
            </a:r>
            <a:r>
              <a:rPr lang="ru-RU" sz="1050" dirty="0" err="1"/>
              <a:t>веселощі</a:t>
            </a:r>
            <a:r>
              <a:rPr lang="ru-RU" sz="1050" dirty="0"/>
              <a:t> драматизмом і </a:t>
            </a:r>
            <a:r>
              <a:rPr lang="ru-RU" sz="1050" dirty="0" err="1"/>
              <a:t>тривогою</a:t>
            </a:r>
            <a:r>
              <a:rPr lang="ru-RU" sz="1050" dirty="0"/>
              <a:t>.</a:t>
            </a:r>
            <a:r>
              <a:rPr lang="ru-RU" sz="1050" dirty="0"/>
              <a:t/>
            </a:r>
            <a:br>
              <a:rPr lang="ru-RU" sz="1050" dirty="0"/>
            </a:br>
            <a:endParaRPr lang="ru-RU" sz="1050" dirty="0" smtClean="0"/>
          </a:p>
          <a:p>
            <a:r>
              <a:rPr lang="ru-RU" sz="1050" dirty="0" err="1" smtClean="0"/>
              <a:t>Відчужено</a:t>
            </a:r>
            <a:r>
              <a:rPr lang="ru-RU" sz="1050" dirty="0" smtClean="0"/>
              <a:t> </a:t>
            </a:r>
            <a:r>
              <a:rPr lang="ru-RU" sz="1050" dirty="0"/>
              <a:t>застигла на </a:t>
            </a:r>
            <a:r>
              <a:rPr lang="ru-RU" sz="1050" dirty="0" err="1"/>
              <a:t>своєму</a:t>
            </a:r>
            <a:r>
              <a:rPr lang="ru-RU" sz="1050" dirty="0"/>
              <a:t> </a:t>
            </a:r>
            <a:r>
              <a:rPr lang="ru-RU" sz="1050" dirty="0" err="1"/>
              <a:t>білосніжному</a:t>
            </a:r>
            <a:r>
              <a:rPr lang="ru-RU" sz="1050" dirty="0"/>
              <a:t> </a:t>
            </a:r>
            <a:r>
              <a:rPr lang="ru-RU" sz="1050" dirty="0" err="1"/>
              <a:t>троні</a:t>
            </a:r>
            <a:r>
              <a:rPr lang="ru-RU" sz="1050" dirty="0"/>
              <a:t> й </a:t>
            </a:r>
            <a:r>
              <a:rPr lang="ru-RU" sz="1050" dirty="0" err="1"/>
              <a:t>героїня</a:t>
            </a:r>
            <a:r>
              <a:rPr lang="ru-RU" sz="1050" dirty="0"/>
              <a:t> </a:t>
            </a:r>
            <a:r>
              <a:rPr lang="ru-RU" sz="1050" b="1" dirty="0"/>
              <a:t>«</a:t>
            </a:r>
            <a:r>
              <a:rPr lang="ru-RU" sz="1050" b="1" dirty="0" err="1"/>
              <a:t>Царівни</a:t>
            </a:r>
            <a:r>
              <a:rPr lang="ru-RU" sz="1050" b="1" dirty="0"/>
              <a:t> </a:t>
            </a:r>
            <a:r>
              <a:rPr lang="ru-RU" sz="1050" b="1" dirty="0" err="1"/>
              <a:t>Несміяни</a:t>
            </a:r>
            <a:r>
              <a:rPr lang="ru-RU" sz="1050" b="1" dirty="0"/>
              <a:t>»</a:t>
            </a:r>
            <a:r>
              <a:rPr lang="ru-RU" sz="1050" dirty="0"/>
              <a:t> </a:t>
            </a:r>
            <a:r>
              <a:rPr lang="ru-RU" sz="1050" i="1" dirty="0"/>
              <a:t>(1916-1926 </a:t>
            </a:r>
            <a:r>
              <a:rPr lang="ru-RU" sz="1050" i="1" dirty="0" err="1"/>
              <a:t>рр</a:t>
            </a:r>
            <a:r>
              <a:rPr lang="ru-RU" sz="1050" i="1" dirty="0"/>
              <a:t>.)</a:t>
            </a:r>
            <a:r>
              <a:rPr lang="ru-RU" sz="1050" dirty="0"/>
              <a:t>. </a:t>
            </a:r>
            <a:r>
              <a:rPr lang="ru-RU" sz="1050" dirty="0" err="1"/>
              <a:t>Її</a:t>
            </a:r>
            <a:r>
              <a:rPr lang="ru-RU" sz="1050" dirty="0"/>
              <a:t> </a:t>
            </a:r>
            <a:r>
              <a:rPr lang="ru-RU" sz="1050" dirty="0" err="1"/>
              <a:t>підлеглі</a:t>
            </a:r>
            <a:r>
              <a:rPr lang="ru-RU" sz="1050" dirty="0"/>
              <a:t> з гримасами на </a:t>
            </a:r>
            <a:r>
              <a:rPr lang="ru-RU" sz="1050" dirty="0" err="1"/>
              <a:t>обличчях</a:t>
            </a:r>
            <a:r>
              <a:rPr lang="ru-RU" sz="1050" dirty="0"/>
              <a:t> </a:t>
            </a:r>
            <a:r>
              <a:rPr lang="ru-RU" sz="1050" dirty="0" err="1"/>
              <a:t>танцюють</a:t>
            </a:r>
            <a:r>
              <a:rPr lang="ru-RU" sz="1050" dirty="0"/>
              <a:t>, </a:t>
            </a:r>
            <a:r>
              <a:rPr lang="ru-RU" sz="1050" dirty="0" err="1"/>
              <a:t>грають</a:t>
            </a:r>
            <a:r>
              <a:rPr lang="ru-RU" sz="1050" dirty="0"/>
              <a:t> на балалайках і лютнях, </a:t>
            </a:r>
            <a:r>
              <a:rPr lang="ru-RU" sz="1050" dirty="0" err="1"/>
              <a:t>зачитують</a:t>
            </a:r>
            <a:r>
              <a:rPr lang="ru-RU" sz="1050" dirty="0"/>
              <a:t> </a:t>
            </a:r>
            <a:r>
              <a:rPr lang="ru-RU" sz="1050" dirty="0" err="1"/>
              <a:t>різноманітні</a:t>
            </a:r>
            <a:r>
              <a:rPr lang="ru-RU" sz="1050" dirty="0"/>
              <a:t> </a:t>
            </a:r>
            <a:r>
              <a:rPr lang="ru-RU" sz="1050" dirty="0" err="1"/>
              <a:t>манускрипти</a:t>
            </a:r>
            <a:r>
              <a:rPr lang="ru-RU" sz="1050" dirty="0"/>
              <a:t>, але </a:t>
            </a:r>
            <a:r>
              <a:rPr lang="ru-RU" sz="1050" dirty="0" err="1"/>
              <a:t>красуня-царівна</a:t>
            </a:r>
            <a:r>
              <a:rPr lang="ru-RU" sz="1050" dirty="0"/>
              <a:t> у </a:t>
            </a:r>
            <a:r>
              <a:rPr lang="ru-RU" sz="1050" dirty="0" err="1"/>
              <a:t>цій</a:t>
            </a:r>
            <a:r>
              <a:rPr lang="ru-RU" sz="1050" dirty="0"/>
              <a:t> </a:t>
            </a:r>
            <a:r>
              <a:rPr lang="ru-RU" sz="1050" dirty="0" err="1"/>
              <a:t>вакханалії</a:t>
            </a:r>
            <a:r>
              <a:rPr lang="ru-RU" sz="1050" dirty="0"/>
              <a:t> </a:t>
            </a:r>
            <a:r>
              <a:rPr lang="ru-RU" sz="1050" dirty="0" err="1"/>
              <a:t>зайва</a:t>
            </a:r>
            <a:r>
              <a:rPr lang="ru-RU" sz="1050" dirty="0"/>
              <a:t>.</a:t>
            </a:r>
            <a:endParaRPr lang="ru-RU" sz="105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51519"/>
            <a:ext cx="2040949" cy="2881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2276872"/>
            <a:ext cx="6400800" cy="3048001"/>
          </a:xfrm>
        </p:spPr>
        <p:txBody>
          <a:bodyPr>
            <a:normAutofit/>
          </a:bodyPr>
          <a:lstStyle/>
          <a:p>
            <a:r>
              <a:rPr lang="ru-RU" sz="1200" dirty="0" err="1"/>
              <a:t>Академік</a:t>
            </a:r>
            <a:r>
              <a:rPr lang="ru-RU" sz="1200" dirty="0"/>
              <a:t> </a:t>
            </a:r>
            <a:r>
              <a:rPr lang="ru-RU" sz="1200" dirty="0" err="1"/>
              <a:t>живопису</a:t>
            </a:r>
            <a:r>
              <a:rPr lang="ru-RU" sz="1200" dirty="0"/>
              <a:t>, </a:t>
            </a:r>
            <a:r>
              <a:rPr lang="ru-RU" sz="1200" dirty="0" err="1"/>
              <a:t>ілюстратор</a:t>
            </a:r>
            <a:r>
              <a:rPr lang="ru-RU" sz="1200" dirty="0"/>
              <a:t> </a:t>
            </a:r>
            <a:r>
              <a:rPr lang="ru-RU" sz="1200" dirty="0" err="1"/>
              <a:t>Віктор</a:t>
            </a:r>
            <a:r>
              <a:rPr lang="ru-RU" sz="1200" dirty="0"/>
              <a:t> Михайлович Васнецов </a:t>
            </a:r>
            <a:r>
              <a:rPr lang="ru-RU" sz="1200" b="1" dirty="0"/>
              <a:t>помер</a:t>
            </a:r>
            <a:r>
              <a:rPr lang="ru-RU" sz="1200" dirty="0"/>
              <a:t> у </a:t>
            </a:r>
            <a:r>
              <a:rPr lang="ru-RU" sz="1200" dirty="0" err="1"/>
              <a:t>своєму</a:t>
            </a:r>
            <a:r>
              <a:rPr lang="ru-RU" sz="1200" dirty="0"/>
              <a:t> </a:t>
            </a:r>
            <a:r>
              <a:rPr lang="ru-RU" sz="1200" dirty="0" err="1"/>
              <a:t>будинку</a:t>
            </a:r>
            <a:r>
              <a:rPr lang="ru-RU" sz="1200" dirty="0"/>
              <a:t> в </a:t>
            </a:r>
            <a:r>
              <a:rPr lang="ru-RU" sz="1200" dirty="0" err="1"/>
              <a:t>Москві</a:t>
            </a:r>
            <a:r>
              <a:rPr lang="ru-RU" sz="1200" dirty="0"/>
              <a:t> </a:t>
            </a:r>
            <a:r>
              <a:rPr lang="ru-RU" sz="1200" b="1" dirty="0"/>
              <a:t>23 </a:t>
            </a:r>
            <a:r>
              <a:rPr lang="ru-RU" sz="1200" b="1" dirty="0" err="1"/>
              <a:t>липня</a:t>
            </a:r>
            <a:r>
              <a:rPr lang="ru-RU" sz="1200" b="1" dirty="0"/>
              <a:t> 1926 року</a:t>
            </a:r>
            <a:r>
              <a:rPr lang="ru-RU" sz="1200" dirty="0"/>
              <a:t> і </a:t>
            </a:r>
            <a:r>
              <a:rPr lang="ru-RU" sz="1200" dirty="0" err="1"/>
              <a:t>похований</a:t>
            </a:r>
            <a:r>
              <a:rPr lang="ru-RU" sz="1200" dirty="0"/>
              <a:t> на </a:t>
            </a:r>
            <a:r>
              <a:rPr lang="ru-RU" sz="1200" dirty="0" err="1"/>
              <a:t>Введенському</a:t>
            </a:r>
            <a:r>
              <a:rPr lang="ru-RU" sz="1200" dirty="0"/>
              <a:t> </a:t>
            </a:r>
            <a:r>
              <a:rPr lang="ru-RU" sz="1200" dirty="0" err="1"/>
              <a:t>кладовищі</a:t>
            </a:r>
            <a:r>
              <a:rPr lang="ru-RU" sz="1200" dirty="0"/>
              <a:t>. Книжки </a:t>
            </a:r>
            <a:r>
              <a:rPr lang="ru-RU" sz="1200" dirty="0" err="1"/>
              <a:t>російських</a:t>
            </a:r>
            <a:r>
              <a:rPr lang="ru-RU" sz="1200" dirty="0"/>
              <a:t> </a:t>
            </a:r>
            <a:r>
              <a:rPr lang="ru-RU" sz="1200" dirty="0" err="1"/>
              <a:t>народних</a:t>
            </a:r>
            <a:r>
              <a:rPr lang="ru-RU" sz="1200" dirty="0"/>
              <a:t> </a:t>
            </a:r>
            <a:r>
              <a:rPr lang="ru-RU" sz="1200" dirty="0" err="1"/>
              <a:t>казок</a:t>
            </a:r>
            <a:r>
              <a:rPr lang="ru-RU" sz="1200" dirty="0"/>
              <a:t>, </a:t>
            </a:r>
            <a:r>
              <a:rPr lang="ru-RU" sz="1200" dirty="0" err="1"/>
              <a:t>ілюстровані</a:t>
            </a:r>
            <a:r>
              <a:rPr lang="ru-RU" sz="1200" dirty="0"/>
              <a:t> </a:t>
            </a:r>
            <a:r>
              <a:rPr lang="ru-RU" sz="1200" dirty="0" err="1"/>
              <a:t>Віктором</a:t>
            </a:r>
            <a:r>
              <a:rPr lang="ru-RU" sz="1200" dirty="0"/>
              <a:t> </a:t>
            </a:r>
            <a:r>
              <a:rPr lang="ru-RU" sz="1200" dirty="0" err="1"/>
              <a:t>Васнецовим</a:t>
            </a:r>
            <a:r>
              <a:rPr lang="ru-RU" sz="1200" dirty="0"/>
              <a:t>, — </a:t>
            </a:r>
            <a:r>
              <a:rPr lang="ru-RU" sz="1200" dirty="0" err="1"/>
              <a:t>одне</a:t>
            </a:r>
            <a:r>
              <a:rPr lang="ru-RU" sz="1200" dirty="0"/>
              <a:t> </a:t>
            </a:r>
            <a:r>
              <a:rPr lang="ru-RU" sz="1200" dirty="0" err="1"/>
              <a:t>із</a:t>
            </a:r>
            <a:r>
              <a:rPr lang="ru-RU" sz="1200" dirty="0"/>
              <a:t> </a:t>
            </a:r>
            <a:r>
              <a:rPr lang="ru-RU" sz="1200" dirty="0" err="1"/>
              <a:t>найзворушливіших</a:t>
            </a:r>
            <a:r>
              <a:rPr lang="ru-RU" sz="1200" dirty="0"/>
              <a:t> </a:t>
            </a:r>
            <a:r>
              <a:rPr lang="ru-RU" sz="1200" dirty="0" err="1"/>
              <a:t>спогадів</a:t>
            </a:r>
            <a:r>
              <a:rPr lang="ru-RU" sz="1200" dirty="0"/>
              <a:t> </a:t>
            </a:r>
            <a:r>
              <a:rPr lang="ru-RU" sz="1200" dirty="0" err="1"/>
              <a:t>нашого</a:t>
            </a:r>
            <a:r>
              <a:rPr lang="ru-RU" sz="1200" dirty="0"/>
              <a:t> </a:t>
            </a:r>
            <a:r>
              <a:rPr lang="ru-RU" sz="1200" dirty="0" err="1"/>
              <a:t>дитинства</a:t>
            </a:r>
            <a:r>
              <a:rPr lang="ru-RU" sz="1200" dirty="0"/>
              <a:t>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i="1" dirty="0" err="1"/>
              <a:t>Віктор</a:t>
            </a:r>
            <a:r>
              <a:rPr lang="ru-RU" sz="1200" i="1" dirty="0"/>
              <a:t> Васнецов — </a:t>
            </a:r>
            <a:r>
              <a:rPr lang="ru-RU" sz="1200" i="1" dirty="0" err="1"/>
              <a:t>засновник</a:t>
            </a:r>
            <a:r>
              <a:rPr lang="ru-RU" sz="1200" i="1" dirty="0"/>
              <a:t> романтичного стилю, </a:t>
            </a:r>
            <a:r>
              <a:rPr lang="ru-RU" sz="1200" i="1" dirty="0" err="1"/>
              <a:t>зітканого</a:t>
            </a:r>
            <a:r>
              <a:rPr lang="ru-RU" sz="1200" i="1" dirty="0"/>
              <a:t> з </a:t>
            </a:r>
            <a:r>
              <a:rPr lang="ru-RU" sz="1200" i="1" dirty="0" err="1"/>
              <a:t>історичних</a:t>
            </a:r>
            <a:r>
              <a:rPr lang="ru-RU" sz="1200" i="1" dirty="0"/>
              <a:t> </a:t>
            </a:r>
            <a:r>
              <a:rPr lang="ru-RU" sz="1200" i="1" dirty="0" err="1"/>
              <a:t>мотивів</a:t>
            </a:r>
            <a:r>
              <a:rPr lang="ru-RU" sz="1200" i="1" dirty="0"/>
              <a:t>, романтики, фольклору і </a:t>
            </a:r>
            <a:r>
              <a:rPr lang="ru-RU" sz="1200" i="1" dirty="0" err="1"/>
              <a:t>символізму</a:t>
            </a:r>
            <a:r>
              <a:rPr lang="ru-RU" sz="1200" dirty="0"/>
              <a:t>.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62751"/>
            <a:ext cx="1584176" cy="2194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3989018"/>
            <a:ext cx="1829043" cy="2032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818102"/>
            <a:ext cx="1740462" cy="2203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41277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uk-UA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Дякую за увагу </a:t>
            </a:r>
            <a:endParaRPr lang="ru-RU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4666" y="2564904"/>
            <a:ext cx="5690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Презентацію виконала учениця 11 класу, 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СШ №148, </a:t>
            </a:r>
            <a:r>
              <a:rPr lang="uk-UA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м.Києва</a:t>
            </a:r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b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Шманова</a:t>
            </a:r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Неллі Дмитрівна 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18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340768"/>
            <a:ext cx="59046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Творчість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Віктора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Михайловича Васнецова в музеях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світу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Ермітаж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, Санкт-Петербург,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Росія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Російський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музей, Санкт-Петербург,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Росія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Державний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музей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образотворчого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мистецтва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ім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. А. С. 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Пушкіна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,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  <a:hlinkClick r:id="rId2" tooltip="Москва"/>
              </a:rPr>
              <a:t> 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Москва,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Росія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Третьяковська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галерея, Москва,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Росія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                  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Olga's Gallery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Auburn University Liberal Arts Department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History of Russian Painting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Russian Art Gallery</a:t>
            </a:r>
          </a:p>
          <a:p>
            <a:r>
              <a:rPr lang="en-US" sz="1400" dirty="0"/>
              <a:t/>
            </a:r>
            <a:br>
              <a:rPr lang="en-US" sz="1400" dirty="0"/>
            </a:b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Використана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imes New Roman"/>
              </a:rPr>
              <a:t>література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: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Шикман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А.П.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Діячі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вітчизняної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історії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Біографічний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довідник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Москва, 1997 р.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/>
            </a:endParaRPr>
          </a:p>
          <a:p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Дмитрієнко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А.Ф.,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Кузнєцова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Е.В., Петрова О.Ф., Федорова М.О.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50 коротких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біографій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майстрів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російського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мистецтва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Ленінград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, 1971 р.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/>
            </a:endParaRPr>
          </a:p>
          <a:p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Пастон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Е. В.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Віктор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Васнецов.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М.: 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СЛОВО/ </a:t>
            </a:r>
            <a:r>
              <a:rPr lang="en-US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SLOVO, 1996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imes New Roman"/>
            </a:endParaRPr>
          </a:p>
          <a:p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Віктор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Васнєцов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М.: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Біле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місто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, 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1999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/>
            </a:endParaRPr>
          </a:p>
          <a:p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Лазука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А. К.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Віктор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Михайлович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Васнєцов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Л.: Художник РРФСР, 1990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/>
            </a:endParaRPr>
          </a:p>
          <a:p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Маковський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С.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Силуети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російських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художників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.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М.: </a:t>
            </a:r>
            <a:r>
              <a:rPr lang="ru-RU" sz="1400" i="1" dirty="0" err="1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Республіка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, 1999</a:t>
            </a:r>
            <a:endParaRPr lang="ru-RU" sz="1400" b="0" i="0" dirty="0">
              <a:solidFill>
                <a:schemeClr val="accent2">
                  <a:lumMod val="50000"/>
                </a:schemeClr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862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Творч</a:t>
            </a:r>
            <a:r>
              <a:rPr lang="uk-UA" dirty="0" err="1" smtClean="0"/>
              <a:t>ість</a:t>
            </a:r>
            <a:r>
              <a:rPr lang="uk-UA" dirty="0" smtClean="0"/>
              <a:t> художника 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200" dirty="0" smtClean="0"/>
              <a:t>У </a:t>
            </a:r>
            <a:r>
              <a:rPr lang="ru-RU" sz="3200" dirty="0" err="1" smtClean="0"/>
              <a:t>творчості</a:t>
            </a:r>
            <a:r>
              <a:rPr lang="ru-RU" sz="3200" dirty="0" smtClean="0"/>
              <a:t> Васнецова </a:t>
            </a:r>
            <a:r>
              <a:rPr lang="ru-RU" sz="3200" dirty="0" err="1" smtClean="0"/>
              <a:t>яскраво</a:t>
            </a:r>
            <a:r>
              <a:rPr lang="ru-RU" sz="3200" dirty="0" smtClean="0"/>
              <a:t> </a:t>
            </a:r>
            <a:r>
              <a:rPr lang="ru-RU" sz="3200" dirty="0" err="1" smtClean="0"/>
              <a:t>представлені</a:t>
            </a:r>
            <a:r>
              <a:rPr lang="ru-RU" sz="3200" dirty="0" smtClean="0"/>
              <a:t> </a:t>
            </a:r>
            <a:r>
              <a:rPr lang="ru-RU" sz="3200" dirty="0" err="1" smtClean="0"/>
              <a:t>різні</a:t>
            </a:r>
            <a:r>
              <a:rPr lang="ru-RU" sz="3200" dirty="0" smtClean="0"/>
              <a:t> </a:t>
            </a:r>
            <a:r>
              <a:rPr lang="ru-RU" sz="3200" dirty="0" err="1" smtClean="0"/>
              <a:t>жанри</a:t>
            </a:r>
            <a:r>
              <a:rPr lang="ru-RU" sz="3200" dirty="0" smtClean="0"/>
              <a:t>, </a:t>
            </a:r>
            <a:r>
              <a:rPr lang="ru-RU" sz="3200" dirty="0" err="1" smtClean="0"/>
              <a:t>що</a:t>
            </a:r>
            <a:r>
              <a:rPr lang="ru-RU" sz="3200" dirty="0" smtClean="0"/>
              <a:t> стали </a:t>
            </a:r>
            <a:r>
              <a:rPr lang="ru-RU" sz="3200" dirty="0" err="1" smtClean="0"/>
              <a:t>етапами</a:t>
            </a:r>
            <a:r>
              <a:rPr lang="ru-RU" sz="3200" dirty="0" smtClean="0"/>
              <a:t> </a:t>
            </a:r>
            <a:r>
              <a:rPr lang="ru-RU" sz="3200" dirty="0" err="1" smtClean="0"/>
              <a:t>дуже</a:t>
            </a:r>
            <a:r>
              <a:rPr lang="ru-RU" sz="3200" dirty="0" smtClean="0"/>
              <a:t> </a:t>
            </a:r>
            <a:r>
              <a:rPr lang="ru-RU" sz="3200" dirty="0" err="1" smtClean="0"/>
              <a:t>цікавої</a:t>
            </a:r>
            <a:r>
              <a:rPr lang="ru-RU" sz="3200" dirty="0" smtClean="0"/>
              <a:t> </a:t>
            </a:r>
            <a:r>
              <a:rPr lang="ru-RU" sz="3200" dirty="0" err="1" smtClean="0"/>
              <a:t>еволюції</a:t>
            </a:r>
            <a:r>
              <a:rPr lang="ru-RU" sz="3200" dirty="0" smtClean="0"/>
              <a:t>: </a:t>
            </a:r>
            <a:r>
              <a:rPr lang="ru-RU" sz="3200" dirty="0" err="1" smtClean="0"/>
              <a:t>від</a:t>
            </a:r>
            <a:r>
              <a:rPr lang="ru-RU" sz="3200" dirty="0" smtClean="0"/>
              <a:t> </a:t>
            </a:r>
            <a:r>
              <a:rPr lang="ru-RU" sz="3200" dirty="0" err="1" smtClean="0"/>
              <a:t>побутовго</a:t>
            </a:r>
            <a:r>
              <a:rPr lang="ru-RU" sz="3200" dirty="0" smtClean="0"/>
              <a:t> </a:t>
            </a:r>
            <a:r>
              <a:rPr lang="ru-RU" sz="3200" dirty="0" err="1" smtClean="0"/>
              <a:t>малювання</a:t>
            </a:r>
            <a:r>
              <a:rPr lang="ru-RU" sz="3200" dirty="0" smtClean="0"/>
              <a:t> до </a:t>
            </a:r>
            <a:r>
              <a:rPr lang="ru-RU" sz="3200" dirty="0" err="1" smtClean="0"/>
              <a:t>казки</a:t>
            </a:r>
            <a:r>
              <a:rPr lang="ru-RU" sz="3200" dirty="0" smtClean="0"/>
              <a:t>, </a:t>
            </a:r>
            <a:r>
              <a:rPr lang="ru-RU" sz="3200" dirty="0" err="1" smtClean="0"/>
              <a:t>від</a:t>
            </a:r>
            <a:r>
              <a:rPr lang="ru-RU" sz="3200" dirty="0" smtClean="0"/>
              <a:t> станкового </a:t>
            </a:r>
            <a:r>
              <a:rPr lang="ru-RU" sz="3200" dirty="0" err="1" smtClean="0"/>
              <a:t>живопису</a:t>
            </a:r>
            <a:r>
              <a:rPr lang="ru-RU" sz="3200" dirty="0" smtClean="0"/>
              <a:t> до монументального, </a:t>
            </a:r>
            <a:r>
              <a:rPr lang="ru-RU" sz="3200" dirty="0" err="1" smtClean="0"/>
              <a:t>від</a:t>
            </a:r>
            <a:r>
              <a:rPr lang="ru-RU" sz="3200" dirty="0" smtClean="0"/>
              <a:t> </a:t>
            </a:r>
            <a:r>
              <a:rPr lang="ru-RU" sz="3200" dirty="0" err="1" smtClean="0"/>
              <a:t>приземленості</a:t>
            </a:r>
            <a:r>
              <a:rPr lang="ru-RU" sz="3200" dirty="0" smtClean="0"/>
              <a:t> </a:t>
            </a:r>
            <a:r>
              <a:rPr lang="ru-RU" sz="3200" i="1" dirty="0" err="1" smtClean="0"/>
              <a:t>сподвижників</a:t>
            </a:r>
            <a:r>
              <a:rPr lang="ru-RU" sz="3200" dirty="0" smtClean="0"/>
              <a:t> до прообразу стилю модерн.</a:t>
            </a:r>
            <a:endParaRPr lang="ru-RU" sz="32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4495">
        <p14:gallery dir="l"/>
      </p:transition>
    </mc:Choice>
    <mc:Fallback>
      <p:transition spd="slow" advTm="14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745px-Vanetsov_Moving_House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818644" y="2420888"/>
            <a:ext cx="3312368" cy="28780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Содержимое 8" descr="_3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570586" y="2420888"/>
            <a:ext cx="3755686" cy="292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683568" y="5404574"/>
            <a:ext cx="3582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«С квартиры на квартиру», 1876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5382534"/>
            <a:ext cx="2997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«Военная телеграмма»1878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61658" y="1052736"/>
            <a:ext cx="52088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 </a:t>
            </a:r>
            <a:r>
              <a:rPr lang="ru-RU" sz="2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ранніх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етапах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 </a:t>
            </a:r>
            <a:r>
              <a:rPr lang="ru-RU" sz="2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творчості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Васнецова</a:t>
            </a:r>
          </a:p>
          <a:p>
            <a:pPr algn="ctr"/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переважали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побутові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мотиви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ru-RU" sz="2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204864"/>
            <a:ext cx="6192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З 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1874 року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молодий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художник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працює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в критичному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реалізмі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бере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участь у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пересувних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художніх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виставках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  <a:endParaRPr lang="ru-RU" sz="1200" i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ru-RU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Васнецов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приєднався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до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плеяди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живописців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які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відображали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у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своїх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творах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важке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життя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народу. </a:t>
            </a:r>
            <a:endParaRPr lang="ru-RU" sz="1200" i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ru-RU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Тематика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творів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спрямовувала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увагу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суспільства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до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соціальних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проблем: картина «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Нужденні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піснярі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(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Богомольці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)» (1873 р.).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1047633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Усі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багатофігурні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композиції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на картинах художника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несуть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у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собі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гіркоту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і правду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життя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в той же</a:t>
            </a:r>
          </a:p>
          <a:p>
            <a:pPr lvl="0"/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час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вирізняються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спостережливістю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і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влучністю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характеристики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персонажів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Картина «Преферанс» </a:t>
            </a:r>
          </a:p>
          <a:p>
            <a:pPr lvl="0"/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(1879 р.)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відображає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духовні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злидні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споживацького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існування</a:t>
            </a:r>
            <a:r>
              <a:rPr lang="ru-RU" sz="1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  <a:endParaRPr lang="ru-RU" sz="1200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467805"/>
            <a:ext cx="3600400" cy="21708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41953"/>
            <a:ext cx="3600400" cy="22767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2035187" y="5505118"/>
            <a:ext cx="13292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rgbClr val="000000"/>
                </a:solidFill>
                <a:latin typeface="Arial"/>
              </a:rPr>
              <a:t>«</a:t>
            </a:r>
            <a:r>
              <a:rPr lang="ru-RU" sz="900" b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Преферанс» (1879)</a:t>
            </a:r>
            <a:endParaRPr lang="ru-RU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8575" y="5425778"/>
            <a:ext cx="24352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«</a:t>
            </a:r>
            <a:r>
              <a:rPr lang="ru-RU" sz="900" b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Нужденні</a:t>
            </a:r>
            <a:r>
              <a:rPr lang="ru-RU" sz="900" b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900" b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піснярі</a:t>
            </a:r>
            <a:r>
              <a:rPr lang="ru-RU" sz="900" b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(</a:t>
            </a:r>
            <a:r>
              <a:rPr lang="ru-RU" sz="900" b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Богомольці</a:t>
            </a:r>
            <a:r>
              <a:rPr lang="ru-RU" sz="900" b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)» (</a:t>
            </a:r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  <a:latin typeface="Arial"/>
              </a:rPr>
              <a:t>1873</a:t>
            </a:r>
            <a:r>
              <a:rPr lang="ru-RU" sz="900" b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)</a:t>
            </a:r>
            <a:endParaRPr lang="ru-RU" sz="9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1475656" y="2780928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Воїн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сидить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на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втомленому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богатирському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коні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з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сумом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дивиться на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знаменитий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шляховий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валун, на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якому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вирізьблено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давньослов'янськими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літерами</a:t>
            </a:r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b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Одинокий витязь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втомлено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опустив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списа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і,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передбачаючи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неминуче,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оглядає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черепи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кості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загиблих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воїнів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якими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всіяне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поле бою. Для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нього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спокуси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інших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доріг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закриті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попереду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тільки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єдиний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шлях —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померти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захищаючи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Вітчизну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ru-RU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1547664" y="1252934"/>
            <a:ext cx="6120680" cy="152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 1882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році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художник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продовжив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роботу над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історико-билинним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циклом. Полотно «Витязь на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розпутті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 —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спроба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відобразити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не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лише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билинного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героя, але й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деякі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риси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російського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національного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характеру.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84" y="4941168"/>
            <a:ext cx="1276360" cy="1282332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7812360" y="5373216"/>
            <a:ext cx="576064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771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netsov_3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711" r="21711"/>
          <a:stretch>
            <a:fillRect/>
          </a:stretch>
        </p:blipFill>
        <p:spPr>
          <a:xfrm>
            <a:off x="1118667" y="1844824"/>
            <a:ext cx="3384376" cy="3384376"/>
          </a:xfrm>
          <a:prstGeom prst="rect">
            <a:avLst/>
          </a:prstGeom>
          <a:ln w="1905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220072" y="1187460"/>
            <a:ext cx="2160240" cy="4617804"/>
          </a:xfrm>
        </p:spPr>
        <p:txBody>
          <a:bodyPr>
            <a:normAutofit lnSpcReduction="10000"/>
          </a:bodyPr>
          <a:lstStyle/>
          <a:p>
            <a:r>
              <a:rPr lang="uk-UA" sz="1800" i="1" dirty="0" smtClean="0"/>
              <a:t>“</a:t>
            </a:r>
            <a:r>
              <a:rPr lang="ru-RU" sz="1200" i="1" dirty="0" smtClean="0"/>
              <a:t>На камне написано: «Как </a:t>
            </a:r>
            <a:r>
              <a:rPr lang="ru-RU" sz="1200" i="1" dirty="0" err="1" smtClean="0"/>
              <a:t>пряму</a:t>
            </a:r>
            <a:r>
              <a:rPr lang="ru-RU" sz="1200" i="1" dirty="0" smtClean="0"/>
              <a:t> </a:t>
            </a:r>
            <a:r>
              <a:rPr lang="ru-RU" sz="1200" i="1" dirty="0" err="1" smtClean="0"/>
              <a:t>ехати</a:t>
            </a:r>
            <a:r>
              <a:rPr lang="ru-RU" sz="1200" i="1" dirty="0" smtClean="0"/>
              <a:t> — живу не </a:t>
            </a:r>
            <a:r>
              <a:rPr lang="ru-RU" sz="1200" i="1" dirty="0" err="1" smtClean="0"/>
              <a:t>бывати</a:t>
            </a:r>
            <a:r>
              <a:rPr lang="ru-RU" sz="1200" i="1" dirty="0" smtClean="0"/>
              <a:t> — нет пути ни прохожему, ни проезжему, ни пролетному». Следуемые далее надписи: «</a:t>
            </a:r>
            <a:r>
              <a:rPr lang="ru-RU" sz="1200" i="1" dirty="0" err="1" smtClean="0"/>
              <a:t>направу</a:t>
            </a:r>
            <a:r>
              <a:rPr lang="ru-RU" sz="1200" i="1" dirty="0" smtClean="0"/>
              <a:t> </a:t>
            </a:r>
            <a:r>
              <a:rPr lang="ru-RU" sz="1200" i="1" dirty="0" err="1" smtClean="0"/>
              <a:t>ехати</a:t>
            </a:r>
            <a:r>
              <a:rPr lang="ru-RU" sz="1200" i="1" dirty="0" smtClean="0"/>
              <a:t> — </a:t>
            </a:r>
            <a:r>
              <a:rPr lang="ru-RU" sz="1200" i="1" dirty="0" err="1" smtClean="0"/>
              <a:t>женату</a:t>
            </a:r>
            <a:r>
              <a:rPr lang="ru-RU" sz="1200" i="1" dirty="0" smtClean="0"/>
              <a:t> </a:t>
            </a:r>
            <a:r>
              <a:rPr lang="ru-RU" sz="1200" i="1" dirty="0" err="1" smtClean="0"/>
              <a:t>быти</a:t>
            </a:r>
            <a:r>
              <a:rPr lang="ru-RU" sz="1200" i="1" dirty="0" smtClean="0"/>
              <a:t>; </a:t>
            </a:r>
            <a:r>
              <a:rPr lang="ru-RU" sz="1200" i="1" dirty="0" err="1" smtClean="0"/>
              <a:t>налеву</a:t>
            </a:r>
            <a:r>
              <a:rPr lang="ru-RU" sz="1200" i="1" dirty="0" smtClean="0"/>
              <a:t> </a:t>
            </a:r>
            <a:r>
              <a:rPr lang="ru-RU" sz="1200" i="1" dirty="0" err="1" smtClean="0"/>
              <a:t>ехати</a:t>
            </a:r>
            <a:r>
              <a:rPr lang="ru-RU" sz="1200" i="1" dirty="0" smtClean="0"/>
              <a:t> — </a:t>
            </a:r>
            <a:r>
              <a:rPr lang="ru-RU" sz="1200" i="1" dirty="0" err="1" smtClean="0"/>
              <a:t>богату</a:t>
            </a:r>
            <a:r>
              <a:rPr lang="ru-RU" sz="1200" i="1" dirty="0" smtClean="0"/>
              <a:t> </a:t>
            </a:r>
            <a:r>
              <a:rPr lang="ru-RU" sz="1200" i="1" dirty="0" err="1" smtClean="0"/>
              <a:t>быти</a:t>
            </a:r>
            <a:r>
              <a:rPr lang="ru-RU" sz="1200" i="1" dirty="0" smtClean="0"/>
              <a:t>» — на камне не видны, я их спрятал под мох и стер частью. Надписи эти отысканы мною в публичной библиотеке при Вашем любезном содействии.»</a:t>
            </a:r>
          </a:p>
          <a:p>
            <a:pPr algn="r"/>
            <a:r>
              <a:rPr lang="uk-UA" sz="1200" i="1" dirty="0" smtClean="0"/>
              <a:t>В.М. </a:t>
            </a:r>
            <a:r>
              <a:rPr lang="uk-UA" sz="1200" i="1" dirty="0" err="1" smtClean="0"/>
              <a:t>Васнецов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5301208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«Витязь на </a:t>
            </a:r>
            <a:r>
              <a:rPr lang="ru-RU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роздоріжжі</a:t>
            </a:r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» (1882</a:t>
            </a:r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) 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052736"/>
            <a:ext cx="597666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Наступна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билинно-казкова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картина Васнецова — </a:t>
            </a: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«Три </a:t>
            </a:r>
            <a:r>
              <a:rPr lang="ru-RU" sz="1400" b="1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царівни</a:t>
            </a: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b="1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підземного</a:t>
            </a: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царства»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 (1884 р.). В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основі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сюжету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цього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живописного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твору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лежить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казка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про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Іванушку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який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шукав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свою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мати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у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підземному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царстві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 Три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гарні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дівчини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—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символи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багатства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земних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надр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: золота,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дорогоцінного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каміння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й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міді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—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його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зустріли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у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підземному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царстві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Мідь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художник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замінив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на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вугілля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що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уособлює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енергію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Іван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вивів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із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підземелля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цих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казкових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царівен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Дівчина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що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уособлює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золото, як і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належить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зображена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в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блискучому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вбранні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і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короні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прикрашеній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рожевими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перлами.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Дорогоцінне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каміння-дівчина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одягнена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у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сарафані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розшитому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сапфірами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смарагдами і яшмою з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масивними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прикрасами на грудях і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волоссі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 А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дівчину-вугілля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на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відміну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від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її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сестер,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зображено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простоволосою в строгому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чорному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вбранні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 У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неї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нема в руках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білої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шовкової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хустки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як у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інших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царівен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тому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що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вона —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робітниця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над головою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полум'яніє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блакитний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вогник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Похмурі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скелі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на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фоні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яких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стоять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царівни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,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написані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плоско,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немовби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театральна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декорація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Однак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жіночі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образи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психологічні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й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виразні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.</a:t>
            </a:r>
            <a:endParaRPr lang="ru-RU" sz="1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819349"/>
            <a:ext cx="1980221" cy="1135715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7452320" y="5220681"/>
            <a:ext cx="792089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75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571625"/>
            <a:ext cx="6477000" cy="3714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27784" y="5339948"/>
            <a:ext cx="374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«Три </a:t>
            </a:r>
            <a:r>
              <a:rPr lang="ru-RU" sz="1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царівни</a:t>
            </a:r>
            <a:r>
              <a:rPr lang="ru-RU" sz="1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підземного</a:t>
            </a:r>
            <a:r>
              <a:rPr lang="ru-RU" sz="1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царства» (1884)</a:t>
            </a:r>
          </a:p>
        </p:txBody>
      </p:sp>
    </p:spTree>
    <p:extLst>
      <p:ext uri="{BB962C8B-B14F-4D97-AF65-F5344CB8AC3E}">
        <p14:creationId xmlns:p14="http://schemas.microsoft.com/office/powerpoint/2010/main" val="308279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635896" y="836712"/>
            <a:ext cx="3888432" cy="511256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	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Цар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у Васнецова -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розумний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і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підступний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грізний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і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мудрий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самотній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і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величний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одночасно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	Художник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спирався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у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своїй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характеристиці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царя на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судження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про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нього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сучасників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і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на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психологічний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портрет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Івана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Грозного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історика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Василя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Ключевського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Їм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переконливо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представлений великий характер, сильна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особистість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що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відповідало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як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правді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історії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так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і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поетичним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переказам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про </a:t>
            </a:r>
            <a:r>
              <a:rPr lang="ru-RU" sz="1600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грізного</a:t>
            </a:r>
            <a:r>
              <a:rPr lang="ru-RU" sz="16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царя.</a:t>
            </a:r>
            <a:endParaRPr lang="ru-RU" sz="1600" i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Содержимое 4" descr="image_15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233747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11560" y="5747692"/>
            <a:ext cx="32148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«Царь Иван Васильевич Грозный»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348</TotalTime>
  <Words>565</Words>
  <Application>Microsoft Office PowerPoint</Application>
  <PresentationFormat>Экран (4:3)</PresentationFormat>
  <Paragraphs>59</Paragraphs>
  <Slides>18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Кутюр</vt:lpstr>
      <vt:lpstr>Презентация PowerPoint</vt:lpstr>
      <vt:lpstr>Творчість художника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Віктор Михайлович Васнецов</dc:title>
  <dc:creator>Нелюшка</dc:creator>
  <cp:lastModifiedBy>User</cp:lastModifiedBy>
  <cp:revision>35</cp:revision>
  <dcterms:created xsi:type="dcterms:W3CDTF">2012-12-06T19:21:40Z</dcterms:created>
  <dcterms:modified xsi:type="dcterms:W3CDTF">2014-01-18T21:54:02Z</dcterms:modified>
</cp:coreProperties>
</file>