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61" r:id="rId3"/>
    <p:sldId id="256" r:id="rId4"/>
    <p:sldId id="257" r:id="rId5"/>
    <p:sldId id="271" r:id="rId6"/>
    <p:sldId id="263" r:id="rId7"/>
    <p:sldId id="268" r:id="rId8"/>
    <p:sldId id="267" r:id="rId9"/>
    <p:sldId id="259" r:id="rId10"/>
    <p:sldId id="272" r:id="rId11"/>
    <p:sldId id="258" r:id="rId12"/>
    <p:sldId id="270" r:id="rId13"/>
    <p:sldId id="273" r:id="rId14"/>
    <p:sldId id="264" r:id="rId15"/>
    <p:sldId id="266" r:id="rId16"/>
    <p:sldId id="26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9;&#1087;&#1080;&#1088;&#1072;&#1085;&#1090;&#1091;&#1088;&#1072;\&#1056;&#1077;&#1092;&#1086;&#1088;&#1084;&#1091;&#1074;&#1072;&#1085;&#1085;&#1103;%20&#1087;&#1086;&#1076;&#1072;&#1090;&#1082;&#1086;&#1074;&#1086;&#1111;%20&#1089;&#1080;&#1089;&#1090;&#1077;&#1084;&#1080;%20&#1059;&#1082;&#1088;&#1072;&#1111;&#1085;&#1080;%20&#1074;%20&#1091;&#1084;&#1086;&#1074;&#1072;&#1093;%20&#1087;&#1086;&#1076;&#1072;&#1090;&#1082;&#1086;&#1074;&#1086;&#1111;%20&#1082;&#1086;&#1085;&#1082;&#1091;&#1088;&#1077;&#1085;&#1094;&#1110;&#1111;\&#1057;&#1090;&#1072;&#1090;&#1080;&#1089;&#1090;&#1080;&#1082;&#1072;%20&#1087;&#1086;%20&#1085;&#1072;&#1083;&#1086;&#1075;&#1072;&#1084;+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9;&#1087;&#1080;&#1088;&#1072;&#1085;&#1090;&#1091;&#1088;&#1072;\&#1056;&#1077;&#1092;&#1086;&#1088;&#1084;&#1091;&#1074;&#1072;&#1085;&#1085;&#1103;%20&#1087;&#1086;&#1076;&#1072;&#1090;&#1082;&#1086;&#1074;&#1086;&#1111;%20&#1089;&#1080;&#1089;&#1090;&#1077;&#1084;&#1080;%20&#1059;&#1082;&#1088;&#1072;&#1111;&#1085;&#1080;%20&#1074;%20&#1091;&#1084;&#1086;&#1074;&#1072;&#1093;%20&#1087;&#1086;&#1076;&#1072;&#1090;&#1082;&#1086;&#1074;&#1086;&#1111;%20&#1082;&#1086;&#1085;&#1082;&#1091;&#1088;&#1077;&#1085;&#1094;&#1110;&#1111;\&#1057;&#1090;&#1072;&#1090;&#1080;&#1089;&#1090;&#1080;&#1082;&#1072;%20&#1087;&#1086;%20&#1085;&#1072;&#1083;&#1086;&#1075;&#1072;&#1084;+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9;&#1087;&#1080;&#1088;&#1072;&#1085;&#1090;&#1091;&#1088;&#1072;\&#1056;&#1077;&#1092;&#1086;&#1088;&#1084;&#1091;&#1074;&#1072;&#1085;&#1085;&#1103;%20&#1087;&#1086;&#1076;&#1072;&#1090;&#1082;&#1086;&#1074;&#1086;&#1111;%20&#1089;&#1080;&#1089;&#1090;&#1077;&#1084;&#1080;%20&#1059;&#1082;&#1088;&#1072;&#1111;&#1085;&#1080;%20&#1074;%20&#1091;&#1084;&#1086;&#1074;&#1072;&#1093;%20&#1087;&#1086;&#1076;&#1072;&#1090;&#1082;&#1086;&#1074;&#1086;&#1111;%20&#1082;&#1086;&#1085;&#1082;&#1091;&#1088;&#1077;&#1085;&#1094;&#1110;&#1111;\&#1057;&#1090;&#1072;&#1090;&#1080;&#1089;&#1090;&#1080;&#1082;&#1072;%20&#1087;&#1086;%20&#1085;&#1072;&#1083;&#1086;&#1075;&#1072;&#1084;+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993000874890638E-2"/>
          <c:y val="0"/>
          <c:w val="0.93923622047244093"/>
          <c:h val="0.99852809735742809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'Податкові надходження '!$P$11:$P$12</c:f>
              <c:strCache>
                <c:ptCount val="2"/>
                <c:pt idx="0">
                  <c:v>Податок на додану вартість</c:v>
                </c:pt>
                <c:pt idx="1">
                  <c:v>Інші податки та збори</c:v>
                </c:pt>
              </c:strCache>
            </c:strRef>
          </c:cat>
          <c:val>
            <c:numRef>
              <c:f>'Податкові надходження '!$Q$11:$Q$12</c:f>
              <c:numCache>
                <c:formatCode>0.00%</c:formatCode>
                <c:ptCount val="2"/>
                <c:pt idx="0">
                  <c:v>0.38502342250020838</c:v>
                </c:pt>
                <c:pt idx="1">
                  <c:v>0.61687687868238172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7816640836115913"/>
          <c:w val="1"/>
          <c:h val="0.162737066164792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81846019247596E-2"/>
          <c:y val="0"/>
          <c:w val="0.92351821839139203"/>
          <c:h val="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'Податкові надходження '!$P$8:$P$9</c:f>
              <c:strCache>
                <c:ptCount val="2"/>
                <c:pt idx="0">
                  <c:v>Податок на додану вартість</c:v>
                </c:pt>
                <c:pt idx="1">
                  <c:v>Інші доходи Зведеного бюджету України</c:v>
                </c:pt>
              </c:strCache>
            </c:strRef>
          </c:cat>
          <c:val>
            <c:numRef>
              <c:f>'Податкові надходження '!$Q$8:$Q$9</c:f>
              <c:numCache>
                <c:formatCode>0.00%</c:formatCode>
                <c:ptCount val="2"/>
                <c:pt idx="0">
                  <c:v>0.31160257963494581</c:v>
                </c:pt>
                <c:pt idx="1">
                  <c:v>0.68839742036505425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0529329201002353"/>
          <c:w val="1"/>
          <c:h val="0.14563082049222764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3285214348213"/>
          <c:y val="0.11158573928258973"/>
          <c:w val="0.79723381452318498"/>
          <c:h val="0.66042286380869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'Податкові надходження '!$A$156</c:f>
              <c:strCache>
                <c:ptCount val="1"/>
                <c:pt idx="0">
                  <c:v>Надходження від ПДВ, млн. грн.</c:v>
                </c:pt>
              </c:strCache>
            </c:strRef>
          </c:tx>
          <c:invertIfNegative val="0"/>
          <c:cat>
            <c:numRef>
              <c:f>'Податкові надходження '!$B$155:$O$155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'Податкові надходження '!$B$156:$O$156</c:f>
              <c:numCache>
                <c:formatCode>0</c:formatCode>
                <c:ptCount val="14"/>
                <c:pt idx="0">
                  <c:v>8409.2360000000008</c:v>
                </c:pt>
                <c:pt idx="1">
                  <c:v>9441.4233999999997</c:v>
                </c:pt>
                <c:pt idx="2">
                  <c:v>10348.3786</c:v>
                </c:pt>
                <c:pt idx="3">
                  <c:v>13471.1859</c:v>
                </c:pt>
                <c:pt idx="4">
                  <c:v>12598.0879</c:v>
                </c:pt>
                <c:pt idx="5">
                  <c:v>14807.541097339999</c:v>
                </c:pt>
                <c:pt idx="6">
                  <c:v>33803.768153680001</c:v>
                </c:pt>
                <c:pt idx="7">
                  <c:v>50396.729475190004</c:v>
                </c:pt>
                <c:pt idx="8">
                  <c:v>59382.807577430001</c:v>
                </c:pt>
                <c:pt idx="9">
                  <c:v>92082.618591210005</c:v>
                </c:pt>
                <c:pt idx="10">
                  <c:v>84596.655849050003</c:v>
                </c:pt>
                <c:pt idx="11">
                  <c:v>86315.915750020009</c:v>
                </c:pt>
                <c:pt idx="12">
                  <c:v>130093.75324614999</c:v>
                </c:pt>
                <c:pt idx="13">
                  <c:v>138826.82407085999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18368"/>
        <c:axId val="87420288"/>
      </c:barChart>
      <c:catAx>
        <c:axId val="8741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800" b="0">
                    <a:latin typeface="Times New Roman" pitchFamily="18" charset="0"/>
                    <a:cs typeface="Times New Roman" pitchFamily="18" charset="0"/>
                  </a:rPr>
                  <a:t>Рік</a:t>
                </a:r>
              </a:p>
            </c:rich>
          </c:tx>
          <c:layout>
            <c:manualLayout>
              <c:xMode val="edge"/>
              <c:yMode val="edge"/>
              <c:x val="0.92901662292213461"/>
              <c:y val="0.832384076990376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420288"/>
        <c:crosses val="autoZero"/>
        <c:auto val="1"/>
        <c:lblAlgn val="ctr"/>
        <c:lblOffset val="100"/>
        <c:noMultiLvlLbl val="0"/>
      </c:catAx>
      <c:valAx>
        <c:axId val="874202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800" b="0">
                    <a:latin typeface="Times New Roman" pitchFamily="18" charset="0"/>
                    <a:cs typeface="Times New Roman" pitchFamily="18" charset="0"/>
                  </a:rPr>
                  <a:t>Млн. грн.</a:t>
                </a:r>
              </a:p>
            </c:rich>
          </c:tx>
          <c:layout>
            <c:manualLayout>
              <c:xMode val="edge"/>
              <c:yMode val="edge"/>
              <c:x val="8.3333333333333384E-3"/>
              <c:y val="4.8920968212306821E-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418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4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84" y="1238526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с</a:t>
            </a:r>
            <a:r>
              <a:rPr lang="ru-RU" dirty="0" err="1" smtClean="0"/>
              <a:t>кладність</a:t>
            </a:r>
            <a:r>
              <a:rPr lang="ru-RU" dirty="0" smtClean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,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часу на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 smtClean="0"/>
              <a:t>податку</a:t>
            </a:r>
            <a:r>
              <a:rPr lang="ru-RU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з</a:t>
            </a:r>
            <a:r>
              <a:rPr lang="uk-UA" dirty="0" smtClean="0"/>
              <a:t>начний </a:t>
            </a:r>
            <a:r>
              <a:rPr lang="uk-UA" dirty="0"/>
              <a:t>вплив на загальний рівень цін – ПДВ як непрямий податок включається до ціни </a:t>
            </a:r>
            <a:r>
              <a:rPr lang="uk-UA" dirty="0" smtClean="0"/>
              <a:t>товарів;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стримує інфляцію;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надзвичайно </a:t>
            </a:r>
            <a:r>
              <a:rPr lang="uk-UA" dirty="0"/>
              <a:t>вразливий до зловживань, що стало причиною корупції та розкрадання бюджетних коштів, але перш за все це стосується відшкодування та ухилення від сплати податку.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98222" y="332656"/>
            <a:ext cx="514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Недоліки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ПДВ: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image.zn.ua/media/images/original/Jun2011/34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21695"/>
            <a:ext cx="2963729" cy="19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7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intel.com.ua/uploads/articlesImages/analytics_8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5" y="332656"/>
            <a:ext cx="3429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xpert.ru/data/public/383837/383940/usa_jpg_625x625_q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314524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u.ua/uploadfiles/fckeditor/image/USA/america-econo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4854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i-g-t.org/wp-content/uploads/2012/04/russfisher.ru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6" y="3429000"/>
            <a:ext cx="3157657" cy="23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0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3897" y="930275"/>
            <a:ext cx="8557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ПДВ потрібно зберегти в Україні, адже дивлячись на статистику частки  ПДВ у податкових надходженнях до бюджету країни, можна стверджувати, що ПДВ суттєво витісняє своїх так би мовити «конкурентів» . Також не можна не підмітити факт того, що за географічним положенням нам не вигідно відмовлятись від ПДВ. А найбільш прийнятним підходом, на нашу думку, буде вдосконалення та поліпшення адміністрування ПДВ.</a:t>
            </a:r>
            <a:endParaRPr lang="ru-RU" dirty="0"/>
          </a:p>
        </p:txBody>
      </p:sp>
      <p:sp>
        <p:nvSpPr>
          <p:cNvPr id="6" name="AutoShape 2" descr="http://upload.wikimedia.org/wikipedia/en/f/fb/Yes_che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upload.wikimedia.org/wikipedia/en/f/fb/Yes_check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upload.wikimedia.org/wikipedia/en/f/fb/Yes_check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upload.wikimedia.org/wikipedia/en/f/fb/Yes_check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://upload.wikimedia.org/wikipedia/en/f/fb/Yes_check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://upload.wikimedia.org/wikipedia/en/f/fb/Yes_check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://provolyn.com/sites/default/files/styles/800xxs/public/images/old_suit/news/2011-05-18/1305708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608512" cy="3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9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71850"/>
              </p:ext>
            </p:extLst>
          </p:nvPr>
        </p:nvGraphicFramePr>
        <p:xfrm>
          <a:off x="0" y="1"/>
          <a:ext cx="9125490" cy="688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146"/>
                <a:gridCol w="1512168"/>
                <a:gridCol w="6156176"/>
              </a:tblGrid>
              <a:tr h="6534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Стандартна ставка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Знижена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ставка</a:t>
                      </a:r>
                      <a:endParaRPr lang="ru-RU" dirty="0"/>
                    </a:p>
                  </a:txBody>
                  <a:tcPr/>
                </a:tc>
              </a:tr>
              <a:tr h="93348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Австрія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для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оренди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житла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перевезення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пасажирів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збору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сміття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видавництво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книг 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журналів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виробництво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харчових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продуктів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 в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окремих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випадках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Болгарія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(8% для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перевезення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таксі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автобусах)</a:t>
                      </a:r>
                      <a:endParaRPr lang="ru-RU" dirty="0"/>
                    </a:p>
                  </a:txBody>
                  <a:tcPr/>
                </a:tc>
              </a:tr>
              <a:tr h="6534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Чехія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харчові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книжки,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громадський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транспорт)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Естонія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Фінляндія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10%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19.6%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2.1%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7%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Німеччина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dirty="0"/>
                    </a:p>
                  </a:txBody>
                  <a:tcPr/>
                </a:tc>
              </a:tr>
              <a:tr h="883699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23% (16%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Егейських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островах)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 (6.5% для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готелів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аптек )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4%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Егейських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островах)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Угорщина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5%</a:t>
                      </a:r>
                      <a:endParaRPr lang="ru-RU" dirty="0"/>
                    </a:p>
                  </a:txBody>
                  <a:tcPr/>
                </a:tc>
              </a:tr>
              <a:tr h="3733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Ірландія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9.0%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4.8%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31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390364"/>
              </p:ext>
            </p:extLst>
          </p:nvPr>
        </p:nvGraphicFramePr>
        <p:xfrm>
          <a:off x="0" y="1"/>
          <a:ext cx="9144001" cy="684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728"/>
                <a:gridCol w="2444256"/>
                <a:gridCol w="4716017"/>
              </a:tblGrid>
              <a:tr h="464767">
                <a:tc>
                  <a:txBody>
                    <a:bodyPr/>
                    <a:lstStyle/>
                    <a:p>
                      <a:pPr algn="l"/>
                      <a:r>
                        <a:rPr lang="ru-RU" sz="175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Країна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Стандартна ставка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Знижена</a:t>
                      </a:r>
                      <a:r>
                        <a:rPr lang="ru-RU" sz="17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ставка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Італія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uk-UA" sz="1750" dirty="0" smtClean="0"/>
                        <a:t>Латвія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uk-UA" sz="1750" dirty="0" smtClean="0"/>
                        <a:t>Литва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uk-UA" sz="1750" dirty="0" smtClean="0"/>
                        <a:t>Люксембург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Мальта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Нідерланди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Польща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  <a:endParaRPr lang="ru-RU" sz="1750" dirty="0"/>
                    </a:p>
                  </a:txBody>
                  <a:tcPr/>
                </a:tc>
              </a:tr>
              <a:tr h="835960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Португалія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23%, 22% в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Мадейрі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16% на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Азорських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островах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6%, 12%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5% в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Мадейрі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9%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 на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Азорських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островах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Румунія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Словаччина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sz="1750" dirty="0"/>
                    </a:p>
                  </a:txBody>
                  <a:tcPr/>
                </a:tc>
              </a:tr>
              <a:tr h="360182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Словенія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8.5%</a:t>
                      </a:r>
                      <a:endParaRPr lang="ru-RU" sz="1750" dirty="0"/>
                    </a:p>
                  </a:txBody>
                  <a:tcPr/>
                </a:tc>
              </a:tr>
              <a:tr h="630319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Іспанія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21%, 7% на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Канарських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островах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4%, 3%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0% на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Канарських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островах</a:t>
                      </a:r>
                      <a:endParaRPr lang="ru-RU" sz="1750" dirty="0"/>
                    </a:p>
                  </a:txBody>
                  <a:tcPr/>
                </a:tc>
              </a:tr>
              <a:tr h="630319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Швеція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 (напр.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харчові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ресторани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6% (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громадський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транспорт)</a:t>
                      </a:r>
                      <a:endParaRPr lang="ru-RU" sz="1750" dirty="0"/>
                    </a:p>
                  </a:txBody>
                  <a:tcPr/>
                </a:tc>
              </a:tr>
              <a:tr h="630319">
                <a:tc>
                  <a:txBody>
                    <a:bodyPr/>
                    <a:lstStyle/>
                    <a:p>
                      <a:pPr algn="l"/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Великобританія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для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опалення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ремонту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житла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</a:t>
                      </a:r>
                    </a:p>
                    <a:p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для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першої</a:t>
                      </a:r>
                      <a:r>
                        <a:rPr lang="ru-RU" sz="17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необхідності</a:t>
                      </a:r>
                      <a:endParaRPr lang="ru-RU" sz="175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69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16632"/>
            <a:ext cx="3348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474" y="98072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Отже, ПДВ Україні потрібен, адже спираючись на раніше сказану статистику, він відіграє важливу роль у наповненні бюджету нашої країни. Другим не менш важливим чинником є його суттєве використання в світі, насамперед у ЄС. </a:t>
            </a:r>
            <a:endParaRPr lang="ru-RU" dirty="0"/>
          </a:p>
        </p:txBody>
      </p:sp>
      <p:pic>
        <p:nvPicPr>
          <p:cNvPr id="2050" name="Picture 2" descr="http://img1.ubr.ua/article/300x168/1ea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032448" cy="22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krinform.ua/files/news/ukr/images/214/928/middle_f89d244bc74443cf1a8d6c922b4ca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5885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42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12474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Дякую за увагу!!!</a:t>
            </a:r>
            <a:endParaRPr lang="ru-RU" dirty="0"/>
          </a:p>
        </p:txBody>
      </p:sp>
      <p:pic>
        <p:nvPicPr>
          <p:cNvPr id="3" name="Picture 2" descr="http://www.info-forum.ru/uploads/monthly_07_2013/post-12493-0-65948200-1374427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78" y="2708920"/>
            <a:ext cx="41338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9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672" y="1268760"/>
            <a:ext cx="7498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потрібен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ПДВ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(економічний аспект)?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goloskarpat.info/uploads/images/00/01/06/2012/11/18/dc35cadb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4138942" cy="30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2786" y="5366101"/>
            <a:ext cx="35333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Доповідач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</a:p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Завражний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Дмитро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665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8397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ПДВ - це непрямий податок  на додану вартість, входить до ціни реалізації товарів і сплачується споживачем до державного бюджету на кожному етапі виробництва товарів.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9534" y="260648"/>
            <a:ext cx="4592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Сутність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ПДВ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atcher.com.ua/wp-content/uploads/hryv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140460" cy="27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9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kurse.ua/i/2008-04/vozmeshchenie-nds-n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3" y="1542"/>
            <a:ext cx="9170741" cy="6856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99592" y="444446"/>
            <a:ext cx="7632848" cy="5616624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5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9834" y="948502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Уперше 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ПДВ </a:t>
            </a:r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запровадили 10 квітня 1954 року у Франції. Автором податку став Моріс </a:t>
            </a:r>
            <a:r>
              <a:rPr lang="uk-UA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Лоре</a:t>
            </a:r>
            <a:endParaRPr lang="uk-UA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априкінці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80-х – початку 90-х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років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ХХ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сторіччя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спостерігалась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особливо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вражаюча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динаміка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запровадження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податку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додану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вартість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653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-34117" y="404664"/>
            <a:ext cx="9144000" cy="1143000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uk-UA" sz="3600" dirty="0" smtClean="0"/>
              <a:t>Частка ПДВ у податкових надходженнях у 2012р. </a:t>
            </a:r>
            <a:br>
              <a:rPr lang="uk-UA" sz="3600" dirty="0" smtClean="0"/>
            </a:br>
            <a:r>
              <a:rPr lang="uk-UA" sz="3600" dirty="0" smtClean="0"/>
              <a:t>Частка ПДВ у доходах бюджету у 2012 р.</a:t>
            </a:r>
            <a:endParaRPr lang="ru-RU" sz="3600" dirty="0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218390597"/>
              </p:ext>
            </p:extLst>
          </p:nvPr>
        </p:nvGraphicFramePr>
        <p:xfrm>
          <a:off x="0" y="1988840"/>
          <a:ext cx="4572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587281066"/>
              </p:ext>
            </p:extLst>
          </p:nvPr>
        </p:nvGraphicFramePr>
        <p:xfrm>
          <a:off x="4643438" y="1916832"/>
          <a:ext cx="4500562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581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/>
              <a:t>Надходження від ПДВ до Зведеного бюджету України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2071678"/>
          <a:ext cx="9144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25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958" y="49035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/>
              <a:t>Надходження від ПДВ в Україні та країнах Європи, % від ВВП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1563054"/>
              </p:ext>
            </p:extLst>
          </p:nvPr>
        </p:nvGraphicFramePr>
        <p:xfrm>
          <a:off x="539552" y="2636912"/>
          <a:ext cx="8329642" cy="356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322"/>
                <a:gridCol w="1229209"/>
                <a:gridCol w="1518435"/>
                <a:gridCol w="1229209"/>
                <a:gridCol w="1373822"/>
                <a:gridCol w="1055645"/>
              </a:tblGrid>
              <a:tr h="576526"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Країна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5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55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2204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Європейський Союз (27 країн)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61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s1.i.ua/3/1/11202468_712682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 bwMode="auto">
          <a:xfrm>
            <a:off x="0" y="-17258"/>
            <a:ext cx="9144000" cy="68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8" y="972099"/>
            <a:ext cx="8784976" cy="4896544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68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6175" y="957654"/>
            <a:ext cx="517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Переваги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ПДВ: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508" y="1850710"/>
            <a:ext cx="8856984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n/>
                <a:solidFill>
                  <a:schemeClr val="accent3"/>
                </a:solidFill>
              </a:rPr>
              <a:t>ПДВ є </a:t>
            </a:r>
            <a:r>
              <a:rPr lang="ru-RU" sz="2000" b="1" dirty="0" err="1">
                <a:ln/>
                <a:solidFill>
                  <a:schemeClr val="accent3"/>
                </a:solidFill>
              </a:rPr>
              <a:t>головним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3"/>
                </a:solidFill>
              </a:rPr>
              <a:t>джерелом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ru-RU" sz="2000" b="1" dirty="0" err="1">
                <a:ln/>
                <a:solidFill>
                  <a:schemeClr val="accent3"/>
                </a:solidFill>
              </a:rPr>
              <a:t>наповнення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бюджету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держави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b="1" dirty="0" smtClean="0">
              <a:ln/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ln/>
                <a:solidFill>
                  <a:schemeClr val="accent3"/>
                </a:solidFill>
              </a:rPr>
              <a:t>податок </a:t>
            </a:r>
            <a:r>
              <a:rPr lang="uk-UA" sz="2000" b="1" dirty="0">
                <a:ln/>
                <a:solidFill>
                  <a:schemeClr val="accent3"/>
                </a:solidFill>
              </a:rPr>
              <a:t>є нейтральним для усіх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галузей;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b="1" dirty="0">
              <a:ln/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ln/>
                <a:solidFill>
                  <a:schemeClr val="accent3"/>
                </a:solidFill>
              </a:rPr>
              <a:t>має </a:t>
            </a:r>
            <a:r>
              <a:rPr lang="uk-UA" sz="2000" b="1" dirty="0">
                <a:ln/>
                <a:solidFill>
                  <a:schemeClr val="accent3"/>
                </a:solidFill>
              </a:rPr>
              <a:t>економічні та організаційно-технічні переваги щодо стягнення, простоти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нарахування;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b="1" dirty="0">
              <a:ln/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ln/>
                <a:solidFill>
                  <a:schemeClr val="accent3"/>
                </a:solidFill>
              </a:rPr>
              <a:t>стримує </a:t>
            </a:r>
            <a:r>
              <a:rPr lang="uk-UA" sz="2000" b="1" dirty="0">
                <a:ln/>
                <a:solidFill>
                  <a:schemeClr val="accent3"/>
                </a:solidFill>
              </a:rPr>
              <a:t>кризу надвиробництва і прискореного витіснення з ринку слабких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виробників;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b="1" dirty="0">
              <a:ln/>
              <a:solidFill>
                <a:schemeClr val="accent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ln/>
                <a:solidFill>
                  <a:schemeClr val="accent3"/>
                </a:solidFill>
              </a:rPr>
              <a:t>має </a:t>
            </a:r>
            <a:r>
              <a:rPr lang="uk-UA" sz="2000" b="1" dirty="0">
                <a:ln/>
                <a:solidFill>
                  <a:schemeClr val="accent3"/>
                </a:solidFill>
              </a:rPr>
              <a:t>широкі можливості для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оподаткування.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2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ak-prosto.com/images/5/c/yak-viznachiti-skladnist-robo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42" y="2708920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П</a:t>
            </a:r>
            <a:r>
              <a:rPr lang="uk-UA" sz="2000" dirty="0" smtClean="0"/>
              <a:t>одаток </a:t>
            </a:r>
            <a:r>
              <a:rPr lang="uk-UA" sz="2000" dirty="0"/>
              <a:t>складний, вимагає багато документації, </a:t>
            </a:r>
            <a:r>
              <a:rPr lang="uk-UA" sz="2000" dirty="0" smtClean="0"/>
              <a:t>та </a:t>
            </a:r>
            <a:r>
              <a:rPr lang="uk-UA" sz="2000" dirty="0"/>
              <a:t>має декілька особливостей через те, що деякі товари звільнені від нього, а у деяких випадках використовується нульова ставка.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369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1254</TotalTime>
  <Words>728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Частка ПДВ у податкових надходженнях у 2012р.  Частка ПДВ у доходах бюджету у 2012 р.</vt:lpstr>
      <vt:lpstr>Надходження від ПДВ до Зведеного бюджету України</vt:lpstr>
      <vt:lpstr>Надходження від ПДВ в Україні та країнах Європи, % від ВВП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Gamer</cp:lastModifiedBy>
  <cp:revision>34</cp:revision>
  <dcterms:created xsi:type="dcterms:W3CDTF">2013-09-28T16:19:00Z</dcterms:created>
  <dcterms:modified xsi:type="dcterms:W3CDTF">2013-10-09T19:19:35Z</dcterms:modified>
</cp:coreProperties>
</file>