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6" r:id="rId4"/>
    <p:sldId id="258" r:id="rId5"/>
    <p:sldId id="259" r:id="rId6"/>
    <p:sldId id="278" r:id="rId7"/>
    <p:sldId id="260" r:id="rId8"/>
    <p:sldId id="272" r:id="rId9"/>
    <p:sldId id="257" r:id="rId10"/>
    <p:sldId id="262" r:id="rId11"/>
    <p:sldId id="263" r:id="rId12"/>
    <p:sldId id="265" r:id="rId13"/>
    <p:sldId id="264" r:id="rId14"/>
    <p:sldId id="268" r:id="rId15"/>
    <p:sldId id="267" r:id="rId16"/>
    <p:sldId id="266" r:id="rId17"/>
    <p:sldId id="279" r:id="rId18"/>
    <p:sldId id="269" r:id="rId19"/>
    <p:sldId id="273" r:id="rId20"/>
    <p:sldId id="274" r:id="rId21"/>
    <p:sldId id="281" r:id="rId22"/>
    <p:sldId id="271" r:id="rId23"/>
    <p:sldId id="276" r:id="rId24"/>
    <p:sldId id="280" r:id="rId25"/>
    <p:sldId id="282" r:id="rId26"/>
    <p:sldId id="283" r:id="rId27"/>
    <p:sldId id="284" r:id="rId28"/>
    <p:sldId id="277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0%BF%D1%96%D0%BB%D0%B5%D1%97" TargetMode="External"/><Relationship Id="rId2" Type="http://schemas.openxmlformats.org/officeDocument/2006/relationships/hyperlink" Target="http://uk.wikipedia.org/wiki/%D0%90%D1%84%D1%96%D0%BD%D1%81%D1%8C%D0%BA%D0%B8%D0%B9_%D0%B0%D0%BA%D1%80%D0%BE%D0%BF%D0%BE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9800" y="381000"/>
            <a:ext cx="5002140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“Антична</a:t>
            </a:r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культура”</a:t>
            </a:r>
            <a:endParaRPr lang="uk-UA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029200"/>
            <a:ext cx="186217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i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Маловічко</a:t>
            </a:r>
            <a:r>
              <a:rPr lang="uk-UA" sz="20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0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Яни</a:t>
            </a:r>
            <a:endParaRPr lang="ru-RU" sz="2000" b="1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5903893"/>
            <a:ext cx="28598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Деметра,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копія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скульпутри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Фідія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Файл:Hera Barberini Pio-Clementino Inv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3214187" cy="57816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62600" y="6019800"/>
            <a:ext cx="205864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Артеміда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Файл:Diane de Versailles Leochares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76800" y="1600200"/>
            <a:ext cx="403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ході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античної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духовної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культури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поступово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виробляється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ідеал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людини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який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передбачає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гармонію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поєднання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фізичної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духовної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краси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 З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цим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ідеалом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співвідносилася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вся система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виховання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унікальна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свого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часу.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Саме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полісах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Еллади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уперше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історії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постало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завдання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навчання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дітей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усього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вільного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Гімназії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були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центрами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інтелектуального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поліса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Афінах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їх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було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декілька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 При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кожній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гімназії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обов'язково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існувала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бібліотека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прославилась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Платонівська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академія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де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вів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бесіди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своїми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учнями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Платон,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Лікейон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заснований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Арістотелем</a:t>
            </a:r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152400"/>
            <a:ext cx="185980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019800"/>
            <a:ext cx="402078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Гімназія</a:t>
            </a:r>
            <a:r>
              <a:rPr lang="ru-RU" sz="24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(палестра) в </a:t>
            </a:r>
            <a:r>
              <a:rPr lang="ru-RU" sz="24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Олімпії</a:t>
            </a:r>
            <a:endParaRPr lang="ru-RU" sz="2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Файл:Olympia - Palaestr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3149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65767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Фреска 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Платонівська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академія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Рафаель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Санті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Файл:Sanzi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6829425" cy="5300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019.radikal.ru/i626/1205/20/31120dbfa8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990600"/>
            <a:ext cx="487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Грецьку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архітектуру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відрізняє</a:t>
            </a:r>
            <a:r>
              <a:rPr lang="ru-RU" sz="2200" dirty="0" smtClean="0"/>
              <a:t> чистота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єдність</a:t>
            </a:r>
            <a:r>
              <a:rPr lang="ru-RU" sz="2200" dirty="0" smtClean="0"/>
              <a:t> стилю.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вироблено</a:t>
            </a:r>
            <a:r>
              <a:rPr lang="ru-RU" sz="2200" dirty="0" smtClean="0"/>
              <a:t> три </a:t>
            </a:r>
            <a:r>
              <a:rPr lang="ru-RU" sz="2200" dirty="0" err="1" smtClean="0"/>
              <a:t>основних</a:t>
            </a:r>
            <a:r>
              <a:rPr lang="ru-RU" sz="2200" dirty="0" smtClean="0"/>
              <a:t> </a:t>
            </a:r>
            <a:r>
              <a:rPr lang="ru-RU" sz="2200" dirty="0" err="1" smtClean="0"/>
              <a:t>архітектурних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ордери</a:t>
            </a:r>
            <a:r>
              <a:rPr lang="ru-RU" sz="2200" dirty="0" smtClean="0"/>
              <a:t> («ордер» — в </a:t>
            </a:r>
            <a:r>
              <a:rPr lang="ru-RU" sz="2200" dirty="0" err="1" smtClean="0"/>
              <a:t>перекладі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грецького</a:t>
            </a:r>
            <a:r>
              <a:rPr lang="ru-RU" sz="2200" dirty="0" smtClean="0"/>
              <a:t> «порядок») — вони </a:t>
            </a:r>
            <a:r>
              <a:rPr lang="ru-RU" sz="2200" dirty="0" err="1" smtClean="0"/>
              <a:t>розрізняються</a:t>
            </a:r>
            <a:r>
              <a:rPr lang="ru-RU" sz="2200" dirty="0" smtClean="0"/>
              <a:t> типами колон 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перекриттів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пропорціями</a:t>
            </a:r>
            <a:r>
              <a:rPr lang="ru-RU" sz="2200" dirty="0" smtClean="0"/>
              <a:t>, </a:t>
            </a:r>
            <a:r>
              <a:rPr lang="ru-RU" sz="2200" dirty="0" err="1" smtClean="0"/>
              <a:t>декоративним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оздобленням</a:t>
            </a:r>
            <a:r>
              <a:rPr lang="ru-RU" sz="2200" dirty="0" smtClean="0"/>
              <a:t>. </a:t>
            </a:r>
            <a:r>
              <a:rPr lang="ru-RU" sz="2200" dirty="0" err="1" smtClean="0"/>
              <a:t>Доричний</a:t>
            </a:r>
            <a:r>
              <a:rPr lang="ru-RU" sz="2200" dirty="0" smtClean="0"/>
              <a:t> та </a:t>
            </a:r>
            <a:r>
              <a:rPr lang="ru-RU" sz="2200" dirty="0" err="1" smtClean="0"/>
              <a:t>іонічний</a:t>
            </a:r>
            <a:r>
              <a:rPr lang="ru-RU" sz="2200" dirty="0" smtClean="0"/>
              <a:t> </a:t>
            </a:r>
            <a:r>
              <a:rPr lang="ru-RU" sz="2200" dirty="0" err="1" smtClean="0"/>
              <a:t>стилі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виникли</a:t>
            </a:r>
            <a:r>
              <a:rPr lang="ru-RU" sz="2200" dirty="0" smtClean="0"/>
              <a:t> у </a:t>
            </a:r>
            <a:r>
              <a:rPr lang="ru-RU" sz="2200" dirty="0" err="1" smtClean="0"/>
              <a:t>полісний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. </a:t>
            </a:r>
            <a:r>
              <a:rPr lang="ru-RU" sz="2200" dirty="0" err="1" smtClean="0"/>
              <a:t>Найчепурніший</a:t>
            </a:r>
            <a:r>
              <a:rPr lang="ru-RU" sz="2200" dirty="0" smtClean="0"/>
              <a:t> — </a:t>
            </a:r>
            <a:r>
              <a:rPr lang="ru-RU" sz="2200" dirty="0" err="1" smtClean="0"/>
              <a:t>коринфський</a:t>
            </a:r>
            <a:r>
              <a:rPr lang="ru-RU" sz="2200" dirty="0" smtClean="0"/>
              <a:t> ордер — </a:t>
            </a:r>
            <a:r>
              <a:rPr lang="ru-RU" sz="2200" dirty="0" err="1" smtClean="0"/>
              <a:t>з'являється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добу</a:t>
            </a:r>
            <a:r>
              <a:rPr lang="ru-RU" sz="2200" dirty="0" smtClean="0"/>
              <a:t> </a:t>
            </a:r>
            <a:r>
              <a:rPr lang="ru-RU" sz="2200" dirty="0" err="1" smtClean="0"/>
              <a:t>еллінізму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152400"/>
            <a:ext cx="33480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Архітектура</a:t>
            </a:r>
            <a:endParaRPr lang="ru-RU" sz="4400" b="1" cap="al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4" name="Picture 4" descr="http://dic.academic.ru/pictures/wiki/files/67/Classical_orders_from_the_Encycloped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671" y="1066800"/>
            <a:ext cx="2415744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Файл:Epidaurus The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105400"/>
            <a:ext cx="679770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Файл:Acropo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7620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2200" y="0"/>
            <a:ext cx="460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Афінський</a:t>
            </a:r>
            <a:r>
              <a:rPr lang="ru-RU" sz="4000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акрополь</a:t>
            </a:r>
            <a:endParaRPr lang="ru-RU" sz="4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Храм </a:t>
            </a:r>
            <a:r>
              <a:rPr lang="ru-RU" sz="2400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Ніки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Аптерос</a:t>
            </a:r>
            <a:r>
              <a:rPr lang="ru-RU" sz="2400" i="1" dirty="0" smtClean="0"/>
              <a:t> </a:t>
            </a:r>
            <a:r>
              <a:rPr lang="ru-RU" sz="2400" dirty="0" smtClean="0"/>
              <a:t>— </a:t>
            </a:r>
            <a:r>
              <a:rPr lang="ru-RU" sz="2400" dirty="0" err="1" smtClean="0"/>
              <a:t>давньогрецький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храм</a:t>
            </a:r>
            <a:r>
              <a:rPr lang="ru-RU" sz="2400" dirty="0" smtClean="0"/>
              <a:t> ансамбля </a:t>
            </a:r>
            <a:r>
              <a:rPr lang="ru-RU" sz="2400" dirty="0" err="1" smtClean="0"/>
              <a:t>Афінського</a:t>
            </a:r>
            <a:r>
              <a:rPr lang="ru-RU" sz="2400" dirty="0" smtClean="0"/>
              <a:t> акрополя,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примикав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південно-західного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крила</a:t>
            </a:r>
            <a:r>
              <a:rPr lang="ru-RU" sz="2400" dirty="0" smtClean="0"/>
              <a:t> </a:t>
            </a:r>
            <a:r>
              <a:rPr lang="ru-RU" sz="2400" dirty="0" err="1" smtClean="0"/>
              <a:t>Пропілей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 descr="Файл:Temple of Athena N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409575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5943600"/>
            <a:ext cx="25298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Парфенон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Файл:2006 01 21 Athènes Parthé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Ніки</a:t>
            </a:r>
            <a:r>
              <a:rPr lang="ru-RU" b="1" dirty="0" smtClean="0"/>
              <a:t> </a:t>
            </a:r>
            <a:r>
              <a:rPr lang="ru-RU" b="1" dirty="0" err="1" smtClean="0"/>
              <a:t>Аптерос</a:t>
            </a:r>
            <a:r>
              <a:rPr lang="ru-RU" dirty="0" smtClean="0"/>
              <a:t> — </a:t>
            </a:r>
            <a:r>
              <a:rPr lang="ru-RU" dirty="0" err="1" smtClean="0"/>
              <a:t>давньогрецький</a:t>
            </a:r>
            <a:r>
              <a:rPr lang="ru-RU" dirty="0" smtClean="0"/>
              <a:t> </a:t>
            </a:r>
            <a:r>
              <a:rPr lang="ru-RU" dirty="0" err="1" smtClean="0"/>
              <a:t>храм</a:t>
            </a:r>
            <a:r>
              <a:rPr lang="ru-RU" dirty="0" smtClean="0"/>
              <a:t> ансамбля </a:t>
            </a:r>
            <a:r>
              <a:rPr lang="ru-RU" dirty="0" err="1" smtClean="0">
                <a:hlinkClick r:id="rId2" tooltip="Афінський акрополь"/>
              </a:rPr>
              <a:t>Афінського</a:t>
            </a:r>
            <a:r>
              <a:rPr lang="ru-RU" dirty="0" smtClean="0">
                <a:hlinkClick r:id="rId2" tooltip="Афінський акрополь"/>
              </a:rPr>
              <a:t> акрополя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примикав</a:t>
            </a:r>
            <a:r>
              <a:rPr lang="ru-RU" dirty="0" smtClean="0"/>
              <a:t> до </a:t>
            </a:r>
            <a:r>
              <a:rPr lang="ru-RU" dirty="0" err="1" smtClean="0"/>
              <a:t>південно-західного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3" tooltip="Пропілеї"/>
              </a:rPr>
              <a:t>Пропілей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en-US" sz="2800" dirty="0" smtClean="0"/>
              <a:t> 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Ерехтейон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— храм,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присвячений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Посейдону,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який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міфом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суперничав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Афіною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право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покровительствувати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місту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Найзнаменитіший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цьому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храмі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портик 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каріатид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9218" name="Picture 2" descr="Файл:Porch of Maid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002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1981200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Скульптура 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улюбленим</a:t>
            </a:r>
            <a:r>
              <a:rPr lang="ru-RU" sz="2000" dirty="0" smtClean="0"/>
              <a:t> видом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еллінів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Статуї</a:t>
            </a:r>
            <a:r>
              <a:rPr lang="ru-RU" sz="2000" dirty="0" smtClean="0"/>
              <a:t> </a:t>
            </a:r>
            <a:r>
              <a:rPr lang="ru-RU" sz="2000" dirty="0" err="1" smtClean="0"/>
              <a:t>богів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ставилися</a:t>
            </a:r>
            <a:r>
              <a:rPr lang="ru-RU" sz="2000" dirty="0" smtClean="0"/>
              <a:t> в храмах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площах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споруджувалися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переможцям</a:t>
            </a:r>
            <a:r>
              <a:rPr lang="ru-RU" sz="2000" dirty="0" smtClean="0"/>
              <a:t> </a:t>
            </a:r>
            <a:r>
              <a:rPr lang="ru-RU" sz="2000" dirty="0" err="1" smtClean="0"/>
              <a:t>Олімпійських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ігор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великим драматургам. </a:t>
            </a:r>
            <a:r>
              <a:rPr lang="ru-RU" sz="2000" dirty="0" err="1" smtClean="0"/>
              <a:t>Шедеври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втомлюється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людство</a:t>
            </a:r>
            <a:r>
              <a:rPr lang="ru-RU" sz="2000" dirty="0" smtClean="0"/>
              <a:t>, дала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епоха</a:t>
            </a:r>
            <a:r>
              <a:rPr lang="ru-RU" sz="2000" dirty="0" smtClean="0"/>
              <a:t> </a:t>
            </a:r>
            <a:r>
              <a:rPr lang="ru-RU" sz="2000" dirty="0" err="1" smtClean="0"/>
              <a:t>древньогрецької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класики</a:t>
            </a:r>
            <a:r>
              <a:rPr lang="ru-RU" sz="2000" dirty="0" smtClean="0"/>
              <a:t>. </a:t>
            </a:r>
            <a:r>
              <a:rPr lang="ru-RU" sz="2000" dirty="0" err="1" smtClean="0"/>
              <a:t>Сучасниками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великі</a:t>
            </a:r>
            <a:r>
              <a:rPr lang="en-US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 </a:t>
            </a:r>
            <a:r>
              <a:rPr lang="ru-RU" sz="2000" dirty="0" err="1" smtClean="0"/>
              <a:t>Фідій</a:t>
            </a:r>
            <a:r>
              <a:rPr lang="ru-RU" sz="2000" dirty="0" smtClean="0"/>
              <a:t>, Мирон, </a:t>
            </a:r>
            <a:r>
              <a:rPr lang="ru-RU" sz="2000" dirty="0" err="1" smtClean="0"/>
              <a:t>Поліклет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Аргоса. 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28600"/>
            <a:ext cx="7307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 </a:t>
            </a:r>
            <a:r>
              <a:rPr lang="ru-RU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Скульптура </a:t>
            </a:r>
            <a:r>
              <a:rPr lang="ru-RU" sz="3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Стародавньої</a:t>
            </a:r>
            <a:r>
              <a:rPr lang="ru-RU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Греції</a:t>
            </a:r>
            <a:endParaRPr lang="ru-RU" sz="3600" dirty="0"/>
          </a:p>
        </p:txBody>
      </p:sp>
      <p:pic>
        <p:nvPicPr>
          <p:cNvPr id="7172" name="Picture 4" descr="http://www.toptravel.ru/images4/greece698.jpg"/>
          <p:cNvPicPr>
            <a:picLocks noChangeAspect="1" noChangeArrowheads="1"/>
          </p:cNvPicPr>
          <p:nvPr/>
        </p:nvPicPr>
        <p:blipFill>
          <a:blip r:embed="rId3"/>
          <a:srcRect l="10750" t="1282" r="5355"/>
          <a:stretch>
            <a:fillRect/>
          </a:stretch>
        </p:blipFill>
        <p:spPr bwMode="auto">
          <a:xfrm>
            <a:off x="457200" y="990600"/>
            <a:ext cx="3581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24600"/>
            <a:ext cx="4931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Дискобол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,Мирон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Гліптотека,Мюнхен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Файл:Greek statue discus thrower 2 century 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3543300" cy="5715000"/>
          </a:xfrm>
          <a:prstGeom prst="rect">
            <a:avLst/>
          </a:prstGeom>
          <a:noFill/>
        </p:spPr>
      </p:pic>
      <p:pic>
        <p:nvPicPr>
          <p:cNvPr id="7" name="Picture 2" descr="Файл:Doriphorus02 push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"/>
            <a:ext cx="2595521" cy="59340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3379" y="6248400"/>
            <a:ext cx="414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Дорифор</a:t>
            </a:r>
            <a:r>
              <a:rPr lang="uk-UA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Поліклета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Старшого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600200"/>
            <a:ext cx="396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/>
              <a:t>Антична</a:t>
            </a:r>
            <a:r>
              <a:rPr lang="ru-RU" sz="2800" b="1" u="sng" dirty="0" smtClean="0"/>
              <a:t> культура</a:t>
            </a:r>
            <a:r>
              <a:rPr lang="ru-RU" dirty="0" smtClean="0"/>
              <a:t> — </a:t>
            </a:r>
            <a:r>
              <a:rPr lang="ru-RU" sz="2400" dirty="0" err="1" smtClean="0">
                <a:solidFill>
                  <a:srgbClr val="002060"/>
                </a:solidFill>
              </a:rPr>
              <a:t>це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культура</a:t>
            </a:r>
            <a:r>
              <a:rPr lang="ru-RU" sz="2400" dirty="0" smtClean="0">
                <a:solidFill>
                  <a:srgbClr val="002060"/>
                </a:solidFill>
              </a:rPr>
              <a:t> держав, </a:t>
            </a:r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сформувалися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</a:t>
            </a:r>
            <a:r>
              <a:rPr lang="ru-RU" sz="2400" dirty="0" smtClean="0">
                <a:solidFill>
                  <a:srgbClr val="002060"/>
                </a:solidFill>
              </a:rPr>
              <a:t> 3 </a:t>
            </a:r>
            <a:r>
              <a:rPr lang="ru-RU" sz="2400" dirty="0" err="1" smtClean="0">
                <a:solidFill>
                  <a:srgbClr val="002060"/>
                </a:solidFill>
              </a:rPr>
              <a:t>тисячоліття</a:t>
            </a:r>
            <a:r>
              <a:rPr lang="ru-RU" sz="2400" dirty="0" smtClean="0">
                <a:solidFill>
                  <a:srgbClr val="002060"/>
                </a:solidFill>
              </a:rPr>
              <a:t> до н. е. по 5 </a:t>
            </a:r>
            <a:r>
              <a:rPr lang="ru-RU" sz="2400" dirty="0" err="1" smtClean="0">
                <a:solidFill>
                  <a:srgbClr val="002060"/>
                </a:solidFill>
              </a:rPr>
              <a:t>століття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нашої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ери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теренах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Середземноморського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регіону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періоду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архаїчної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Греції</a:t>
            </a:r>
            <a:r>
              <a:rPr lang="ru-RU" sz="2400" dirty="0" smtClean="0">
                <a:solidFill>
                  <a:srgbClr val="002060"/>
                </a:solidFill>
              </a:rPr>
              <a:t>, </a:t>
            </a:r>
            <a:r>
              <a:rPr lang="ru-RU" sz="2400" dirty="0" err="1" smtClean="0">
                <a:solidFill>
                  <a:srgbClr val="002060"/>
                </a:solidFill>
              </a:rPr>
              <a:t>класичної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Греції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доби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еллінізму</a:t>
            </a:r>
            <a:r>
              <a:rPr lang="ru-RU" sz="2400" dirty="0" smtClean="0">
                <a:solidFill>
                  <a:srgbClr val="002060"/>
                </a:solidFill>
              </a:rPr>
              <a:t> та </a:t>
            </a:r>
            <a:r>
              <a:rPr lang="ru-RU" sz="2400" dirty="0" err="1" smtClean="0">
                <a:solidFill>
                  <a:srgbClr val="002060"/>
                </a:solidFill>
              </a:rPr>
              <a:t>доби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Римської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304800"/>
            <a:ext cx="4641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Антична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культура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murzim.ru/uploads/posts/2010-10/1288548970_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060431"/>
            <a:ext cx="4953000" cy="579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47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давньогрецького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честь бога виноградарства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Діоніса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Діонісіями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Сполучившись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традицією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театр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класичну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епоху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Театралізовані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невід'ємною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 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уславленими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драматургами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Есхіл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Софокл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Евріпід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Файл:Theatre of Dionysus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1981200"/>
            <a:ext cx="5054600" cy="3790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943600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Перший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грецький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театр — 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Діоніса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 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Афінах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04800"/>
            <a:ext cx="51597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3600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Давньогрецький</a:t>
            </a:r>
            <a:r>
              <a:rPr lang="ru-RU" sz="36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театр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52400"/>
            <a:ext cx="82168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i="1" u="sng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Чудеса стародавнього світу в античній Греції:</a:t>
            </a:r>
            <a:endParaRPr lang="ru-RU" sz="2800" b="1" i="1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63" name="Picture 3" descr="Єгип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5" name="Picture 5" descr="Ір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7" name="Picture 7" descr="Гре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9" name="Picture 9" descr="Туречч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1" name="Picture 11" descr="Туречч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3" name="Picture 13" descr="Гре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5" name="Picture 15" descr="Єгип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447800"/>
                <a:gridCol w="1752600"/>
                <a:gridCol w="2590800"/>
              </a:tblGrid>
              <a:tr h="487680">
                <a:tc>
                  <a:txBody>
                    <a:bodyPr/>
                    <a:lstStyle/>
                    <a:p>
                      <a:r>
                        <a:rPr lang="uk-UA" dirty="0" smtClean="0"/>
                        <a:t>Об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єкт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Час створення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Творці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Руйнування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Статуя Зевса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 до н. е.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Олімпія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скульптор </a:t>
                      </a:r>
                      <a:r>
                        <a:rPr lang="ru-RU" sz="1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Фідій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століття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згоріла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пожежі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Константинополі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Храм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Артеміди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лідійці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спалений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Геростратом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360 до н. е.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н. е. (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Мавзолей в </a:t>
                      </a:r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Галікарнасі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351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Галікарнас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карійці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1494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року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зберігся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фундамент,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фрагменти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Колос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Родоський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226) до н. е.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Александрій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ський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маяк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століття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н. 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мис</a:t>
                      </a:r>
                      <a:r>
                        <a:rPr lang="ru-RU" dirty="0" smtClean="0"/>
                        <a:t> </a:t>
                      </a:r>
                      <a:r>
                        <a:rPr lang="ru-RU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Фарос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Династія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Птолемеїв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 до н. е. — 148 до н. е.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52600"/>
            <a:ext cx="4343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vi-VN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 Стародавнього Риму</a:t>
            </a:r>
            <a:r>
              <a:rPr lang="vi-VN" dirty="0" smtClean="0"/>
              <a:t> — другий етап античної культури. Вплив культури Стародавньої Греції на Рим не підлягає сумніву. Давньогрецький історик, автор фундаментальної 40-томної «Загальної історії»Полібій, який прожив у Римі 16 років, </a:t>
            </a:r>
            <a:r>
              <a:rPr lang="uk-UA" dirty="0" smtClean="0"/>
              <a:t>сказав</a:t>
            </a:r>
            <a:r>
              <a:rPr lang="vi-VN" dirty="0" smtClean="0"/>
              <a:t>: «Римляни, виявляється, можуть краще за всякий інший народ змінити свої звички і запозичити корисне». Але в той же час римська культура не копіювала грецьку, вона розвивала, поглиблювала досягнуте, а також привносила власні національні риси — практицизм, дисциплінованість, дотримання суворої системи.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152400"/>
            <a:ext cx="741619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Стародавнього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Риму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ile:Basilica of Constantine in the Roman Fo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4572000" cy="338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098" name="AutoShape 2" descr="File:Tempel of Antoninus - Faustina FR-Ro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File:Tempel of Antoninus - Faustina FR-Ro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File:Tempel of Antoninus - Faustina FR-R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1524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Колос </a:t>
            </a:r>
            <a:r>
              <a:rPr lang="ru-RU" b="1" dirty="0" err="1" smtClean="0"/>
              <a:t>Родоський</a:t>
            </a:r>
            <a:r>
              <a:rPr lang="ru-RU" dirty="0" smtClean="0"/>
              <a:t> </a:t>
            </a:r>
            <a:r>
              <a:rPr lang="en-US" dirty="0" smtClean="0"/>
              <a:t> — </a:t>
            </a:r>
            <a:r>
              <a:rPr lang="ru-RU" dirty="0" err="1" smtClean="0"/>
              <a:t>величезна</a:t>
            </a:r>
            <a:r>
              <a:rPr lang="ru-RU" dirty="0" smtClean="0"/>
              <a:t> статуя </a:t>
            </a:r>
            <a:r>
              <a:rPr lang="ru-RU" dirty="0" err="1" smtClean="0"/>
              <a:t>грецького</a:t>
            </a:r>
            <a:r>
              <a:rPr lang="ru-RU" dirty="0" smtClean="0"/>
              <a:t> бога </a:t>
            </a:r>
            <a:r>
              <a:rPr lang="ru-RU" dirty="0" err="1" smtClean="0"/>
              <a:t>Сонця</a:t>
            </a:r>
            <a:r>
              <a:rPr lang="ru-RU" dirty="0" smtClean="0"/>
              <a:t> </a:t>
            </a:r>
            <a:r>
              <a:rPr lang="ru-RU" dirty="0" err="1" smtClean="0"/>
              <a:t>Геліоса</a:t>
            </a:r>
            <a:r>
              <a:rPr lang="ru-RU" dirty="0" smtClean="0"/>
              <a:t>, </a:t>
            </a:r>
            <a:r>
              <a:rPr lang="ru-RU" dirty="0" err="1" smtClean="0"/>
              <a:t>споруджена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292 та 280 роками до н. е. на </a:t>
            </a:r>
            <a:r>
              <a:rPr lang="ru-RU" dirty="0" err="1" smtClean="0"/>
              <a:t>вході</a:t>
            </a:r>
            <a:r>
              <a:rPr lang="ru-RU" dirty="0" smtClean="0"/>
              <a:t> до </a:t>
            </a:r>
            <a:r>
              <a:rPr lang="ru-RU" dirty="0" err="1" smtClean="0"/>
              <a:t>гавані</a:t>
            </a:r>
            <a:r>
              <a:rPr lang="ru-RU" dirty="0" smtClean="0"/>
              <a:t> острова Родос, </a:t>
            </a:r>
            <a:r>
              <a:rPr lang="ru-RU" dirty="0" err="1" smtClean="0"/>
              <a:t>Греція</a:t>
            </a:r>
            <a:r>
              <a:rPr lang="ru-RU" dirty="0" smtClean="0"/>
              <a:t>, </a:t>
            </a:r>
            <a:r>
              <a:rPr lang="ru-RU" dirty="0" err="1" smtClean="0"/>
              <a:t>учнем</a:t>
            </a:r>
            <a:r>
              <a:rPr lang="ru-RU" dirty="0" smtClean="0"/>
              <a:t> </a:t>
            </a:r>
            <a:r>
              <a:rPr lang="ru-RU" dirty="0" err="1" smtClean="0"/>
              <a:t>Лісіппа</a:t>
            </a:r>
            <a:r>
              <a:rPr lang="ru-RU" dirty="0" smtClean="0"/>
              <a:t>, </a:t>
            </a:r>
            <a:r>
              <a:rPr lang="ru-RU" dirty="0" err="1" smtClean="0"/>
              <a:t>Харесом</a:t>
            </a:r>
            <a:r>
              <a:rPr lang="ru-RU" dirty="0" smtClean="0"/>
              <a:t> 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Ліндоса</a:t>
            </a:r>
            <a:r>
              <a:rPr lang="ru-RU" dirty="0" smtClean="0"/>
              <a:t>. Статуя </a:t>
            </a:r>
            <a:r>
              <a:rPr lang="ru-RU" dirty="0" err="1" smtClean="0"/>
              <a:t>вважалася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u="sng" dirty="0" smtClean="0"/>
              <a:t>Семи Чудес Античного </a:t>
            </a:r>
            <a:r>
              <a:rPr lang="ru-RU" u="sng" dirty="0" err="1" smtClean="0"/>
              <a:t>Світу</a:t>
            </a:r>
            <a:r>
              <a:rPr lang="ru-RU" dirty="0" smtClean="0"/>
              <a:t>: за час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вона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статуєю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висотою</a:t>
            </a:r>
            <a:r>
              <a:rPr lang="ru-RU" dirty="0" smtClean="0"/>
              <a:t> 70 </a:t>
            </a:r>
            <a:r>
              <a:rPr lang="ru-RU" dirty="0" err="1" smtClean="0"/>
              <a:t>ліктів</a:t>
            </a:r>
            <a:r>
              <a:rPr lang="ru-RU" dirty="0" smtClean="0"/>
              <a:t> (31,5 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[[i9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Умовно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античну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культуру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поділити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два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етапи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571500" indent="-571500"/>
            <a:endParaRPr lang="uk-UA" sz="2800" dirty="0" smtClean="0">
              <a:solidFill>
                <a:srgbClr val="FFFF00"/>
              </a:solidFill>
            </a:endParaRPr>
          </a:p>
          <a:p>
            <a:pPr marL="571500" indent="-571500"/>
            <a:endParaRPr lang="ru-RU" sz="2800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FFFF00"/>
                </a:solidFill>
              </a:rPr>
              <a:t>Культура </a:t>
            </a:r>
            <a:r>
              <a:rPr lang="ru-RU" sz="2800" dirty="0" err="1" smtClean="0">
                <a:solidFill>
                  <a:srgbClr val="FFFF00"/>
                </a:solidFill>
              </a:rPr>
              <a:t>Стародавньої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Греції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FFFF00"/>
                </a:solidFill>
              </a:rPr>
              <a:t>Культура </a:t>
            </a:r>
            <a:r>
              <a:rPr lang="ru-RU" sz="2800" dirty="0" err="1" smtClean="0">
                <a:solidFill>
                  <a:srgbClr val="FFFF00"/>
                </a:solidFill>
              </a:rPr>
              <a:t>Стародавнього</a:t>
            </a:r>
            <a:r>
              <a:rPr lang="ru-RU" sz="2800" dirty="0" smtClean="0">
                <a:solidFill>
                  <a:srgbClr val="FFFF00"/>
                </a:solidFill>
              </a:rPr>
              <a:t> Риму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Файл:Winged genius Boscoreale Louvre P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397" y="2076450"/>
            <a:ext cx="2726603" cy="4781550"/>
          </a:xfrm>
          <a:prstGeom prst="rect">
            <a:avLst/>
          </a:prstGeom>
          <a:noFill/>
        </p:spPr>
      </p:pic>
      <p:pic>
        <p:nvPicPr>
          <p:cNvPr id="22532" name="Picture 4" descr="http://samlib.ru/img/d/dubynina_i_w/172004/etrusski-sos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752974"/>
            <a:ext cx="1419225" cy="2105026"/>
          </a:xfrm>
          <a:prstGeom prst="rect">
            <a:avLst/>
          </a:prstGeom>
          <a:noFill/>
        </p:spPr>
      </p:pic>
      <p:pic>
        <p:nvPicPr>
          <p:cNvPr id="22534" name="Picture 6" descr="http://shkolazhizni.ru/img/content/i64/64774_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314700"/>
            <a:ext cx="2437790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838200"/>
            <a:ext cx="487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Культура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Греції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Риму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ніколи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не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забувалася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безпосередньо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вплинула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подальший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розвиток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При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всій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єдності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античної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її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римський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етапи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мають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свої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особливості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політичне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релігійне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мислення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філософські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та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юридичні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погляди,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літературу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мистецтво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Західної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Європи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сильніше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вплинув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Рим. 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культурній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традиції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Східної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Європи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в тому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числі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України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провідним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через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посередництво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Візантії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був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 За 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античності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зароджуються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явища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які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подальших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етапах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стануть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визначальними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в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особливо —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християнська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релігія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2400" y="304800"/>
            <a:ext cx="280846" cy="5693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31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Файл:Knossos - 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962400" cy="2639949"/>
          </a:xfrm>
          <a:prstGeom prst="rect">
            <a:avLst/>
          </a:prstGeom>
          <a:noFill/>
        </p:spPr>
      </p:pic>
      <p:pic>
        <p:nvPicPr>
          <p:cNvPr id="21508" name="Picture 4" descr="Файл:Roman sch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4114800" cy="155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9906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Стародавня Греція</a:t>
            </a:r>
            <a:r>
              <a:rPr lang="vi-VN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vi-VN" dirty="0" smtClean="0"/>
              <a:t>— </a:t>
            </a:r>
            <a:r>
              <a:rPr lang="vi-VN" sz="2000" dirty="0" smtClean="0"/>
              <a:t>період в історії Греції, який тривав від ІІІ тисячоліття до н. е. до римського завоювання в 2 столітті до н. е. Більшість істориків розглядають її як основоположну культуру</a:t>
            </a:r>
            <a:r>
              <a:rPr lang="uk-UA" sz="2000" dirty="0" smtClean="0"/>
              <a:t> </a:t>
            </a:r>
            <a:r>
              <a:rPr lang="vi-VN" sz="2000" dirty="0" smtClean="0"/>
              <a:t>західної цивілізації, батьківщиною світової демократії, західної філософії, основних принципів фізико-математичних</a:t>
            </a:r>
            <a:r>
              <a:rPr lang="uk-UA" sz="2000" dirty="0" smtClean="0"/>
              <a:t> </a:t>
            </a:r>
            <a:r>
              <a:rPr lang="vi-VN" sz="2000" dirty="0" smtClean="0"/>
              <a:t>наук, мистецтва театру</a:t>
            </a:r>
            <a:r>
              <a:rPr lang="uk-UA" sz="2000" baseline="30000" dirty="0" smtClean="0"/>
              <a:t> </a:t>
            </a:r>
            <a:r>
              <a:rPr lang="vi-VN" sz="2000" dirty="0" smtClean="0"/>
              <a:t>та Олімпійських ігор тощо. </a:t>
            </a:r>
            <a:endParaRPr lang="uk-UA" sz="2000" dirty="0" smtClean="0"/>
          </a:p>
          <a:p>
            <a:r>
              <a:rPr lang="vi-VN" sz="2000" dirty="0" smtClean="0"/>
              <a:t>Грецька культура мала могутній вплив на Римську імперію, яка в свою чергу донесла свою культуру майже до кожного європейського народу.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152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</a:t>
            </a:r>
            <a:endParaRPr lang="uk-UA" sz="4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52400"/>
            <a:ext cx="4834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 </a:t>
            </a: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Стародавня Греція</a:t>
            </a:r>
            <a:endParaRPr lang="uk-UA" sz="4000" b="1" i="1" dirty="0"/>
          </a:p>
        </p:txBody>
      </p:sp>
      <p:pic>
        <p:nvPicPr>
          <p:cNvPr id="20484" name="Picture 4" descr="http://osoznanie-reiki.do.am/_fr/1/s4776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828800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914400"/>
            <a:ext cx="4876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Гора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Олімп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вважалася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помешканням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дванадцяти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верховних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богів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чолі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із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Зевсом.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Громовержець</a:t>
            </a:r>
            <a:r>
              <a:rPr lang="ru-RU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Зевс 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найголовніший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серед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богів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людей;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Посейдон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морів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джерел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вод;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Аїд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підземного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царства;</a:t>
            </a:r>
            <a:r>
              <a:rPr lang="ru-RU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Гера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— дружина Зевса 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була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покровительницею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шлюбу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сім'ї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Деметра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богиня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родючості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 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Гестія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покровителька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домівки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 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Афіна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- богиня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мудрості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Гермес</a:t>
            </a:r>
            <a:r>
              <a:rPr lang="ru-RU" b="1" dirty="0" smtClean="0"/>
              <a:t> —</a:t>
            </a:r>
            <a:r>
              <a:rPr lang="ru-RU" b="1" dirty="0" err="1" smtClean="0"/>
              <a:t>вісник</a:t>
            </a:r>
            <a:r>
              <a:rPr lang="ru-RU" b="1" dirty="0" smtClean="0"/>
              <a:t> </a:t>
            </a:r>
            <a:r>
              <a:rPr lang="ru-RU" b="1" dirty="0" err="1" smtClean="0"/>
              <a:t>олімпійських</a:t>
            </a:r>
            <a:r>
              <a:rPr lang="ru-RU" b="1" dirty="0" smtClean="0"/>
              <a:t> </a:t>
            </a:r>
            <a:r>
              <a:rPr lang="ru-RU" b="1" dirty="0" err="1" smtClean="0"/>
              <a:t>богів</a:t>
            </a:r>
            <a:r>
              <a:rPr lang="ru-RU" b="1" dirty="0" smtClean="0"/>
              <a:t>, бог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Артеміда</a:t>
            </a:r>
            <a:r>
              <a:rPr lang="ru-RU" b="1" dirty="0" smtClean="0"/>
              <a:t> богиня </a:t>
            </a:r>
            <a:r>
              <a:rPr lang="ru-RU" b="1" dirty="0" err="1" smtClean="0"/>
              <a:t>родючості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покровительницею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 Аполлон</a:t>
            </a:r>
            <a:r>
              <a:rPr lang="ru-RU" b="1" dirty="0" smtClean="0"/>
              <a:t> —бог </a:t>
            </a:r>
            <a:r>
              <a:rPr lang="ru-RU" b="1" dirty="0" err="1" smtClean="0"/>
              <a:t>мистецтва</a:t>
            </a:r>
            <a:endParaRPr lang="ru-RU" b="1" dirty="0" smtClean="0"/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</a:rPr>
              <a:t>Афродіта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- богиня </a:t>
            </a:r>
            <a:r>
              <a:rPr lang="ru-RU" b="1" dirty="0" err="1" smtClean="0"/>
              <a:t>любові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b="1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Гефест </a:t>
            </a:r>
            <a:r>
              <a:rPr lang="ru-RU" b="1" dirty="0" smtClean="0"/>
              <a:t>- бог-коваль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Діоніс</a:t>
            </a:r>
            <a:r>
              <a:rPr lang="ru-RU" b="1" dirty="0" smtClean="0"/>
              <a:t> — </a:t>
            </a:r>
            <a:r>
              <a:rPr lang="ru-RU" b="1" dirty="0" err="1" smtClean="0"/>
              <a:t>найвеселіший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богів</a:t>
            </a:r>
            <a:r>
              <a:rPr lang="ru-RU" b="1" dirty="0" smtClean="0"/>
              <a:t>, заступник </a:t>
            </a:r>
            <a:r>
              <a:rPr lang="ru-RU" b="1" dirty="0" err="1" smtClean="0"/>
              <a:t>виноградарів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виноробів</a:t>
            </a:r>
            <a:r>
              <a:rPr lang="ru-RU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228600"/>
            <a:ext cx="6400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Міфологія Давньої Греції</a:t>
            </a:r>
            <a:endParaRPr lang="ru-RU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Файл:NAMA Aphrodite Pan &amp; E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4956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Файл:Zeus Otricoli Pio-Clementino Inv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75285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5400" y="6027003"/>
            <a:ext cx="135325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Зевс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Файл:Poseidon sculpture Copenhagen 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9432" y="533400"/>
            <a:ext cx="4315968" cy="5486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86400" y="5943600"/>
            <a:ext cx="26109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Посейдон</a:t>
            </a:r>
            <a:endParaRPr lang="ru-RU" sz="4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52400" y="6027003"/>
            <a:ext cx="500092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Аїд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 Цербер,</a:t>
            </a:r>
          </a:p>
          <a:p>
            <a:pPr algn="ctr"/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Археологічний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 музей 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Іракліону</a:t>
            </a:r>
            <a:endParaRPr lang="ru-RU" sz="2400" b="1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Файл:Hades-et-Cerberus-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3590925" cy="5705476"/>
          </a:xfrm>
          <a:prstGeom prst="rect">
            <a:avLst/>
          </a:prstGeom>
          <a:noFill/>
        </p:spPr>
      </p:pic>
      <p:pic>
        <p:nvPicPr>
          <p:cNvPr id="8196" name="Picture 4" descr="Файл:Hera Campana Louvre Ma2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409950" cy="57054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10200" y="6096000"/>
            <a:ext cx="3182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Статуя </a:t>
            </a:r>
            <a:r>
              <a:rPr lang="ru-RU" sz="28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Гери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 Лувр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867400"/>
            <a:ext cx="4354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Афродіта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Кнідська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робота 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Праксителя (IV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н. е.) 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6" name="Picture 4" descr="Файл:Cnidus Aphrodite Altemps Inv8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2438400" cy="5705476"/>
          </a:xfrm>
          <a:prstGeom prst="rect">
            <a:avLst/>
          </a:prstGeom>
          <a:noFill/>
        </p:spPr>
      </p:pic>
      <p:pic>
        <p:nvPicPr>
          <p:cNvPr id="18438" name="Picture 6" descr="Файл:Wenuszm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7200"/>
            <a:ext cx="1952244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95800" y="5867400"/>
            <a:ext cx="5029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Венера </a:t>
            </a:r>
            <a:r>
              <a:rPr lang="ru-RU" sz="2000" b="1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Мілоська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Агесандра</a:t>
            </a:r>
            <a:r>
              <a:rPr lang="ru-RU" sz="20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ru-RU" sz="20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Антиохійсьского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(II </a:t>
            </a:r>
            <a:r>
              <a:rPr lang="ru-RU" sz="2000" b="1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століття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до н. е.)</a:t>
            </a:r>
            <a:endParaRPr lang="ru-RU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8440" name="Picture 8" descr="Файл:Aphrodite of Milos.jpg"/>
          <p:cNvPicPr>
            <a:picLocks noChangeAspect="1" noChangeArrowheads="1"/>
          </p:cNvPicPr>
          <p:nvPr/>
        </p:nvPicPr>
        <p:blipFill>
          <a:blip r:embed="rId5"/>
          <a:srcRect l="20773" t="-4348" r="15460" b="-2899"/>
          <a:stretch>
            <a:fillRect/>
          </a:stretch>
        </p:blipFill>
        <p:spPr bwMode="auto">
          <a:xfrm>
            <a:off x="6629400" y="228600"/>
            <a:ext cx="2514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254</Words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27</cp:revision>
  <dcterms:modified xsi:type="dcterms:W3CDTF">2015-02-06T19:39:56Z</dcterms:modified>
</cp:coreProperties>
</file>