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7" autoAdjust="0"/>
    <p:restoredTop sz="94660"/>
  </p:normalViewPr>
  <p:slideViewPr>
    <p:cSldViewPr>
      <p:cViewPr varScale="1">
        <p:scale>
          <a:sx n="85" d="100"/>
          <a:sy n="85" d="100"/>
        </p:scale>
        <p:origin x="-8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60000"/>
                <a:satMod val="180000"/>
              </a:schemeClr>
              <a:schemeClr val="bg2">
                <a:tint val="500"/>
                <a:satMod val="150000"/>
              </a:schemeClr>
            </a:duotone>
            <a:lum bright="4000" contrast="-20000"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_%D1%81%D1%82%D0%BE%D0%BB%D1%96%D1%82%D1%82%D1%8F" TargetMode="External"/><Relationship Id="rId13" Type="http://schemas.openxmlformats.org/officeDocument/2006/relationships/hyperlink" Target="http://uk.wikipedia.org/wiki/%D0%9C%D0%B0%D0%BD%D1%8C%D1%94%D1%80%D0%B8%D0%B7%D0%BC" TargetMode="External"/><Relationship Id="rId18" Type="http://schemas.openxmlformats.org/officeDocument/2006/relationships/hyperlink" Target="http://uk.wikipedia.org/wiki/%D0%A0%D0%B8%D0%BC" TargetMode="External"/><Relationship Id="rId3" Type="http://schemas.openxmlformats.org/officeDocument/2006/relationships/hyperlink" Target="http://uk.wikipedia.org/wiki/%D0%86%D1%81%D0%BF%D0%B0%D0%BD%D1%81%D1%8C%D0%BA%D0%B0_%D0%BC%D0%BE%D0%B2%D0%B0" TargetMode="External"/><Relationship Id="rId21" Type="http://schemas.openxmlformats.org/officeDocument/2006/relationships/hyperlink" Target="http://uk.wikipedia.org/wiki/%D0%A4%D0%BB%D0%BE%D1%80%D0%B5%D0%BD%D1%86%D1%96%D1%8F" TargetMode="External"/><Relationship Id="rId7" Type="http://schemas.openxmlformats.org/officeDocument/2006/relationships/hyperlink" Target="http://uk.wikipedia.org/wiki/16_%D1%81%D1%82%D0%BE%D0%BB%D1%96%D1%82%D1%82%D1%8F" TargetMode="External"/><Relationship Id="rId12" Type="http://schemas.openxmlformats.org/officeDocument/2006/relationships/hyperlink" Target="http://uk.wikipedia.org/wiki/%D0%93%D1%83%D0%BC%D0%B0%D0%BD%D1%96%D0%B7%D0%BC" TargetMode="External"/><Relationship Id="rId17" Type="http://schemas.openxmlformats.org/officeDocument/2006/relationships/hyperlink" Target="http://uk.wikipedia.org/wiki/%D0%86%D1%82%D0%B0%D0%BB%D1%96%D1%8F" TargetMode="External"/><Relationship Id="rId2" Type="http://schemas.openxmlformats.org/officeDocument/2006/relationships/hyperlink" Target="http://uk.wikipedia.org/wiki/%D0%9F%D0%BE%D1%80%D1%82%D1%83%D0%B3%D0%B0%D0%BB%D1%8C%D1%81%D1%8C%D0%BA%D0%B0_%D0%BC%D0%BE%D0%B2%D0%B0" TargetMode="External"/><Relationship Id="rId16" Type="http://schemas.openxmlformats.org/officeDocument/2006/relationships/hyperlink" Target="http://uk.wikipedia.org/wiki/%D0%A6%D0%B8%D0%B2%D1%96%D0%BB%D1%96%D0%B7%D0%B0%D1%86%D1%96%D1%8F" TargetMode="External"/><Relationship Id="rId20" Type="http://schemas.openxmlformats.org/officeDocument/2006/relationships/hyperlink" Target="http://uk.wikipedia.org/wiki/%D0%92%D0%B5%D0%BD%D0%B5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1%80%D1%85%D1%96%D1%82%D0%B5%D0%BA%D1%82%D1%83%D1%80%D0%BD%D0%B8%D0%B9_%D1%81%D1%82%D0%B8%D0%BB%D1%8C" TargetMode="External"/><Relationship Id="rId11" Type="http://schemas.openxmlformats.org/officeDocument/2006/relationships/hyperlink" Target="http://uk.wikipedia.org/wiki/%D0%95%D1%81%D1%82%D0%B5%D1%82%D0%B8%D0%BA%D0%B0" TargetMode="External"/><Relationship Id="rId5" Type="http://schemas.openxmlformats.org/officeDocument/2006/relationships/hyperlink" Target="http://uk.wikipedia.org/wiki/%D0%A1%D1%82%D0%B8%D0%BB%D1%8C" TargetMode="External"/><Relationship Id="rId15" Type="http://schemas.openxmlformats.org/officeDocument/2006/relationships/hyperlink" Target="http://uk.wikipedia.org/wiki/%D0%84%D0%B2%D1%80%D0%BE%D0%BF%D0%B0" TargetMode="External"/><Relationship Id="rId10" Type="http://schemas.openxmlformats.org/officeDocument/2006/relationships/hyperlink" Target="http://uk.wikipedia.org/wiki/%D0%9A%D0%BB%D0%B0%D1%81%D0%B8%D1%86%D0%B8%D0%B7%D0%BC" TargetMode="External"/><Relationship Id="rId19" Type="http://schemas.openxmlformats.org/officeDocument/2006/relationships/hyperlink" Target="http://uk.wikipedia.org/wiki/%D0%9C%D0%B0%D0%BD%D1%82%D1%83%D1%8F" TargetMode="External"/><Relationship Id="rId4" Type="http://schemas.openxmlformats.org/officeDocument/2006/relationships/hyperlink" Target="http://uk.wikipedia.org/wiki/%D0%A4%D1%80%D0%B0%D0%BD%D1%86%D1%83%D0%B7%D1%8C%D0%BA%D0%B0_%D0%BC%D0%BE%D0%B2%D0%B0" TargetMode="External"/><Relationship Id="rId9" Type="http://schemas.openxmlformats.org/officeDocument/2006/relationships/hyperlink" Target="http://uk.wikipedia.org/wiki/%D0%A0%D0%B5%D0%BD%D0%B5%D1%81%D0%B0%D0%BD%D1%81" TargetMode="External"/><Relationship Id="rId14" Type="http://schemas.openxmlformats.org/officeDocument/2006/relationships/hyperlink" Target="http://uk.wikipedia.org/wiki/%D0%97%D0%B0%D1%85%D1%96%D0%B4%D0%BD%D0%B0_%D0%84%D0%B2%D1%80%D0%BE%D0%BF%D0%B0" TargetMode="External"/><Relationship Id="rId2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6%D0%B8%D0%B2%D0%BE%D0%BF%D0%B8%D1%81" TargetMode="External"/><Relationship Id="rId13" Type="http://schemas.openxmlformats.org/officeDocument/2006/relationships/hyperlink" Target="http://uk.wikipedia.org/wiki/17_%D1%81%D1%82%D0%BE%D0%BB%D1%96%D1%82%D1%82%D1%8F" TargetMode="External"/><Relationship Id="rId18" Type="http://schemas.openxmlformats.org/officeDocument/2006/relationships/hyperlink" Target="http://uk.wikipedia.org/wiki/%D0%9A%D0%B0%D1%80%D0%B0%D0%B2%D0%B0%D0%B4%D0%B6%D0%BE" TargetMode="External"/><Relationship Id="rId26" Type="http://schemas.openxmlformats.org/officeDocument/2006/relationships/hyperlink" Target="http://uk.wikipedia.org/wiki/%D0%9B%D0%BE%D0%BC%D0%BE%D0%BD%D0%BE%D1%81%D0%BE%D0%B2_%D0%9C%D0%B8%D1%85%D0%B0%D0%B9%D0%BB%D0%BE_%D0%92%D0%B0%D1%81%D0%B8%D0%BB%D1%8C%D0%BE%D0%B2%D0%B8%D1%87" TargetMode="External"/><Relationship Id="rId3" Type="http://schemas.openxmlformats.org/officeDocument/2006/relationships/hyperlink" Target="http://uk.wikipedia.org/wiki/%D0%90%D1%80%D1%85%D1%96%D1%82%D0%B5%D0%BA%D1%82%D1%83%D1%80%D0%BD%D0%B8%D0%B9_%D0%BE%D1%80%D0%B4%D0%B5%D1%80" TargetMode="External"/><Relationship Id="rId21" Type="http://schemas.openxmlformats.org/officeDocument/2006/relationships/hyperlink" Target="http://uk.wikipedia.org/wiki/%D0%A0%D0%BE%D1%81%D1%96%D1%8F" TargetMode="External"/><Relationship Id="rId7" Type="http://schemas.openxmlformats.org/officeDocument/2006/relationships/hyperlink" Target="http://uk.wikipedia.org/wiki/%D0%90%D1%80%D1%85%D1%96%D1%82%D0%B5%D0%BA%D1%82%D1%83%D1%80%D0%B0_%D0%B1%D0%B0%D1%80%D0%BE%D0%BA%D0%BE" TargetMode="External"/><Relationship Id="rId12" Type="http://schemas.openxmlformats.org/officeDocument/2006/relationships/hyperlink" Target="http://uk.wikipedia.org/wiki/%D0%99%D0%BE%D0%B3%D0%B0%D0%BD%D0%BD_%D0%A1%D0%B5%D0%B1%D0%B0%D1%81%D1%82%D1%8C%D1%8F%D0%BD_%D0%91%D0%B0%D1%85" TargetMode="External"/><Relationship Id="rId17" Type="http://schemas.openxmlformats.org/officeDocument/2006/relationships/hyperlink" Target="http://uk.wikipedia.org/wiki/%D0%9A%D0%BE%D1%80%D1%82%D0%BE%D0%BD%D0%B0" TargetMode="External"/><Relationship Id="rId25" Type="http://schemas.openxmlformats.org/officeDocument/2006/relationships/hyperlink" Target="http://uk.wikipedia.org/wiki/%D0%A4%D1%80%D0%B0%D0%BD%D1%86%D1%96%D1%8F" TargetMode="External"/><Relationship Id="rId33" Type="http://schemas.openxmlformats.org/officeDocument/2006/relationships/image" Target="../media/image5.jpeg"/><Relationship Id="rId2" Type="http://schemas.openxmlformats.org/officeDocument/2006/relationships/hyperlink" Target="http://uk.wikipedia.org/wiki/%D0%9C%D1%96%D0%BA%D0%B5%D0%BB%D0%B0%D0%BD%D0%B4%D0%B6%D0%B5%D0%BB%D0%BE_%D0%91%D1%83%D0%BE%D0%BD%D0%B0%D1%80%D0%BE%D1%82%D1%82%D1%96" TargetMode="External"/><Relationship Id="rId16" Type="http://schemas.openxmlformats.org/officeDocument/2006/relationships/hyperlink" Target="http://uk.wikipedia.org/wiki/%D0%A4%D0%BB%D0%B0%D0%BD%D0%B4%D1%80%D1%96%D1%8F" TargetMode="External"/><Relationship Id="rId20" Type="http://schemas.openxmlformats.org/officeDocument/2006/relationships/hyperlink" Target="http://uk.wikipedia.org/wiki/%D0%A0%D0%B0%D1%81%D1%82%D1%80%D0%B5%D0%BB%D0%BB%D1%96_%D0%91%D0%B0%D1%80%D1%82%D0%BE%D0%BB%D0%BE%D0%BC%D0%B5%D0%B9" TargetMode="External"/><Relationship Id="rId29" Type="http://schemas.openxmlformats.org/officeDocument/2006/relationships/hyperlink" Target="http://uk.wikipedia.org/wiki/%D0%9A%D0%BB%D0%B0%D1%83%D0%B4%D1%96%D0%BE_%D0%9C%D0%BE%D0%BD%D1%82%D0%B5%D0%B2%D0%B5%D1%80%D0%B4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E%D1%80%D0%BD%D0%B0%D0%BC%D0%B5%D0%BD%D1%82" TargetMode="External"/><Relationship Id="rId11" Type="http://schemas.openxmlformats.org/officeDocument/2006/relationships/hyperlink" Target="http://uk.wikipedia.org/wiki/%D0%9E%D0%BF%D0%B5%D1%80%D0%B0" TargetMode="External"/><Relationship Id="rId24" Type="http://schemas.openxmlformats.org/officeDocument/2006/relationships/hyperlink" Target="http://uk.wikipedia.org/wiki/%D0%86%D1%81%D0%BF%D0%B0%D0%BD%D1%96%D1%8F" TargetMode="External"/><Relationship Id="rId32" Type="http://schemas.openxmlformats.org/officeDocument/2006/relationships/hyperlink" Target="http://uk.wikipedia.org/wiki/%D0%93%D0%B5%D0%BD%D0%B4%D0%B5%D0%BB%D1%8C_%D2%90%D0%B5%D0%BE%D1%80%D2%91_%D0%A4%D1%80%D0%B8%D0%B4%D0%B5%D1%80%D0%B8%D0%BA" TargetMode="External"/><Relationship Id="rId5" Type="http://schemas.openxmlformats.org/officeDocument/2006/relationships/hyperlink" Target="http://uk.wikipedia.org/wiki/%D0%9F%D1%96%D0%BB%D1%8F%D1%81%D1%82%D1%80" TargetMode="External"/><Relationship Id="rId15" Type="http://schemas.openxmlformats.org/officeDocument/2006/relationships/hyperlink" Target="http://uk.wikipedia.org/wiki/%D0%94%D0%B5%D0%B9%D0%BA_%D0%90%D0%BD%D1%82%D0%BE%D0%BD_%D0%B2%D0%B0%D0%BD" TargetMode="External"/><Relationship Id="rId23" Type="http://schemas.openxmlformats.org/officeDocument/2006/relationships/hyperlink" Target="http://uk.wikipedia.org/wiki/%D0%9F%D0%B5%D0%B4%D1%80%D0%BE_%D0%9A%D0%B0%D0%BB%D1%8C%D0%B4%D0%B5%D1%80%D0%BE%D0%BD_%D0%B4%D0%B5_%D0%BB%D0%B0_%D0%91%D0%B0%D1%80%D0%BA%D0%B0" TargetMode="External"/><Relationship Id="rId28" Type="http://schemas.openxmlformats.org/officeDocument/2006/relationships/hyperlink" Target="http://uk.wikipedia.org/wiki/1750" TargetMode="External"/><Relationship Id="rId10" Type="http://schemas.openxmlformats.org/officeDocument/2006/relationships/hyperlink" Target="http://uk.wikipedia.org/wiki/%D0%9C%D1%83%D0%B7%D0%B8%D0%BA%D0%B0" TargetMode="External"/><Relationship Id="rId19" Type="http://schemas.openxmlformats.org/officeDocument/2006/relationships/hyperlink" Target="http://uk.wikipedia.org/wiki/%D0%86%D1%82%D0%B0%D0%BB%D1%96%D1%8F" TargetMode="External"/><Relationship Id="rId31" Type="http://schemas.openxmlformats.org/officeDocument/2006/relationships/hyperlink" Target="http://uk.wikipedia.org/wiki/%D0%91%D0%B0%D1%85_%D0%99%D0%BE%D0%B3%D0%B0%D0%BD%D0%BD_%D0%A1%D0%B5%D0%B1%D0%B0%D1%81%D1%82%D1%8C%D1%8F%D0%BD" TargetMode="External"/><Relationship Id="rId4" Type="http://schemas.openxmlformats.org/officeDocument/2006/relationships/hyperlink" Target="http://uk.wikipedia.org/wiki/%D0%9A%D0%B0%D1%80%D0%BD%D0%B8%D0%B7" TargetMode="External"/><Relationship Id="rId9" Type="http://schemas.openxmlformats.org/officeDocument/2006/relationships/hyperlink" Target="http://uk.wikipedia.org/wiki/%D0%A1%D0%BA%D1%83%D0%BB%D1%8C%D0%BF%D1%82%D1%83%D1%80%D0%B0" TargetMode="External"/><Relationship Id="rId14" Type="http://schemas.openxmlformats.org/officeDocument/2006/relationships/hyperlink" Target="http://uk.wikipedia.org/wiki/%D0%A0%D1%83%D0%B1%D0%B5%D0%BD%D1%81_%D0%9F%D1%96%D1%82%D0%B5%D1%80_%D0%9F%D0%B0%D1%83%D0%BB%D1%8C" TargetMode="External"/><Relationship Id="rId22" Type="http://schemas.openxmlformats.org/officeDocument/2006/relationships/hyperlink" Target="http://uk.wikipedia.org/wiki/%D0%9B%D1%96%D1%82%D0%B5%D1%80%D0%B0%D1%82%D1%83%D1%80%D0%B0" TargetMode="External"/><Relationship Id="rId27" Type="http://schemas.openxmlformats.org/officeDocument/2006/relationships/hyperlink" Target="http://uk.wikipedia.org/wiki/1600" TargetMode="External"/><Relationship Id="rId30" Type="http://schemas.openxmlformats.org/officeDocument/2006/relationships/hyperlink" Target="http://uk.wikipedia.org/wiki/%D0%92%D1%96%D0%B2%D0%B0%D0%BB%D1%8C%D0%B4%D1%96_%D0%90%D0%BD%D1%82%D0%BE%D0%BD%D1%96%D0%B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1214422"/>
            <a:ext cx="3929090" cy="1285884"/>
          </a:xfr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r>
              <a:rPr lang="uk-UA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Бароко</a:t>
            </a:r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643182"/>
            <a:ext cx="5396168" cy="321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60580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Цікаві </a:t>
            </a:r>
            <a:r>
              <a:rPr lang="uk-UA" sz="3200" dirty="0" smtClean="0"/>
              <a:t>факти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67604" cy="54556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На </a:t>
            </a:r>
            <a:r>
              <a:rPr lang="ru-RU" sz="1600" dirty="0" err="1" smtClean="0"/>
              <a:t>лицьовій</a:t>
            </a:r>
            <a:r>
              <a:rPr lang="ru-RU" sz="1600" dirty="0" smtClean="0"/>
              <a:t> </a:t>
            </a:r>
            <a:r>
              <a:rPr lang="ru-RU" sz="1600" dirty="0" err="1" smtClean="0"/>
              <a:t>стороні</a:t>
            </a:r>
            <a:r>
              <a:rPr lang="ru-RU" sz="1600" dirty="0" smtClean="0"/>
              <a:t> банкнот </a:t>
            </a:r>
            <a:r>
              <a:rPr lang="ru-RU" sz="1600" dirty="0" err="1" smtClean="0"/>
              <a:t>євро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зображені</a:t>
            </a:r>
            <a:r>
              <a:rPr lang="ru-RU" sz="1600" dirty="0" smtClean="0"/>
              <a:t> ворота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вікна</a:t>
            </a:r>
            <a:r>
              <a:rPr lang="ru-RU" sz="1600" dirty="0" smtClean="0"/>
              <a:t>, на </a:t>
            </a:r>
            <a:r>
              <a:rPr lang="ru-RU" sz="1600" dirty="0" err="1" smtClean="0"/>
              <a:t>зворотному</a:t>
            </a:r>
            <a:r>
              <a:rPr lang="ru-RU" sz="1600" dirty="0" smtClean="0"/>
              <a:t> - мости. </a:t>
            </a:r>
            <a:r>
              <a:rPr lang="ru-RU" sz="1600" dirty="0" err="1" smtClean="0"/>
              <a:t>Це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фотографії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об'єктів</a:t>
            </a:r>
            <a:r>
              <a:rPr lang="ru-RU" sz="1600" dirty="0" smtClean="0"/>
              <a:t>, а просто </a:t>
            </a:r>
            <a:r>
              <a:rPr lang="ru-RU" sz="1600" dirty="0" err="1" smtClean="0"/>
              <a:t>схематичні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ілюстрації</a:t>
            </a:r>
            <a:r>
              <a:rPr lang="ru-RU" sz="1600" dirty="0" smtClean="0"/>
              <a:t> в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архітектурних</a:t>
            </a:r>
            <a:r>
              <a:rPr lang="ru-RU" sz="1600" dirty="0" smtClean="0"/>
              <a:t> стилях. </a:t>
            </a:r>
            <a:r>
              <a:rPr lang="ru-RU" sz="1600" dirty="0" err="1" smtClean="0"/>
              <a:t>Кожна</a:t>
            </a:r>
            <a:r>
              <a:rPr lang="ru-RU" sz="1600" dirty="0" smtClean="0"/>
              <a:t> банкнота </a:t>
            </a:r>
            <a:r>
              <a:rPr lang="ru-RU" sz="1600" dirty="0" err="1" smtClean="0"/>
              <a:t>присвячена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певного</a:t>
            </a:r>
            <a:r>
              <a:rPr lang="ru-RU" sz="1600" dirty="0" smtClean="0"/>
              <a:t> стилю, </a:t>
            </a:r>
            <a:r>
              <a:rPr lang="ru-RU" sz="1600" dirty="0" err="1" smtClean="0"/>
              <a:t>наприклад</a:t>
            </a:r>
            <a:r>
              <a:rPr lang="ru-RU" sz="1600" dirty="0" smtClean="0"/>
              <a:t>, 20 </a:t>
            </a:r>
            <a:r>
              <a:rPr lang="ru-RU" sz="1600" dirty="0" err="1" smtClean="0"/>
              <a:t>євро</a:t>
            </a:r>
            <a:r>
              <a:rPr lang="ru-RU" sz="1600" dirty="0" smtClean="0"/>
              <a:t> - </a:t>
            </a:r>
            <a:r>
              <a:rPr lang="ru-RU" sz="1600" dirty="0" err="1" smtClean="0"/>
              <a:t>готиці</a:t>
            </a:r>
            <a:r>
              <a:rPr lang="ru-RU" sz="1600" dirty="0" smtClean="0"/>
              <a:t>, а 100 </a:t>
            </a:r>
            <a:r>
              <a:rPr lang="ru-RU" sz="1600" dirty="0" err="1" smtClean="0"/>
              <a:t>євро</a:t>
            </a:r>
            <a:r>
              <a:rPr lang="ru-RU" sz="1600" dirty="0" smtClean="0"/>
              <a:t> - </a:t>
            </a:r>
            <a:r>
              <a:rPr lang="ru-RU" sz="1600" dirty="0" err="1" smtClean="0"/>
              <a:t>бароко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рококо</a:t>
            </a:r>
            <a:r>
              <a:rPr lang="ru-RU" sz="1600" dirty="0" smtClean="0"/>
              <a:t>.</a:t>
            </a:r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r>
              <a:rPr lang="ru-RU" sz="1600" dirty="0" smtClean="0"/>
              <a:t>У 1693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при </a:t>
            </a:r>
            <a:r>
              <a:rPr lang="ru-RU" sz="1600" dirty="0" err="1" smtClean="0"/>
              <a:t>виверженні</a:t>
            </a:r>
            <a:r>
              <a:rPr lang="ru-RU" sz="1600" dirty="0" smtClean="0"/>
              <a:t> вулкана </a:t>
            </a:r>
            <a:r>
              <a:rPr lang="ru-RU" sz="1600" dirty="0" err="1" smtClean="0"/>
              <a:t>Етни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Сицилії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потужний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землетрус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зруйнував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палаци</a:t>
            </a:r>
            <a:r>
              <a:rPr lang="ru-RU" sz="1600" dirty="0" smtClean="0"/>
              <a:t>, церкви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цілі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міста</a:t>
            </a:r>
            <a:r>
              <a:rPr lang="ru-RU" sz="1600" dirty="0" smtClean="0"/>
              <a:t>. При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відновленні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архітектори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отримали</a:t>
            </a:r>
            <a:r>
              <a:rPr lang="ru-RU" sz="1600" dirty="0" smtClean="0"/>
              <a:t> шанс привнести в </a:t>
            </a:r>
            <a:r>
              <a:rPr lang="ru-RU" sz="1600" dirty="0" err="1" smtClean="0"/>
              <a:t>панував</a:t>
            </a:r>
            <a:r>
              <a:rPr lang="ru-RU" sz="1600" dirty="0" smtClean="0"/>
              <a:t> у той час стиль </a:t>
            </a:r>
            <a:r>
              <a:rPr lang="ru-RU" sz="1600" dirty="0" err="1" smtClean="0"/>
              <a:t>бароко</a:t>
            </a:r>
            <a:r>
              <a:rPr lang="ru-RU" sz="1600" dirty="0" smtClean="0"/>
              <a:t> </a:t>
            </a:r>
            <a:r>
              <a:rPr lang="ru-RU" sz="1600" dirty="0" err="1" smtClean="0"/>
              <a:t>нові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риси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фарби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призвело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нового </a:t>
            </a:r>
            <a:r>
              <a:rPr lang="ru-RU" sz="1600" dirty="0" err="1" smtClean="0"/>
              <a:t>унікального</a:t>
            </a:r>
            <a:r>
              <a:rPr lang="ru-RU" sz="1600" dirty="0" smtClean="0"/>
              <a:t> стилю, названого </a:t>
            </a:r>
            <a:r>
              <a:rPr lang="ru-RU" sz="1600" dirty="0" err="1" smtClean="0"/>
              <a:t>сицилійським</a:t>
            </a:r>
            <a:r>
              <a:rPr lang="ru-RU" sz="1600" dirty="0" smtClean="0"/>
              <a:t> </a:t>
            </a:r>
            <a:r>
              <a:rPr lang="ru-RU" sz="1600" dirty="0" err="1" smtClean="0"/>
              <a:t>бароко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endParaRPr lang="ru-RU" sz="1800" dirty="0"/>
          </a:p>
        </p:txBody>
      </p:sp>
      <p:pic>
        <p:nvPicPr>
          <p:cNvPr id="5" name="Рисунок 4" descr="978_k_100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000240"/>
            <a:ext cx="3048647" cy="169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oto_sicily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646300"/>
            <a:ext cx="2948933" cy="221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67604" cy="751506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Світські</a:t>
            </a:r>
            <a:r>
              <a:rPr lang="ru-RU" b="0" dirty="0" smtClean="0"/>
              <a:t> фрески </a:t>
            </a:r>
            <a:r>
              <a:rPr lang="ru-RU" b="0" dirty="0" err="1" smtClean="0"/>
              <a:t>доби</a:t>
            </a:r>
            <a:r>
              <a:rPr lang="ru-RU" b="0" dirty="0" smtClean="0"/>
              <a:t> </a:t>
            </a:r>
            <a:r>
              <a:rPr lang="ru-RU" b="0" dirty="0" err="1" smtClean="0"/>
              <a:t>бароко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7410480" cy="559850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Джузеппе </a:t>
            </a:r>
            <a:r>
              <a:rPr lang="ru-RU" dirty="0" err="1" smtClean="0"/>
              <a:t>Боніто</a:t>
            </a:r>
            <a:r>
              <a:rPr lang="ru-RU" dirty="0" smtClean="0"/>
              <a:t>. «</a:t>
            </a:r>
            <a:r>
              <a:rPr lang="ru-RU" dirty="0" err="1" smtClean="0"/>
              <a:t>Архітектурні</a:t>
            </a:r>
            <a:r>
              <a:rPr lang="ru-RU" dirty="0" smtClean="0"/>
              <a:t> фрески палацу </a:t>
            </a:r>
            <a:r>
              <a:rPr lang="ru-RU" dirty="0" err="1" smtClean="0"/>
              <a:t>Портічі</a:t>
            </a:r>
            <a:r>
              <a:rPr lang="ru-RU" dirty="0" smtClean="0"/>
              <a:t>», Неаполь</a:t>
            </a:r>
            <a:endParaRPr lang="ru-RU" dirty="0"/>
          </a:p>
        </p:txBody>
      </p:sp>
      <p:pic>
        <p:nvPicPr>
          <p:cNvPr id="4" name="Рисунок 3" descr="800px-Reggia_di_Portici,_sal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928802"/>
            <a:ext cx="6287584" cy="418910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7339042" cy="617000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Бартоломео</a:t>
            </a:r>
            <a:r>
              <a:rPr lang="ru-RU" dirty="0" smtClean="0"/>
              <a:t> </a:t>
            </a:r>
            <a:r>
              <a:rPr lang="ru-RU" dirty="0" err="1" smtClean="0"/>
              <a:t>Гвідобоно</a:t>
            </a:r>
            <a:r>
              <a:rPr lang="ru-RU" dirty="0" smtClean="0"/>
              <a:t>. </a:t>
            </a:r>
            <a:r>
              <a:rPr lang="ru-RU" dirty="0" err="1" smtClean="0"/>
              <a:t>Стінописи</a:t>
            </a:r>
            <a:r>
              <a:rPr lang="ru-RU" dirty="0" smtClean="0"/>
              <a:t> </a:t>
            </a:r>
            <a:r>
              <a:rPr lang="ru-RU" dirty="0" err="1" smtClean="0"/>
              <a:t>галереї</a:t>
            </a:r>
            <a:r>
              <a:rPr lang="ru-RU" dirty="0" smtClean="0"/>
              <a:t> палаццо </a:t>
            </a:r>
            <a:r>
              <a:rPr lang="ru-RU" dirty="0" err="1" smtClean="0"/>
              <a:t>Россо</a:t>
            </a:r>
            <a:r>
              <a:rPr lang="ru-RU" dirty="0" smtClean="0"/>
              <a:t>, Генуя, </a:t>
            </a:r>
            <a:r>
              <a:rPr lang="ru-RU" dirty="0" err="1" smtClean="0"/>
              <a:t>кінець</a:t>
            </a:r>
            <a:r>
              <a:rPr lang="ru-RU" dirty="0" smtClean="0"/>
              <a:t> 17 ст.</a:t>
            </a:r>
            <a:endParaRPr lang="ru-RU" dirty="0"/>
          </a:p>
        </p:txBody>
      </p:sp>
      <p:pic>
        <p:nvPicPr>
          <p:cNvPr id="4" name="Рисунок 3" descr="450px-Bartolomeo_guidobono,_gioventù_in_cimento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357298"/>
            <a:ext cx="3500462" cy="46672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89438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err="1" smtClean="0"/>
              <a:t>Малюнки</a:t>
            </a:r>
            <a:r>
              <a:rPr lang="ru-RU" sz="4000" b="0" dirty="0" smtClean="0"/>
              <a:t> </a:t>
            </a:r>
            <a:r>
              <a:rPr lang="ru-RU" sz="4000" b="0" dirty="0" err="1" smtClean="0"/>
              <a:t>доби</a:t>
            </a:r>
            <a:r>
              <a:rPr lang="ru-RU" sz="4000" b="0" dirty="0" smtClean="0"/>
              <a:t> </a:t>
            </a:r>
            <a:r>
              <a:rPr lang="ru-RU" sz="4000" b="0" dirty="0" err="1" smtClean="0"/>
              <a:t>бароко</a:t>
            </a:r>
            <a:r>
              <a:rPr lang="ru-RU" sz="4000" b="0" dirty="0" smtClean="0"/>
              <a:t/>
            </a:r>
            <a:br>
              <a:rPr lang="ru-RU" sz="4000" b="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7196166" cy="559850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Автопортрет </a:t>
            </a:r>
            <a:r>
              <a:rPr lang="ru-RU" dirty="0" err="1" smtClean="0"/>
              <a:t>Берніні</a:t>
            </a:r>
            <a:r>
              <a:rPr lang="ru-RU" dirty="0" smtClean="0"/>
              <a:t>, </a:t>
            </a:r>
            <a:r>
              <a:rPr lang="ru-RU" dirty="0" err="1" smtClean="0"/>
              <a:t>малюнок</a:t>
            </a:r>
            <a:r>
              <a:rPr lang="ru-RU" dirty="0" smtClean="0"/>
              <a:t> 1625 </a:t>
            </a:r>
            <a:r>
              <a:rPr lang="ru-RU" dirty="0" err="1" smtClean="0"/>
              <a:t>р</a:t>
            </a:r>
            <a:r>
              <a:rPr lang="ru-RU" dirty="0" smtClean="0"/>
              <a:t>, Оксфорд, </a:t>
            </a:r>
            <a:r>
              <a:rPr lang="ru-RU" dirty="0" err="1" smtClean="0"/>
              <a:t>Ашмолеан</a:t>
            </a:r>
            <a:r>
              <a:rPr lang="ru-RU" dirty="0" smtClean="0"/>
              <a:t> </a:t>
            </a:r>
            <a:r>
              <a:rPr lang="ru-RU" dirty="0" smtClean="0"/>
              <a:t>музей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 descr="467px-Gian_Lorenzo_Bernini,_self-portrait,_circa1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928802"/>
            <a:ext cx="3564487" cy="45720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7267604" cy="6098570"/>
          </a:xfrm>
        </p:spPr>
        <p:txBody>
          <a:bodyPr/>
          <a:lstStyle/>
          <a:p>
            <a:r>
              <a:rPr lang="ru-RU" dirty="0" err="1" smtClean="0"/>
              <a:t>Матеус</a:t>
            </a:r>
            <a:r>
              <a:rPr lang="ru-RU" dirty="0" smtClean="0"/>
              <a:t> Гюнтер, </a:t>
            </a:r>
            <a:r>
              <a:rPr lang="ru-RU" dirty="0" err="1" smtClean="0"/>
              <a:t>ескіз</a:t>
            </a:r>
            <a:r>
              <a:rPr lang="ru-RU" dirty="0" smtClean="0"/>
              <a:t> плафона «</a:t>
            </a:r>
            <a:r>
              <a:rPr lang="ru-RU" dirty="0" err="1" smtClean="0"/>
              <a:t>Еней</a:t>
            </a:r>
            <a:r>
              <a:rPr lang="ru-RU" dirty="0" smtClean="0"/>
              <a:t>», 1757рік,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замок,Штутгарт</a:t>
            </a:r>
            <a:endParaRPr lang="ru-RU" dirty="0"/>
          </a:p>
        </p:txBody>
      </p:sp>
      <p:pic>
        <p:nvPicPr>
          <p:cNvPr id="4" name="Рисунок 3" descr="Mattaeus_Guenther--Aeneas_1757(Entwurf)--Stuttg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785926"/>
            <a:ext cx="5338976" cy="375749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7267604" cy="457203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b="1" dirty="0" err="1" smtClean="0"/>
              <a:t>Баро́ко</a:t>
            </a:r>
            <a:r>
              <a:rPr lang="uk-UA" dirty="0" smtClean="0"/>
              <a:t> (від </a:t>
            </a:r>
            <a:r>
              <a:rPr lang="uk-UA" dirty="0" smtClean="0">
                <a:hlinkClick r:id="rId2" tooltip="Португальська мова"/>
              </a:rPr>
              <a:t>порт.</a:t>
            </a:r>
            <a:r>
              <a:rPr lang="uk-UA" dirty="0" smtClean="0"/>
              <a:t> </a:t>
            </a:r>
            <a:r>
              <a:rPr lang="uk-UA" dirty="0" err="1" smtClean="0"/>
              <a:t>barroco</a:t>
            </a:r>
            <a:r>
              <a:rPr lang="uk-UA" dirty="0" smtClean="0"/>
              <a:t> </a:t>
            </a:r>
            <a:r>
              <a:rPr lang="uk-UA" dirty="0" err="1" smtClean="0">
                <a:hlinkClick r:id="rId3" tooltip="Іспанська мова"/>
              </a:rPr>
              <a:t>ісп</a:t>
            </a:r>
            <a:r>
              <a:rPr lang="uk-UA" dirty="0" smtClean="0">
                <a:hlinkClick r:id="rId3" tooltip="Іспанська мова"/>
              </a:rPr>
              <a:t>.</a:t>
            </a:r>
            <a:r>
              <a:rPr lang="uk-UA" dirty="0" smtClean="0"/>
              <a:t> </a:t>
            </a:r>
            <a:r>
              <a:rPr lang="uk-UA" dirty="0" err="1" smtClean="0"/>
              <a:t>barrueco</a:t>
            </a:r>
            <a:r>
              <a:rPr lang="uk-UA" dirty="0" smtClean="0"/>
              <a:t> та </a:t>
            </a:r>
            <a:r>
              <a:rPr lang="uk-UA" dirty="0" err="1" smtClean="0">
                <a:hlinkClick r:id="rId4" tooltip="Французька мова"/>
              </a:rPr>
              <a:t>фр</a:t>
            </a:r>
            <a:r>
              <a:rPr lang="uk-UA" dirty="0" smtClean="0">
                <a:hlinkClick r:id="rId4" tooltip="Французька мова"/>
              </a:rPr>
              <a:t>.</a:t>
            </a:r>
            <a:r>
              <a:rPr lang="uk-UA" dirty="0" smtClean="0"/>
              <a:t> </a:t>
            </a:r>
            <a:r>
              <a:rPr lang="uk-UA" dirty="0" err="1" smtClean="0"/>
              <a:t>baroque</a:t>
            </a:r>
            <a:r>
              <a:rPr lang="uk-UA" dirty="0" smtClean="0"/>
              <a:t> — перлина неправильної форми) — </a:t>
            </a:r>
            <a:r>
              <a:rPr lang="uk-UA" dirty="0" smtClean="0">
                <a:hlinkClick r:id="rId5" tooltip="Стиль"/>
              </a:rPr>
              <a:t>стиль</a:t>
            </a:r>
            <a:r>
              <a:rPr lang="uk-UA" dirty="0" smtClean="0"/>
              <a:t> у європейському мистецтві (живописі, скульптурі, музиці, літературі) та </a:t>
            </a:r>
            <a:r>
              <a:rPr lang="uk-UA" dirty="0" smtClean="0">
                <a:hlinkClick r:id="rId6" tooltip="Архітектурний стиль"/>
              </a:rPr>
              <a:t>архітектурі</a:t>
            </a:r>
            <a:r>
              <a:rPr lang="uk-UA" dirty="0" smtClean="0"/>
              <a:t> початку </a:t>
            </a:r>
            <a:r>
              <a:rPr lang="uk-UA" dirty="0" smtClean="0">
                <a:hlinkClick r:id="rId7" tooltip="16 століття"/>
              </a:rPr>
              <a:t>16</a:t>
            </a:r>
            <a:r>
              <a:rPr lang="uk-UA" dirty="0" smtClean="0"/>
              <a:t> — кінця </a:t>
            </a:r>
            <a:r>
              <a:rPr lang="uk-UA" dirty="0" smtClean="0">
                <a:hlinkClick r:id="rId8" tooltip="18 століття"/>
              </a:rPr>
              <a:t>18</a:t>
            </a:r>
            <a:r>
              <a:rPr lang="uk-UA" dirty="0" smtClean="0"/>
              <a:t> ст. Хронологічно бароко слідує за </a:t>
            </a:r>
            <a:r>
              <a:rPr lang="uk-UA" dirty="0" smtClean="0">
                <a:hlinkClick r:id="rId9" tooltip="Ренесанс"/>
              </a:rPr>
              <a:t>Ренесансом</a:t>
            </a:r>
            <a:r>
              <a:rPr lang="uk-UA" dirty="0" smtClean="0"/>
              <a:t>, за ним слідує </a:t>
            </a:r>
            <a:r>
              <a:rPr lang="uk-UA" dirty="0" smtClean="0">
                <a:hlinkClick r:id="rId10" tooltip="Класицизм"/>
              </a:rPr>
              <a:t>Класицизм</a:t>
            </a:r>
            <a:r>
              <a:rPr lang="uk-UA" dirty="0" smtClean="0"/>
              <a:t>. За </a:t>
            </a:r>
            <a:r>
              <a:rPr lang="uk-UA" dirty="0" smtClean="0">
                <a:hlinkClick r:id="rId11" tooltip="Естетика"/>
              </a:rPr>
              <a:t>естетичним</a:t>
            </a:r>
            <a:r>
              <a:rPr lang="uk-UA" dirty="0" smtClean="0"/>
              <a:t> визначенням, бароко — стиль, що виникає на хвилі кризи </a:t>
            </a:r>
            <a:r>
              <a:rPr lang="uk-UA" dirty="0" smtClean="0">
                <a:hlinkClick r:id="rId12" tooltip="Гуманізм"/>
              </a:rPr>
              <a:t>гуманізму</a:t>
            </a:r>
            <a:r>
              <a:rPr lang="uk-UA" dirty="0" smtClean="0"/>
              <a:t> і народження </a:t>
            </a:r>
            <a:r>
              <a:rPr lang="uk-UA" dirty="0" smtClean="0">
                <a:hlinkClick r:id="rId13" tooltip="Маньєризм"/>
              </a:rPr>
              <a:t>маньєризму</a:t>
            </a:r>
            <a:r>
              <a:rPr lang="uk-UA" dirty="0" smtClean="0"/>
              <a:t>. Він висловлює бажання насолоджуватись дарунками життя, мистецтва і природи. Якщо </a:t>
            </a:r>
            <a:r>
              <a:rPr lang="uk-UA" dirty="0" smtClean="0">
                <a:hlinkClick r:id="rId9" tooltip="Ренесанс"/>
              </a:rPr>
              <a:t>ренесанс</a:t>
            </a:r>
            <a:r>
              <a:rPr lang="uk-UA" dirty="0" smtClean="0"/>
              <a:t> мав незначне поширення в країнах за межами </a:t>
            </a:r>
            <a:r>
              <a:rPr lang="uk-UA" dirty="0" smtClean="0">
                <a:hlinkClick r:id="rId14" tooltip="Західна Європа"/>
              </a:rPr>
              <a:t>Західної Європи</a:t>
            </a:r>
            <a:r>
              <a:rPr lang="uk-UA" dirty="0" smtClean="0"/>
              <a:t>, то з доби бароко почалося справжнє поширення </a:t>
            </a:r>
            <a:r>
              <a:rPr lang="uk-UA" dirty="0" smtClean="0">
                <a:hlinkClick r:id="rId15" tooltip="Європа"/>
              </a:rPr>
              <a:t>європейської</a:t>
            </a:r>
            <a:r>
              <a:rPr lang="uk-UA" dirty="0" smtClean="0"/>
              <a:t> </a:t>
            </a:r>
            <a:r>
              <a:rPr lang="uk-UA" dirty="0" smtClean="0">
                <a:hlinkClick r:id="rId16" tooltip="Цивілізація"/>
              </a:rPr>
              <a:t>цивілізації</a:t>
            </a:r>
            <a:r>
              <a:rPr lang="uk-UA" dirty="0" smtClean="0"/>
              <a:t> на інші континенти. Бароко в перекладі з італійської означає «чудернацький». Великого значення в цей час набули церемоніали, етикет, ушляхетнення образу життя й зовнішнього вигляду людини. Ці постулати знайшли своє відображення в мистецтві. Основні риси стилю бароко — парадність, урочистість, пишність, динамічність. Особливо необхідно відзначити прагнення до синтезу мистецтв — взаємопроникнення архітектури, скульптури, живопису й декоративного мистецтва. Архітектура бароко відрізняється просторовим розмахом, плавністю й складним поєднанням криволінійних форм, злиттям об'ємів у динамічну масу, багату на скульптурний декор. Часто зустрічаються розгорнуті колонади, пілястри. Куполи набувають складних форм, стають багатоярусними. Характерні деталі бароко — </a:t>
            </a:r>
            <a:r>
              <a:rPr lang="uk-UA" dirty="0" err="1" smtClean="0"/>
              <a:t>теламот</a:t>
            </a:r>
            <a:r>
              <a:rPr lang="uk-UA" dirty="0" smtClean="0"/>
              <a:t> (атлант), каріатида й </a:t>
            </a:r>
            <a:r>
              <a:rPr lang="uk-UA" dirty="0" err="1" smtClean="0"/>
              <a:t>маскарон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Батьківщиною бароко вважається </a:t>
            </a:r>
            <a:r>
              <a:rPr lang="uk-UA" dirty="0" smtClean="0">
                <a:hlinkClick r:id="rId17" tooltip="Італія"/>
              </a:rPr>
              <a:t>Італія</a:t>
            </a:r>
            <a:r>
              <a:rPr lang="uk-UA" dirty="0" smtClean="0"/>
              <a:t> та її такі визначні мистецькі центри, як </a:t>
            </a:r>
            <a:r>
              <a:rPr lang="uk-UA" dirty="0" smtClean="0">
                <a:hlinkClick r:id="rId18" tooltip="Рим"/>
              </a:rPr>
              <a:t>Рим</a:t>
            </a:r>
            <a:r>
              <a:rPr lang="uk-UA" dirty="0" smtClean="0"/>
              <a:t>,</a:t>
            </a:r>
            <a:r>
              <a:rPr lang="uk-UA" dirty="0" err="1" smtClean="0">
                <a:hlinkClick r:id="rId19" tooltip="Мантуя"/>
              </a:rPr>
              <a:t>Мантуя</a:t>
            </a:r>
            <a:r>
              <a:rPr lang="uk-UA" dirty="0" smtClean="0"/>
              <a:t>, в меншій мірі </a:t>
            </a:r>
            <a:r>
              <a:rPr lang="uk-UA" dirty="0" smtClean="0">
                <a:hlinkClick r:id="rId20" tooltip="Венеція"/>
              </a:rPr>
              <a:t>Венеція</a:t>
            </a:r>
            <a:r>
              <a:rPr lang="uk-UA" dirty="0" smtClean="0"/>
              <a:t> і </a:t>
            </a:r>
            <a:r>
              <a:rPr lang="uk-UA" dirty="0" smtClean="0">
                <a:hlinkClick r:id="rId21" tooltip="Флоренція"/>
              </a:rPr>
              <a:t>Флоренція</a:t>
            </a:r>
            <a:r>
              <a:rPr lang="uk-UA" dirty="0" smtClean="0"/>
              <a:t> — де зберігаються перші зразки бароко в архітектурі, скульптурі, живописі.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08749927_large_3f6I0sWCOL0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357422" y="4214818"/>
            <a:ext cx="3714776" cy="234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267604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Загальна характеристика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7267604" cy="53841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1800" dirty="0" smtClean="0"/>
              <a:t>Культура </a:t>
            </a:r>
            <a:r>
              <a:rPr lang="uk-UA" sz="1800" dirty="0" smtClean="0"/>
              <a:t>бароко позначена тяжінням до:</a:t>
            </a:r>
            <a:endParaRPr lang="ru-RU" sz="1800" dirty="0" smtClean="0"/>
          </a:p>
          <a:p>
            <a:pPr lvl="1">
              <a:buFont typeface="Wingdings" pitchFamily="2" charset="2"/>
              <a:buChar char="v"/>
            </a:pPr>
            <a:r>
              <a:rPr lang="uk-UA" sz="1500" dirty="0" smtClean="0"/>
              <a:t>  Прагнення </a:t>
            </a:r>
            <a:r>
              <a:rPr lang="uk-UA" sz="1500" dirty="0" smtClean="0"/>
              <a:t>вразити читача пишним оздобленням твору;</a:t>
            </a:r>
            <a:endParaRPr lang="ru-RU" sz="1500" dirty="0" smtClean="0"/>
          </a:p>
          <a:p>
            <a:pPr lvl="1">
              <a:buFont typeface="Wingdings" pitchFamily="2" charset="2"/>
              <a:buChar char="v"/>
            </a:pPr>
            <a:r>
              <a:rPr lang="uk-UA" sz="1500" dirty="0" smtClean="0"/>
              <a:t>  Відтворенням </a:t>
            </a:r>
            <a:r>
              <a:rPr lang="uk-UA" sz="1500" dirty="0" smtClean="0"/>
              <a:t>постійного руху, пишності, вихору часу;</a:t>
            </a:r>
            <a:endParaRPr lang="ru-RU" sz="1500" dirty="0" smtClean="0"/>
          </a:p>
          <a:p>
            <a:pPr lvl="1">
              <a:buFont typeface="Wingdings" pitchFamily="2" charset="2"/>
              <a:buChar char="v"/>
            </a:pPr>
            <a:r>
              <a:rPr lang="uk-UA" sz="1500" dirty="0" smtClean="0"/>
              <a:t>  Алегоризм</a:t>
            </a:r>
            <a:r>
              <a:rPr lang="uk-UA" sz="1500" dirty="0" smtClean="0"/>
              <a:t>;</a:t>
            </a:r>
            <a:endParaRPr lang="ru-RU" sz="1500" dirty="0" smtClean="0"/>
          </a:p>
          <a:p>
            <a:pPr lvl="1">
              <a:buFont typeface="Wingdings" pitchFamily="2" charset="2"/>
              <a:buChar char="v"/>
            </a:pPr>
            <a:r>
              <a:rPr lang="uk-UA" sz="1500" dirty="0" smtClean="0"/>
              <a:t>  Різкий </a:t>
            </a:r>
            <a:r>
              <a:rPr lang="uk-UA" sz="1500" dirty="0" smtClean="0"/>
              <a:t>контраст;</a:t>
            </a:r>
            <a:endParaRPr lang="ru-RU" sz="1500" dirty="0" smtClean="0"/>
          </a:p>
          <a:p>
            <a:pPr lvl="1">
              <a:buFont typeface="Wingdings" pitchFamily="2" charset="2"/>
              <a:buChar char="v"/>
            </a:pPr>
            <a:r>
              <a:rPr lang="uk-UA" sz="1500" dirty="0" smtClean="0"/>
              <a:t>  Тенденції </a:t>
            </a:r>
            <a:r>
              <a:rPr lang="uk-UA" sz="1500" dirty="0" smtClean="0"/>
              <a:t>життєствердного сприйняття дійсності;</a:t>
            </a:r>
            <a:endParaRPr lang="ru-RU" sz="1500" dirty="0" smtClean="0"/>
          </a:p>
          <a:p>
            <a:pPr lvl="1">
              <a:buFont typeface="Wingdings" pitchFamily="2" charset="2"/>
              <a:buChar char="v"/>
            </a:pPr>
            <a:r>
              <a:rPr lang="uk-UA" sz="1500" dirty="0" smtClean="0"/>
              <a:t>  Вираження </a:t>
            </a:r>
            <a:r>
              <a:rPr lang="uk-UA" sz="1500" dirty="0" smtClean="0"/>
              <a:t>просвітницької тематики;</a:t>
            </a:r>
            <a:endParaRPr lang="ru-RU" sz="1500" dirty="0" smtClean="0"/>
          </a:p>
          <a:p>
            <a:endParaRPr lang="ru-RU" sz="1800" dirty="0"/>
          </a:p>
        </p:txBody>
      </p:sp>
      <p:pic>
        <p:nvPicPr>
          <p:cNvPr id="4" name="Рисунок 3" descr="barocc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571876"/>
            <a:ext cx="4200537" cy="315040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7339042" cy="59556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1200" dirty="0" smtClean="0"/>
              <a:t>Засновником бароко в Італії вважають </a:t>
            </a:r>
            <a:r>
              <a:rPr lang="uk-UA" sz="1200" dirty="0" smtClean="0">
                <a:hlinkClick r:id="rId2" tooltip="Мікеланджело Буонаротті"/>
              </a:rPr>
              <a:t>Мікеланджело </a:t>
            </a:r>
            <a:r>
              <a:rPr lang="uk-UA" sz="1200" dirty="0" err="1" smtClean="0">
                <a:hlinkClick r:id="rId2" tooltip="Мікеланджело Буонаротті"/>
              </a:rPr>
              <a:t>Буонаротті</a:t>
            </a:r>
            <a:r>
              <a:rPr lang="uk-UA" sz="1200" dirty="0" smtClean="0"/>
              <a:t> (1475—1564). Саме він підсилив архітектуру велетенським </a:t>
            </a:r>
            <a:r>
              <a:rPr lang="uk-UA" sz="1200" dirty="0" smtClean="0">
                <a:hlinkClick r:id="rId3" tooltip="Архітектурний ордер"/>
              </a:rPr>
              <a:t>ордером</a:t>
            </a:r>
            <a:r>
              <a:rPr lang="uk-UA" sz="1200" dirty="0" smtClean="0"/>
              <a:t>, широко використовував </a:t>
            </a:r>
            <a:r>
              <a:rPr lang="uk-UA" sz="1200" dirty="0" smtClean="0">
                <a:hlinkClick r:id="rId4" tooltip="Карниз"/>
              </a:rPr>
              <a:t>карнизи</a:t>
            </a:r>
            <a:r>
              <a:rPr lang="uk-UA" sz="1200" dirty="0" smtClean="0"/>
              <a:t>, подвоєння </a:t>
            </a:r>
            <a:r>
              <a:rPr lang="uk-UA" sz="1200" dirty="0" smtClean="0">
                <a:hlinkClick r:id="rId5" tooltip="Пілястр"/>
              </a:rPr>
              <a:t>пілястр</a:t>
            </a:r>
            <a:r>
              <a:rPr lang="uk-UA" sz="1200" dirty="0" smtClean="0"/>
              <a:t> та колон, тісняву архітектурних елементів та надлюдський розмір. Скульптурні та архітектурні твори генія й досі справляють враження скорботи, напруги, нервовості, хоча зберігають чітку побудову, симетрію і потойбічну, майже неможливу красу.</a:t>
            </a:r>
            <a:endParaRPr lang="ru-RU" sz="1200" dirty="0" smtClean="0"/>
          </a:p>
          <a:p>
            <a:pPr>
              <a:buFont typeface="Wingdings" pitchFamily="2" charset="2"/>
              <a:buChar char="v"/>
            </a:pPr>
            <a:r>
              <a:rPr lang="uk-UA" sz="1200" dirty="0" smtClean="0"/>
              <a:t>Характерною є пишнота, парадність, яскравість кольорів, контрастність, екстравагантність </a:t>
            </a:r>
            <a:r>
              <a:rPr lang="uk-UA" sz="1200" dirty="0" smtClean="0">
                <a:hlinkClick r:id="rId6" tooltip="Орнамент"/>
              </a:rPr>
              <a:t>орнаменту</a:t>
            </a:r>
            <a:r>
              <a:rPr lang="uk-UA" sz="1200" dirty="0" smtClean="0"/>
              <a:t>, асиметрія конструкцій. В </a:t>
            </a:r>
            <a:r>
              <a:rPr lang="uk-UA" sz="1200" dirty="0" smtClean="0">
                <a:hlinkClick r:id="rId7" tooltip="Архітектура бароко"/>
              </a:rPr>
              <a:t>бароковій архітектурі</a:t>
            </a:r>
            <a:r>
              <a:rPr lang="uk-UA" sz="1200" dirty="0" smtClean="0"/>
              <a:t> панують сильні контрасти об'ємів, перебільшена пластика фасадів, ефекти світлотіні та кольору. </a:t>
            </a:r>
            <a:r>
              <a:rPr lang="uk-UA" sz="1200" dirty="0" smtClean="0">
                <a:hlinkClick r:id="rId8" tooltip="Живопис"/>
              </a:rPr>
              <a:t>Живопис</a:t>
            </a:r>
            <a:r>
              <a:rPr lang="uk-UA" sz="1200" dirty="0" smtClean="0"/>
              <a:t> і </a:t>
            </a:r>
            <a:r>
              <a:rPr lang="uk-UA" sz="1200" dirty="0" smtClean="0">
                <a:hlinkClick r:id="rId9" tooltip="Скульптура"/>
              </a:rPr>
              <a:t>скульптура</a:t>
            </a:r>
            <a:r>
              <a:rPr lang="uk-UA" sz="1200" dirty="0" smtClean="0"/>
              <a:t> відзначаються декоративно-театральними композиціями, тонкою розробкою колориту і ефектів освітлення, ускладненою пластикою, парадністю. У </a:t>
            </a:r>
            <a:r>
              <a:rPr lang="uk-UA" sz="1200" dirty="0" smtClean="0">
                <a:hlinkClick r:id="rId10" tooltip="Музика"/>
              </a:rPr>
              <a:t>музиці</a:t>
            </a:r>
            <a:r>
              <a:rPr lang="uk-UA" sz="1200" dirty="0" smtClean="0"/>
              <a:t> — поява </a:t>
            </a:r>
            <a:r>
              <a:rPr lang="uk-UA" sz="1200" dirty="0" smtClean="0">
                <a:hlinkClick r:id="rId11" tooltip="Опера"/>
              </a:rPr>
              <a:t>опери</a:t>
            </a:r>
            <a:r>
              <a:rPr lang="uk-UA" sz="1200" dirty="0" smtClean="0"/>
              <a:t>, розвиток вільного поліфонічного стилю (зокрема у творчості </a:t>
            </a:r>
            <a:r>
              <a:rPr lang="uk-UA" sz="1200" dirty="0" smtClean="0">
                <a:hlinkClick r:id="rId12" tooltip="Йоганн Себастьян Бах"/>
              </a:rPr>
              <a:t>Йоганна Себастьяна Баха</a:t>
            </a:r>
            <a:r>
              <a:rPr lang="uk-UA" sz="1200" dirty="0" smtClean="0"/>
              <a:t>).</a:t>
            </a:r>
            <a:endParaRPr lang="ru-RU" sz="1200" dirty="0" smtClean="0"/>
          </a:p>
          <a:p>
            <a:pPr>
              <a:buFont typeface="Wingdings" pitchFamily="2" charset="2"/>
              <a:buChar char="v"/>
            </a:pPr>
            <a:r>
              <a:rPr lang="uk-UA" sz="1200" dirty="0" smtClean="0"/>
              <a:t>Бароковий стиль домінував у європейському мистецтві в </a:t>
            </a:r>
            <a:r>
              <a:rPr lang="uk-UA" sz="1200" dirty="0" smtClean="0">
                <a:hlinkClick r:id="rId13" tooltip="17 століття"/>
              </a:rPr>
              <a:t>17 столітті</a:t>
            </a:r>
            <a:r>
              <a:rPr lang="uk-UA" sz="1200" dirty="0" smtClean="0"/>
              <a:t>. В деяких країнах він також захопив кінець 16 і середину 18 століть (Італія, Польща, Австрія, Україна, Латинська Америка). Представниками цього стилю є </a:t>
            </a:r>
            <a:r>
              <a:rPr lang="uk-UA" sz="1200" dirty="0" smtClean="0">
                <a:hlinkClick r:id="rId14" tooltip="Рубенс Пітер Пауль"/>
              </a:rPr>
              <a:t>Пітер Пауль Рубенс</a:t>
            </a:r>
            <a:r>
              <a:rPr lang="uk-UA" sz="1200" dirty="0" smtClean="0"/>
              <a:t>, </a:t>
            </a:r>
            <a:r>
              <a:rPr lang="uk-UA" sz="1200" dirty="0" smtClean="0">
                <a:hlinkClick r:id="rId15" tooltip="Дейк Антон ван"/>
              </a:rPr>
              <a:t>Антон </a:t>
            </a:r>
            <a:r>
              <a:rPr lang="uk-UA" sz="1200" dirty="0" err="1" smtClean="0">
                <a:hlinkClick r:id="rId15" tooltip="Дейк Антон ван"/>
              </a:rPr>
              <a:t>ван</a:t>
            </a:r>
            <a:r>
              <a:rPr lang="uk-UA" sz="1200" dirty="0" smtClean="0">
                <a:hlinkClick r:id="rId15" tooltip="Дейк Антон ван"/>
              </a:rPr>
              <a:t> </a:t>
            </a:r>
            <a:r>
              <a:rPr lang="uk-UA" sz="1200" dirty="0" err="1" smtClean="0">
                <a:hlinkClick r:id="rId15" tooltip="Дейк Антон ван"/>
              </a:rPr>
              <a:t>Дейк</a:t>
            </a:r>
            <a:r>
              <a:rPr lang="uk-UA" sz="1200" dirty="0" smtClean="0"/>
              <a:t> (</a:t>
            </a:r>
            <a:r>
              <a:rPr lang="uk-UA" sz="1200" dirty="0" smtClean="0">
                <a:hlinkClick r:id="rId16" tooltip="Фландрія"/>
              </a:rPr>
              <a:t>Фландрія</a:t>
            </a:r>
            <a:r>
              <a:rPr lang="uk-UA" sz="1200" dirty="0" smtClean="0"/>
              <a:t>), в живописі: </a:t>
            </a:r>
            <a:r>
              <a:rPr lang="uk-UA" sz="1200" dirty="0" err="1" smtClean="0">
                <a:hlinkClick r:id="rId17" tooltip="Кортона"/>
              </a:rPr>
              <a:t>Кортона</a:t>
            </a:r>
            <a:r>
              <a:rPr lang="uk-UA" sz="1200" dirty="0" smtClean="0"/>
              <a:t>, </a:t>
            </a:r>
            <a:r>
              <a:rPr lang="uk-UA" sz="1200" dirty="0" err="1" smtClean="0">
                <a:hlinkClick r:id="rId18" tooltip="Караваджо"/>
              </a:rPr>
              <a:t>Караваджо</a:t>
            </a:r>
            <a:r>
              <a:rPr lang="uk-UA" sz="1200" dirty="0" smtClean="0"/>
              <a:t>, в архітектурі Л. </a:t>
            </a:r>
            <a:r>
              <a:rPr lang="uk-UA" sz="1200" dirty="0" err="1" smtClean="0"/>
              <a:t>Берніні</a:t>
            </a:r>
            <a:r>
              <a:rPr lang="uk-UA" sz="1200" dirty="0" smtClean="0"/>
              <a:t> (</a:t>
            </a:r>
            <a:r>
              <a:rPr lang="uk-UA" sz="1200" dirty="0" smtClean="0">
                <a:hlinkClick r:id="rId19" tooltip="Італія"/>
              </a:rPr>
              <a:t>Італія</a:t>
            </a:r>
            <a:r>
              <a:rPr lang="uk-UA" sz="1200" dirty="0" smtClean="0"/>
              <a:t>),</a:t>
            </a:r>
            <a:r>
              <a:rPr lang="uk-UA" sz="1200" dirty="0" err="1" smtClean="0">
                <a:hlinkClick r:id="rId20" tooltip="Растреллі Бартоломей"/>
              </a:rPr>
              <a:t>Бартоломей</a:t>
            </a:r>
            <a:r>
              <a:rPr lang="uk-UA" sz="1200" dirty="0" smtClean="0">
                <a:hlinkClick r:id="rId20" tooltip="Растреллі Бартоломей"/>
              </a:rPr>
              <a:t> Растреллі</a:t>
            </a:r>
            <a:r>
              <a:rPr lang="uk-UA" sz="1200" dirty="0" smtClean="0"/>
              <a:t> (</a:t>
            </a:r>
            <a:r>
              <a:rPr lang="uk-UA" sz="1200" dirty="0" smtClean="0">
                <a:hlinkClick r:id="rId21" tooltip="Росія"/>
              </a:rPr>
              <a:t>Росія</a:t>
            </a:r>
            <a:r>
              <a:rPr lang="uk-UA" sz="1200" dirty="0" smtClean="0"/>
              <a:t>), в </a:t>
            </a:r>
            <a:r>
              <a:rPr lang="uk-UA" sz="1200" dirty="0" smtClean="0">
                <a:hlinkClick r:id="rId22" tooltip="Література"/>
              </a:rPr>
              <a:t>літературі</a:t>
            </a:r>
            <a:r>
              <a:rPr lang="uk-UA" sz="1200" dirty="0" smtClean="0"/>
              <a:t>: </a:t>
            </a:r>
            <a:r>
              <a:rPr lang="uk-UA" sz="1200" dirty="0" smtClean="0">
                <a:hlinkClick r:id="rId23" tooltip="Педро Кальдерон де ла Барка"/>
              </a:rPr>
              <a:t>Педро Кальдерон</a:t>
            </a:r>
            <a:r>
              <a:rPr lang="uk-UA" sz="1200" dirty="0" smtClean="0"/>
              <a:t> (</a:t>
            </a:r>
            <a:r>
              <a:rPr lang="uk-UA" sz="1200" dirty="0" smtClean="0">
                <a:hlinkClick r:id="rId24" tooltip="Іспанія"/>
              </a:rPr>
              <a:t>Іспанія</a:t>
            </a:r>
            <a:r>
              <a:rPr lang="uk-UA" sz="1200" dirty="0" smtClean="0"/>
              <a:t>), А. </a:t>
            </a:r>
            <a:r>
              <a:rPr lang="uk-UA" sz="1200" dirty="0" err="1" smtClean="0"/>
              <a:t>д'Обіньє</a:t>
            </a:r>
            <a:r>
              <a:rPr lang="uk-UA" sz="1200" dirty="0" smtClean="0"/>
              <a:t> (</a:t>
            </a:r>
            <a:r>
              <a:rPr lang="uk-UA" sz="1200" dirty="0" smtClean="0">
                <a:hlinkClick r:id="rId25" tooltip="Франція"/>
              </a:rPr>
              <a:t>Франція</a:t>
            </a:r>
            <a:r>
              <a:rPr lang="uk-UA" sz="1200" dirty="0" smtClean="0"/>
              <a:t>), </a:t>
            </a:r>
            <a:r>
              <a:rPr lang="uk-UA" sz="1200" dirty="0" smtClean="0">
                <a:hlinkClick r:id="rId26" tooltip="Ломоносов Михайло Васильович"/>
              </a:rPr>
              <a:t>Михайло Ломоносов</a:t>
            </a:r>
            <a:r>
              <a:rPr lang="uk-UA" sz="1200" dirty="0" smtClean="0"/>
              <a:t>(Росія), в музиці період бароко тривав з </a:t>
            </a:r>
            <a:r>
              <a:rPr lang="uk-UA" sz="1200" dirty="0" smtClean="0">
                <a:hlinkClick r:id="rId27" tooltip="1600"/>
              </a:rPr>
              <a:t>1600</a:t>
            </a:r>
            <a:r>
              <a:rPr lang="uk-UA" sz="1200" dirty="0" smtClean="0"/>
              <a:t> до </a:t>
            </a:r>
            <a:r>
              <a:rPr lang="uk-UA" sz="1200" dirty="0" smtClean="0">
                <a:hlinkClick r:id="rId28" tooltip="1750"/>
              </a:rPr>
              <a:t>1750</a:t>
            </a:r>
            <a:r>
              <a:rPr lang="uk-UA" sz="1200" dirty="0" smtClean="0"/>
              <a:t>, представниками якого є </a:t>
            </a:r>
            <a:r>
              <a:rPr lang="uk-UA" sz="1200" dirty="0" err="1" smtClean="0">
                <a:hlinkClick r:id="rId29" tooltip="Клаудіо Монтеверді"/>
              </a:rPr>
              <a:t>Клаудіо</a:t>
            </a:r>
            <a:r>
              <a:rPr lang="uk-UA" sz="1200" dirty="0" smtClean="0">
                <a:hlinkClick r:id="rId29" tooltip="Клаудіо Монтеверді"/>
              </a:rPr>
              <a:t> </a:t>
            </a:r>
            <a:r>
              <a:rPr lang="uk-UA" sz="1200" dirty="0" err="1" smtClean="0">
                <a:hlinkClick r:id="rId29" tooltip="Клаудіо Монтеверді"/>
              </a:rPr>
              <a:t>Монтеверді</a:t>
            </a:r>
            <a:r>
              <a:rPr lang="uk-UA" sz="1200" dirty="0" smtClean="0"/>
              <a:t>, </a:t>
            </a:r>
            <a:r>
              <a:rPr lang="uk-UA" sz="1200" dirty="0" err="1" smtClean="0">
                <a:hlinkClick r:id="rId30" tooltip="Вівальді Антоніо"/>
              </a:rPr>
              <a:t>Антоніо</a:t>
            </a:r>
            <a:r>
              <a:rPr lang="uk-UA" sz="1200" dirty="0" smtClean="0">
                <a:hlinkClick r:id="rId30" tooltip="Вівальді Антоніо"/>
              </a:rPr>
              <a:t> </a:t>
            </a:r>
            <a:r>
              <a:rPr lang="uk-UA" sz="1200" dirty="0" err="1" smtClean="0">
                <a:hlinkClick r:id="rId30" tooltip="Вівальді Антоніо"/>
              </a:rPr>
              <a:t>Вівальді</a:t>
            </a:r>
            <a:r>
              <a:rPr lang="uk-UA" sz="1200" dirty="0" smtClean="0"/>
              <a:t>,</a:t>
            </a:r>
            <a:r>
              <a:rPr lang="uk-UA" sz="1200" dirty="0" smtClean="0">
                <a:hlinkClick r:id="rId31" tooltip="Бах Йоганн Себастьян"/>
              </a:rPr>
              <a:t>Йоганн Себастьян Бах</a:t>
            </a:r>
            <a:r>
              <a:rPr lang="uk-UA" sz="1200" dirty="0" smtClean="0"/>
              <a:t>, </a:t>
            </a:r>
            <a:r>
              <a:rPr lang="uk-UA" sz="1200" dirty="0" err="1" smtClean="0">
                <a:hlinkClick r:id="rId32" tooltip="Гендель Ґеорґ Фридерик"/>
              </a:rPr>
              <a:t>Ґеорґ</a:t>
            </a:r>
            <a:r>
              <a:rPr lang="uk-UA" sz="1200" dirty="0" smtClean="0">
                <a:hlinkClick r:id="rId32" tooltip="Гендель Ґеорґ Фридерик"/>
              </a:rPr>
              <a:t> </a:t>
            </a:r>
            <a:r>
              <a:rPr lang="uk-UA" sz="1200" dirty="0" err="1" smtClean="0">
                <a:hlinkClick r:id="rId32" tooltip="Гендель Ґеорґ Фридерик"/>
              </a:rPr>
              <a:t>Фридерик</a:t>
            </a:r>
            <a:r>
              <a:rPr lang="uk-UA" sz="1200" dirty="0" smtClean="0">
                <a:hlinkClick r:id="rId32" tooltip="Гендель Ґеорґ Фридерик"/>
              </a:rPr>
              <a:t> Гендель</a:t>
            </a:r>
            <a:r>
              <a:rPr lang="uk-UA" sz="1200" dirty="0" smtClean="0"/>
              <a:t>.</a:t>
            </a:r>
          </a:p>
          <a:p>
            <a:endParaRPr lang="ru-RU" sz="1200" dirty="0" smtClean="0"/>
          </a:p>
          <a:p>
            <a:endParaRPr lang="ru-RU" sz="1600" dirty="0"/>
          </a:p>
        </p:txBody>
      </p:sp>
      <p:pic>
        <p:nvPicPr>
          <p:cNvPr id="4" name="Рисунок 3" descr="1405441597_mikelandzhelo-buonarroti.gi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3143240" y="3929066"/>
            <a:ext cx="2143124" cy="2743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7114" y="457826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2" tooltip="Мікеланджело Буонаротті"/>
              </a:rPr>
              <a:t>Мікеланджело </a:t>
            </a:r>
            <a:r>
              <a:rPr lang="uk-UA" dirty="0" err="1" smtClean="0">
                <a:hlinkClick r:id="rId2" tooltip="Мікеланджело Буонаротті"/>
              </a:rPr>
              <a:t>Буонаротті</a:t>
            </a:r>
            <a:r>
              <a:rPr lang="uk-UA" dirty="0" smtClean="0"/>
              <a:t> </a:t>
            </a:r>
            <a:r>
              <a:rPr lang="uk-UA" dirty="0" smtClean="0"/>
              <a:t>(1475—1564)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096256" cy="128588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Історія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7500990" cy="552706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виникло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набуло</a:t>
            </a:r>
            <a:r>
              <a:rPr lang="ru-RU" dirty="0" smtClean="0"/>
              <a:t> великого </a:t>
            </a:r>
            <a:r>
              <a:rPr lang="ru-RU" dirty="0" err="1" smtClean="0"/>
              <a:t>розвитку</a:t>
            </a:r>
            <a:r>
              <a:rPr lang="ru-RU" dirty="0" smtClean="0"/>
              <a:t> в </a:t>
            </a:r>
            <a:r>
              <a:rPr lang="ru-RU" dirty="0" err="1" smtClean="0"/>
              <a:t>Італії</a:t>
            </a:r>
            <a:r>
              <a:rPr lang="ru-RU" dirty="0" smtClean="0"/>
              <a:t>, </a:t>
            </a:r>
            <a:r>
              <a:rPr lang="ru-RU" dirty="0" err="1" smtClean="0"/>
              <a:t>замінивши</a:t>
            </a:r>
            <a:r>
              <a:rPr lang="ru-RU" dirty="0" smtClean="0"/>
              <a:t>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ясні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Раннього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 </a:t>
            </a:r>
            <a:r>
              <a:rPr lang="ru-RU" dirty="0" err="1" smtClean="0"/>
              <a:t>Відродження</a:t>
            </a:r>
            <a:r>
              <a:rPr lang="ru-RU" dirty="0" smtClean="0"/>
              <a:t>. 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дворянською</a:t>
            </a:r>
            <a:r>
              <a:rPr lang="ru-RU" dirty="0" smtClean="0"/>
              <a:t> культурою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розквіту</a:t>
            </a:r>
            <a:r>
              <a:rPr lang="ru-RU" dirty="0" smtClean="0"/>
              <a:t> абсолютизму,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покликане</a:t>
            </a:r>
            <a:r>
              <a:rPr lang="ru-RU" dirty="0" smtClean="0"/>
              <a:t> </a:t>
            </a:r>
            <a:r>
              <a:rPr lang="ru-RU" dirty="0" err="1" smtClean="0"/>
              <a:t>прославляти</a:t>
            </a:r>
            <a:r>
              <a:rPr lang="ru-RU" dirty="0" smtClean="0"/>
              <a:t> знать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церкву</a:t>
            </a:r>
            <a:r>
              <a:rPr lang="ru-RU" dirty="0" smtClean="0"/>
              <a:t>. Але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відбилися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прогресивні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, </a:t>
            </a:r>
            <a:r>
              <a:rPr lang="ru-RU" dirty="0" err="1" smtClean="0"/>
              <a:t>зумовлені</a:t>
            </a:r>
            <a:r>
              <a:rPr lang="ru-RU" dirty="0" smtClean="0"/>
              <a:t> </a:t>
            </a:r>
            <a:r>
              <a:rPr lang="ru-RU" dirty="0" err="1" smtClean="0"/>
              <a:t>тогочасною</a:t>
            </a:r>
            <a:r>
              <a:rPr lang="ru-RU" dirty="0" smtClean="0"/>
              <a:t> </a:t>
            </a:r>
            <a:r>
              <a:rPr lang="ru-RU" dirty="0" err="1" smtClean="0"/>
              <a:t>боротьбою</a:t>
            </a:r>
            <a:r>
              <a:rPr lang="ru-RU" dirty="0" smtClean="0"/>
              <a:t> за </a:t>
            </a:r>
            <a:r>
              <a:rPr lang="ru-RU" dirty="0" err="1" smtClean="0"/>
              <a:t>національну</a:t>
            </a:r>
            <a:r>
              <a:rPr lang="ru-RU" dirty="0" smtClean="0"/>
              <a:t> </a:t>
            </a:r>
            <a:r>
              <a:rPr lang="ru-RU" dirty="0" err="1" smtClean="0"/>
              <a:t>єдність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відкрило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особливо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в </a:t>
            </a:r>
            <a:r>
              <a:rPr lang="ru-RU" dirty="0" err="1" smtClean="0"/>
              <a:t>синтезі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грандіозних</a:t>
            </a:r>
            <a:r>
              <a:rPr lang="ru-RU" dirty="0" smtClean="0"/>
              <a:t> </a:t>
            </a:r>
            <a:r>
              <a:rPr lang="ru-RU" dirty="0" err="1" smtClean="0"/>
              <a:t>міських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паркових</a:t>
            </a:r>
            <a:r>
              <a:rPr lang="ru-RU" dirty="0" smtClean="0"/>
              <a:t> </a:t>
            </a:r>
            <a:r>
              <a:rPr lang="ru-RU" dirty="0" err="1" smtClean="0"/>
              <a:t>ансамблів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італійського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: </a:t>
            </a:r>
            <a:r>
              <a:rPr lang="ru-RU" dirty="0" err="1" smtClean="0"/>
              <a:t>архітектор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скульптор Лоренцо </a:t>
            </a:r>
            <a:r>
              <a:rPr lang="ru-RU" dirty="0" err="1" smtClean="0"/>
              <a:t>Берніні</a:t>
            </a:r>
            <a:r>
              <a:rPr lang="ru-RU" dirty="0" smtClean="0"/>
              <a:t>, </a:t>
            </a:r>
            <a:r>
              <a:rPr lang="ru-RU" dirty="0" err="1" smtClean="0"/>
              <a:t>архітектори</a:t>
            </a:r>
            <a:r>
              <a:rPr lang="ru-RU" dirty="0" smtClean="0"/>
              <a:t> </a:t>
            </a:r>
            <a:r>
              <a:rPr lang="ru-RU" dirty="0" err="1" smtClean="0"/>
              <a:t>Франческо</a:t>
            </a:r>
            <a:r>
              <a:rPr lang="ru-RU" dirty="0" smtClean="0"/>
              <a:t> </a:t>
            </a:r>
            <a:r>
              <a:rPr lang="ru-RU" dirty="0" err="1" smtClean="0"/>
              <a:t>Борроміні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Карло Фонтана, </a:t>
            </a:r>
            <a:r>
              <a:rPr lang="ru-RU" dirty="0" err="1" smtClean="0"/>
              <a:t>Ювара</a:t>
            </a:r>
            <a:r>
              <a:rPr lang="ru-RU" dirty="0" smtClean="0"/>
              <a:t>, </a:t>
            </a:r>
            <a:r>
              <a:rPr lang="ru-RU" dirty="0" err="1" smtClean="0"/>
              <a:t>живописці</a:t>
            </a:r>
            <a:r>
              <a:rPr lang="ru-RU" dirty="0" smtClean="0"/>
              <a:t> </a:t>
            </a:r>
            <a:r>
              <a:rPr lang="ru-RU" dirty="0" err="1" smtClean="0"/>
              <a:t>П'єтро</a:t>
            </a:r>
            <a:r>
              <a:rPr lang="ru-RU" dirty="0" smtClean="0"/>
              <a:t> да </a:t>
            </a:r>
            <a:r>
              <a:rPr lang="ru-RU" dirty="0" err="1" smtClean="0"/>
              <a:t>Кортона</a:t>
            </a:r>
            <a:r>
              <a:rPr lang="ru-RU" dirty="0" smtClean="0"/>
              <a:t>, Джордано Лука, </a:t>
            </a:r>
            <a:r>
              <a:rPr lang="ru-RU" dirty="0" err="1" smtClean="0"/>
              <a:t>Маньяско</a:t>
            </a:r>
            <a:r>
              <a:rPr lang="ru-RU" dirty="0" smtClean="0"/>
              <a:t>, Дж. </a:t>
            </a:r>
            <a:r>
              <a:rPr lang="ru-RU" dirty="0" err="1" smtClean="0"/>
              <a:t>Б.Тьєполо</a:t>
            </a:r>
            <a:r>
              <a:rPr lang="ru-RU" dirty="0" smtClean="0"/>
              <a:t>. </a:t>
            </a:r>
            <a:r>
              <a:rPr lang="ru-RU" dirty="0" err="1" smtClean="0"/>
              <a:t>Здобуті</a:t>
            </a:r>
            <a:r>
              <a:rPr lang="ru-RU" dirty="0" smtClean="0"/>
              <a:t> в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лягли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основу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 </a:t>
            </a:r>
            <a:r>
              <a:rPr lang="ru-RU" dirty="0" err="1" smtClean="0"/>
              <a:t>Іспанії</a:t>
            </a:r>
            <a:r>
              <a:rPr lang="ru-RU" dirty="0" smtClean="0"/>
              <a:t> 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американських</a:t>
            </a:r>
            <a:r>
              <a:rPr lang="ru-RU" dirty="0" smtClean="0"/>
              <a:t> </a:t>
            </a:r>
            <a:r>
              <a:rPr lang="ru-RU" dirty="0" err="1" smtClean="0"/>
              <a:t>колоній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, </a:t>
            </a:r>
            <a:r>
              <a:rPr lang="ru-RU" dirty="0" err="1" smtClean="0"/>
              <a:t>частково</a:t>
            </a:r>
            <a:r>
              <a:rPr lang="ru-RU" dirty="0" smtClean="0"/>
              <a:t> </a:t>
            </a:r>
            <a:r>
              <a:rPr lang="ru-RU" dirty="0" err="1" smtClean="0"/>
              <a:t>Франції</a:t>
            </a:r>
            <a:r>
              <a:rPr lang="ru-RU" dirty="0" smtClean="0"/>
              <a:t>, </a:t>
            </a:r>
            <a:r>
              <a:rPr lang="ru-RU" dirty="0" err="1" smtClean="0"/>
              <a:t>Фландрії</a:t>
            </a:r>
            <a:r>
              <a:rPr lang="ru-RU" dirty="0" smtClean="0"/>
              <a:t>, </a:t>
            </a:r>
            <a:r>
              <a:rPr lang="ru-RU" dirty="0" err="1" smtClean="0"/>
              <a:t>Польщі</a:t>
            </a:r>
            <a:r>
              <a:rPr lang="ru-RU" dirty="0" smtClean="0"/>
              <a:t> та </a:t>
            </a:r>
            <a:r>
              <a:rPr lang="ru-RU" dirty="0" err="1" smtClean="0"/>
              <a:t>України</a:t>
            </a:r>
            <a:r>
              <a:rPr lang="ru-RU" dirty="0" smtClean="0"/>
              <a:t> 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, </a:t>
            </a:r>
            <a:r>
              <a:rPr lang="ru-RU" dirty="0" err="1" smtClean="0"/>
              <a:t>Австрії</a:t>
            </a:r>
            <a:r>
              <a:rPr lang="ru-RU" dirty="0" smtClean="0"/>
              <a:t> та </a:t>
            </a:r>
            <a:r>
              <a:rPr lang="ru-RU" dirty="0" err="1" smtClean="0"/>
              <a:t>Чехословаччини</a:t>
            </a:r>
            <a:r>
              <a:rPr lang="ru-RU" dirty="0" smtClean="0"/>
              <a:t> 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Демократичну</a:t>
            </a:r>
            <a:r>
              <a:rPr lang="ru-RU" dirty="0" smtClean="0"/>
              <a:t> </a:t>
            </a:r>
            <a:r>
              <a:rPr lang="ru-RU" dirty="0" err="1" smtClean="0"/>
              <a:t>гілку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в </a:t>
            </a:r>
            <a:r>
              <a:rPr lang="ru-RU" dirty="0" err="1" smtClean="0"/>
              <a:t>живописі</a:t>
            </a:r>
            <a:r>
              <a:rPr lang="ru-RU" dirty="0" smtClean="0"/>
              <a:t> </a:t>
            </a:r>
            <a:r>
              <a:rPr lang="ru-RU" dirty="0" err="1" smtClean="0"/>
              <a:t>уособлювали</a:t>
            </a:r>
            <a:r>
              <a:rPr lang="ru-RU" dirty="0" smtClean="0"/>
              <a:t> твори Караваджо 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послідовників</a:t>
            </a:r>
            <a:r>
              <a:rPr lang="ru-RU" dirty="0" smtClean="0"/>
              <a:t> — </a:t>
            </a:r>
            <a:r>
              <a:rPr lang="ru-RU" dirty="0" err="1" smtClean="0"/>
              <a:t>Сальватора</a:t>
            </a:r>
            <a:r>
              <a:rPr lang="ru-RU" dirty="0" smtClean="0"/>
              <a:t> </a:t>
            </a:r>
            <a:r>
              <a:rPr lang="ru-RU" dirty="0" err="1" smtClean="0"/>
              <a:t>Рози</a:t>
            </a:r>
            <a:r>
              <a:rPr lang="ru-RU" dirty="0" smtClean="0"/>
              <a:t> 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Особливо стилем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переймалися</a:t>
            </a:r>
            <a:r>
              <a:rPr lang="ru-RU" dirty="0" smtClean="0"/>
              <a:t> </a:t>
            </a:r>
            <a:r>
              <a:rPr lang="ru-RU" dirty="0" err="1" smtClean="0"/>
              <a:t>єзуїти</a:t>
            </a:r>
            <a:r>
              <a:rPr lang="ru-RU" dirty="0" smtClean="0"/>
              <a:t>. </a:t>
            </a:r>
            <a:r>
              <a:rPr lang="ru-RU" dirty="0" err="1" smtClean="0"/>
              <a:t>Бароко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зусиллям</a:t>
            </a:r>
            <a:r>
              <a:rPr lang="ru-RU" dirty="0" smtClean="0"/>
              <a:t>, </a:t>
            </a:r>
            <a:r>
              <a:rPr lang="ru-RU" dirty="0" err="1" smtClean="0"/>
              <a:t>поширилося</a:t>
            </a:r>
            <a:r>
              <a:rPr lang="ru-RU" dirty="0" smtClean="0"/>
              <a:t> </a:t>
            </a:r>
            <a:r>
              <a:rPr lang="ru-RU" dirty="0" err="1" smtClean="0"/>
              <a:t>тодішнім</a:t>
            </a:r>
            <a:r>
              <a:rPr lang="ru-RU" dirty="0" smtClean="0"/>
              <a:t> </a:t>
            </a:r>
            <a:r>
              <a:rPr lang="ru-RU" dirty="0" err="1" smtClean="0"/>
              <a:t>світом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називалося</a:t>
            </a:r>
            <a:r>
              <a:rPr lang="ru-RU" dirty="0" smtClean="0"/>
              <a:t> стилем </a:t>
            </a:r>
            <a:r>
              <a:rPr lang="ru-RU" dirty="0" err="1" smtClean="0"/>
              <a:t>єзуїтів</a:t>
            </a:r>
            <a:r>
              <a:rPr lang="ru-RU" dirty="0" smtClean="0"/>
              <a:t>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досягло</a:t>
            </a:r>
            <a:r>
              <a:rPr lang="ru-RU" dirty="0" smtClean="0"/>
              <a:t> Америки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Філіппін</a:t>
            </a:r>
            <a:r>
              <a:rPr lang="ru-RU" dirty="0" smtClean="0"/>
              <a:t>, Китаю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єзуїти</a:t>
            </a:r>
            <a:r>
              <a:rPr lang="ru-RU" dirty="0" smtClean="0"/>
              <a:t> </a:t>
            </a:r>
            <a:r>
              <a:rPr lang="ru-RU" dirty="0" err="1" smtClean="0"/>
              <a:t>оселилися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Китаї</a:t>
            </a:r>
            <a:r>
              <a:rPr lang="ru-RU" dirty="0" smtClean="0"/>
              <a:t>. Будучи </a:t>
            </a:r>
            <a:r>
              <a:rPr lang="ru-RU" dirty="0" err="1" smtClean="0"/>
              <a:t>знавцями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майстрами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, вони </a:t>
            </a:r>
            <a:r>
              <a:rPr lang="ru-RU" dirty="0" err="1" smtClean="0"/>
              <a:t>ознайомили</a:t>
            </a:r>
            <a:r>
              <a:rPr lang="ru-RU" dirty="0" smtClean="0"/>
              <a:t> </a:t>
            </a:r>
            <a:r>
              <a:rPr lang="ru-RU" dirty="0" err="1" smtClean="0"/>
              <a:t>китайських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стилістикою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,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зацікавився</a:t>
            </a:r>
            <a:r>
              <a:rPr lang="ru-RU" dirty="0" smtClean="0"/>
              <a:t> сам </a:t>
            </a:r>
            <a:r>
              <a:rPr lang="ru-RU" dirty="0" err="1" smtClean="0"/>
              <a:t>імператор</a:t>
            </a:r>
            <a:r>
              <a:rPr lang="ru-RU" dirty="0" smtClean="0"/>
              <a:t> </a:t>
            </a:r>
            <a:r>
              <a:rPr lang="ru-RU" dirty="0" err="1" smtClean="0"/>
              <a:t>Цянлун</a:t>
            </a:r>
            <a:r>
              <a:rPr lang="ru-RU" dirty="0" smtClean="0"/>
              <a:t>. Для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побудували</a:t>
            </a:r>
            <a:r>
              <a:rPr lang="ru-RU" dirty="0" smtClean="0"/>
              <a:t> </a:t>
            </a:r>
            <a:r>
              <a:rPr lang="ru-RU" dirty="0" err="1" smtClean="0"/>
              <a:t>барокову</a:t>
            </a:r>
            <a:r>
              <a:rPr lang="ru-RU" dirty="0" smtClean="0"/>
              <a:t> </a:t>
            </a:r>
            <a:r>
              <a:rPr lang="ru-RU" dirty="0" err="1" smtClean="0"/>
              <a:t>садибу</a:t>
            </a:r>
            <a:r>
              <a:rPr lang="ru-RU" dirty="0" smtClean="0"/>
              <a:t> на </a:t>
            </a:r>
            <a:r>
              <a:rPr lang="ru-RU" dirty="0" err="1" smtClean="0"/>
              <a:t>європейський</a:t>
            </a:r>
            <a:r>
              <a:rPr lang="ru-RU" dirty="0" smtClean="0"/>
              <a:t>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палацом</a:t>
            </a:r>
            <a:r>
              <a:rPr lang="ru-RU" dirty="0" smtClean="0"/>
              <a:t>, фонтанами в саду, </a:t>
            </a:r>
            <a:r>
              <a:rPr lang="ru-RU" dirty="0" err="1" smtClean="0"/>
              <a:t>бароковими</a:t>
            </a:r>
            <a:r>
              <a:rPr lang="ru-RU" dirty="0" smtClean="0"/>
              <a:t> </a:t>
            </a:r>
            <a:r>
              <a:rPr lang="ru-RU" dirty="0" err="1" smtClean="0"/>
              <a:t>павільйонами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лабіринтом</a:t>
            </a:r>
            <a:r>
              <a:rPr lang="ru-RU" dirty="0" smtClean="0"/>
              <a:t>. </a:t>
            </a:r>
            <a:r>
              <a:rPr lang="ru-RU" dirty="0" err="1" smtClean="0"/>
              <a:t>Збережені</a:t>
            </a:r>
            <a:r>
              <a:rPr lang="ru-RU" dirty="0" smtClean="0"/>
              <a:t> </a:t>
            </a:r>
            <a:r>
              <a:rPr lang="ru-RU" dirty="0" err="1" smtClean="0"/>
              <a:t>гравюри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зафіксували</a:t>
            </a:r>
            <a:r>
              <a:rPr lang="ru-RU" dirty="0" smtClean="0"/>
              <a:t> </a:t>
            </a:r>
            <a:r>
              <a:rPr lang="ru-RU" dirty="0" err="1" smtClean="0"/>
              <a:t>барокову</a:t>
            </a:r>
            <a:r>
              <a:rPr lang="ru-RU" dirty="0" smtClean="0"/>
              <a:t> </a:t>
            </a:r>
            <a:r>
              <a:rPr lang="ru-RU" dirty="0" err="1" smtClean="0"/>
              <a:t>садибу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садом в </a:t>
            </a:r>
            <a:r>
              <a:rPr lang="ru-RU" dirty="0" err="1" smtClean="0"/>
              <a:t>Китаї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71438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Регіональні особливості бароко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7196166" cy="559850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Бароко</a:t>
            </a:r>
            <a:r>
              <a:rPr lang="ru-RU" dirty="0" smtClean="0"/>
              <a:t> мало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регіональні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. Тому </a:t>
            </a:r>
            <a:r>
              <a:rPr lang="ru-RU" dirty="0" err="1" smtClean="0"/>
              <a:t>бароко</a:t>
            </a:r>
            <a:r>
              <a:rPr lang="ru-RU" dirty="0" smtClean="0"/>
              <a:t> Мексики </a:t>
            </a:r>
            <a:r>
              <a:rPr lang="ru-RU" dirty="0" err="1" smtClean="0"/>
              <a:t>чи</a:t>
            </a:r>
            <a:r>
              <a:rPr lang="ru-RU" dirty="0" smtClean="0"/>
              <a:t> </a:t>
            </a:r>
            <a:r>
              <a:rPr lang="ru-RU" dirty="0" err="1" smtClean="0"/>
              <a:t>Бразилії</a:t>
            </a:r>
            <a:r>
              <a:rPr lang="ru-RU" dirty="0" smtClean="0"/>
              <a:t> 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сплутаєш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Португалії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Австрії</a:t>
            </a:r>
            <a:r>
              <a:rPr lang="ru-RU" dirty="0" smtClean="0"/>
              <a:t> </a:t>
            </a:r>
            <a:r>
              <a:rPr lang="ru-RU" dirty="0" err="1" smtClean="0"/>
              <a:t>чи</a:t>
            </a:r>
            <a:r>
              <a:rPr lang="ru-RU" dirty="0" smtClean="0"/>
              <a:t> 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Звичайно</a:t>
            </a:r>
            <a:r>
              <a:rPr lang="ru-RU" dirty="0" smtClean="0"/>
              <a:t>,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напрямок</a:t>
            </a:r>
            <a:r>
              <a:rPr lang="ru-RU" dirty="0" smtClean="0"/>
              <a:t> задавали </a:t>
            </a:r>
            <a:r>
              <a:rPr lang="ru-RU" dirty="0" err="1" smtClean="0"/>
              <a:t>італійці</a:t>
            </a:r>
            <a:r>
              <a:rPr lang="ru-RU" dirty="0" smtClean="0"/>
              <a:t> та </a:t>
            </a:r>
            <a:r>
              <a:rPr lang="ru-RU" dirty="0" err="1" smtClean="0"/>
              <a:t>єзуїти</a:t>
            </a:r>
            <a:r>
              <a:rPr lang="ru-RU" dirty="0" smtClean="0"/>
              <a:t>, тому стиль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помилково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«стилем </a:t>
            </a:r>
            <a:r>
              <a:rPr lang="ru-RU" dirty="0" err="1" smtClean="0"/>
              <a:t>єзуїтів</a:t>
            </a:r>
            <a:r>
              <a:rPr lang="ru-RU" dirty="0" smtClean="0"/>
              <a:t>».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єзуїти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характерним</a:t>
            </a:r>
            <a:r>
              <a:rPr lang="ru-RU" dirty="0" smtClean="0"/>
              <a:t> стилем та </a:t>
            </a:r>
            <a:r>
              <a:rPr lang="ru-RU" dirty="0" err="1" smtClean="0"/>
              <a:t>будували</a:t>
            </a:r>
            <a:r>
              <a:rPr lang="ru-RU" dirty="0" smtClean="0"/>
              <a:t> </a:t>
            </a:r>
            <a:r>
              <a:rPr lang="ru-RU" dirty="0" err="1" smtClean="0"/>
              <a:t>собори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монастирі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в </a:t>
            </a:r>
            <a:r>
              <a:rPr lang="ru-RU" dirty="0" err="1" smtClean="0"/>
              <a:t>бароковому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Правдою буде </a:t>
            </a:r>
            <a:r>
              <a:rPr lang="ru-RU" dirty="0" err="1" smtClean="0"/>
              <a:t>ствердження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бароковому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два </a:t>
            </a:r>
            <a:r>
              <a:rPr lang="ru-RU" dirty="0" err="1" smtClean="0"/>
              <a:t>напрями</a:t>
            </a:r>
            <a:r>
              <a:rPr lang="ru-RU" dirty="0" smtClean="0"/>
              <a:t> —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світське</a:t>
            </a:r>
            <a:r>
              <a:rPr lang="ru-RU" dirty="0" smtClean="0"/>
              <a:t> (</a:t>
            </a:r>
            <a:r>
              <a:rPr lang="ru-RU" dirty="0" err="1" smtClean="0"/>
              <a:t>палаци</a:t>
            </a:r>
            <a:r>
              <a:rPr lang="ru-RU" dirty="0" smtClean="0"/>
              <a:t> </a:t>
            </a:r>
            <a:r>
              <a:rPr lang="ru-RU" dirty="0" err="1" smtClean="0"/>
              <a:t>знаті</a:t>
            </a:r>
            <a:r>
              <a:rPr lang="ru-RU" dirty="0" smtClean="0"/>
              <a:t> та </a:t>
            </a:r>
            <a:r>
              <a:rPr lang="ru-RU" dirty="0" err="1" smtClean="0"/>
              <a:t>королівських</a:t>
            </a:r>
            <a:r>
              <a:rPr lang="ru-RU" dirty="0" smtClean="0"/>
              <a:t> родин, </a:t>
            </a:r>
            <a:r>
              <a:rPr lang="ru-RU" dirty="0" err="1" smtClean="0"/>
              <a:t>монументи</a:t>
            </a:r>
            <a:r>
              <a:rPr lang="ru-RU" dirty="0" smtClean="0"/>
              <a:t> </a:t>
            </a:r>
            <a:r>
              <a:rPr lang="ru-RU" dirty="0" err="1" smtClean="0"/>
              <a:t>володарів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) та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церковне</a:t>
            </a:r>
            <a:r>
              <a:rPr lang="ru-RU" dirty="0" smtClean="0"/>
              <a:t> (</a:t>
            </a:r>
            <a:r>
              <a:rPr lang="ru-RU" dirty="0" err="1" smtClean="0"/>
              <a:t>релігійні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монастирів</a:t>
            </a:r>
            <a:r>
              <a:rPr lang="ru-RU" dirty="0" smtClean="0"/>
              <a:t> до </a:t>
            </a:r>
            <a:r>
              <a:rPr lang="ru-RU" dirty="0" err="1" smtClean="0"/>
              <a:t>поодиноких</a:t>
            </a:r>
            <a:r>
              <a:rPr lang="ru-RU" dirty="0" smtClean="0"/>
              <a:t> </a:t>
            </a:r>
            <a:r>
              <a:rPr lang="ru-RU" dirty="0" err="1" smtClean="0"/>
              <a:t>каплиць</a:t>
            </a:r>
            <a:r>
              <a:rPr lang="ru-RU" dirty="0" smtClean="0"/>
              <a:t>). </a:t>
            </a:r>
            <a:r>
              <a:rPr lang="ru-RU" dirty="0" err="1" smtClean="0"/>
              <a:t>Напрями</a:t>
            </a:r>
            <a:r>
              <a:rPr lang="ru-RU" dirty="0" smtClean="0"/>
              <a:t>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збагачували</a:t>
            </a:r>
            <a:r>
              <a:rPr lang="ru-RU" dirty="0" smtClean="0"/>
              <a:t> один одного схожими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та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декору. Тому в 18 ст. зала церкви </a:t>
            </a:r>
            <a:r>
              <a:rPr lang="ru-RU" dirty="0" err="1" smtClean="0"/>
              <a:t>нагадувала</a:t>
            </a:r>
            <a:r>
              <a:rPr lang="ru-RU" dirty="0" smtClean="0"/>
              <a:t> </a:t>
            </a:r>
            <a:r>
              <a:rPr lang="ru-RU" dirty="0" err="1" smtClean="0"/>
              <a:t>пишну</a:t>
            </a:r>
            <a:r>
              <a:rPr lang="ru-RU" dirty="0" smtClean="0"/>
              <a:t> залу палацу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помічали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сучасники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визначних</a:t>
            </a:r>
            <a:r>
              <a:rPr lang="ru-RU" dirty="0" smtClean="0"/>
              <a:t> </a:t>
            </a:r>
            <a:r>
              <a:rPr lang="ru-RU" dirty="0" err="1" smtClean="0"/>
              <a:t>зразків</a:t>
            </a:r>
            <a:r>
              <a:rPr lang="ru-RU" dirty="0" smtClean="0"/>
              <a:t> </a:t>
            </a:r>
            <a:r>
              <a:rPr lang="ru-RU" dirty="0" err="1" smtClean="0"/>
              <a:t>світського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садово-палацові</a:t>
            </a:r>
            <a:r>
              <a:rPr lang="ru-RU" dirty="0" smtClean="0"/>
              <a:t> </a:t>
            </a:r>
            <a:r>
              <a:rPr lang="ru-RU" dirty="0" err="1" smtClean="0"/>
              <a:t>ансамблі</a:t>
            </a:r>
            <a:r>
              <a:rPr lang="ru-RU" dirty="0" smtClean="0"/>
              <a:t> </a:t>
            </a:r>
            <a:r>
              <a:rPr lang="ru-RU" dirty="0" err="1" smtClean="0"/>
              <a:t>Вілянов</a:t>
            </a:r>
            <a:r>
              <a:rPr lang="ru-RU" dirty="0" smtClean="0"/>
              <a:t> у </a:t>
            </a:r>
            <a:r>
              <a:rPr lang="ru-RU" dirty="0" err="1" smtClean="0"/>
              <a:t>Варшаві</a:t>
            </a:r>
            <a:r>
              <a:rPr lang="ru-RU" dirty="0" smtClean="0"/>
              <a:t> (</a:t>
            </a:r>
            <a:r>
              <a:rPr lang="ru-RU" dirty="0" err="1" smtClean="0"/>
              <a:t>Польща</a:t>
            </a:r>
            <a:r>
              <a:rPr lang="ru-RU" dirty="0" smtClean="0"/>
              <a:t>), </a:t>
            </a:r>
            <a:r>
              <a:rPr lang="ru-RU" dirty="0" err="1" smtClean="0"/>
              <a:t>мисливський</a:t>
            </a:r>
            <a:r>
              <a:rPr lang="ru-RU" dirty="0" smtClean="0"/>
              <a:t> замок </a:t>
            </a:r>
            <a:r>
              <a:rPr lang="ru-RU" dirty="0" err="1" smtClean="0"/>
              <a:t>Ступініджі</a:t>
            </a:r>
            <a:r>
              <a:rPr lang="ru-RU" dirty="0" smtClean="0"/>
              <a:t> </a:t>
            </a:r>
            <a:r>
              <a:rPr lang="ru-RU" dirty="0" err="1" smtClean="0"/>
              <a:t>біля</a:t>
            </a:r>
            <a:r>
              <a:rPr lang="ru-RU" dirty="0" smtClean="0"/>
              <a:t> Турину (</a:t>
            </a:r>
            <a:r>
              <a:rPr lang="ru-RU" dirty="0" err="1" smtClean="0"/>
              <a:t>Італія</a:t>
            </a:r>
            <a:r>
              <a:rPr lang="ru-RU" dirty="0" smtClean="0"/>
              <a:t>), </a:t>
            </a:r>
            <a:r>
              <a:rPr lang="ru-RU" dirty="0" err="1" smtClean="0"/>
              <a:t>Шенбрунн</a:t>
            </a:r>
            <a:r>
              <a:rPr lang="ru-RU" dirty="0" smtClean="0"/>
              <a:t> в </a:t>
            </a:r>
            <a:r>
              <a:rPr lang="ru-RU" dirty="0" err="1" smtClean="0"/>
              <a:t>Відні</a:t>
            </a:r>
            <a:r>
              <a:rPr lang="ru-RU" dirty="0" smtClean="0"/>
              <a:t> (</a:t>
            </a:r>
            <a:r>
              <a:rPr lang="ru-RU" dirty="0" err="1" smtClean="0"/>
              <a:t>Австрія</a:t>
            </a:r>
            <a:r>
              <a:rPr lang="ru-RU" dirty="0" smtClean="0"/>
              <a:t>),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замків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палаців</a:t>
            </a:r>
            <a:r>
              <a:rPr lang="ru-RU" dirty="0" smtClean="0"/>
              <a:t> </a:t>
            </a:r>
            <a:r>
              <a:rPr lang="ru-RU" dirty="0" err="1" smtClean="0"/>
              <a:t>Чехії</a:t>
            </a:r>
            <a:r>
              <a:rPr lang="ru-RU" dirty="0" smtClean="0"/>
              <a:t>, </a:t>
            </a:r>
            <a:r>
              <a:rPr lang="ru-RU" dirty="0" err="1" smtClean="0"/>
              <a:t>Німеччини</a:t>
            </a:r>
            <a:r>
              <a:rPr lang="ru-RU" dirty="0" smtClean="0"/>
              <a:t>, </a:t>
            </a:r>
            <a:r>
              <a:rPr lang="ru-RU" dirty="0" err="1" smtClean="0"/>
              <a:t>Франції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239000" cy="67724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визначні зразки </a:t>
            </a:r>
            <a:r>
              <a:rPr lang="uk-UA" sz="3600" dirty="0" smtClean="0"/>
              <a:t>світського бароко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7267604" cy="49555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Вілянов</a:t>
            </a:r>
            <a:r>
              <a:rPr lang="ru-RU" dirty="0" smtClean="0"/>
              <a:t> у </a:t>
            </a:r>
            <a:r>
              <a:rPr lang="ru-RU" dirty="0" err="1" smtClean="0"/>
              <a:t>Варшаві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uk-UA" dirty="0" smtClean="0"/>
              <a:t>Польща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palac-w-wilanow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214554"/>
            <a:ext cx="6500826" cy="283466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7339042" cy="602713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Мисливський</a:t>
            </a:r>
            <a:r>
              <a:rPr lang="ru-RU" dirty="0" smtClean="0"/>
              <a:t> замок </a:t>
            </a:r>
            <a:r>
              <a:rPr lang="ru-RU" dirty="0" err="1" smtClean="0"/>
              <a:t>Ступініджі</a:t>
            </a:r>
            <a:r>
              <a:rPr lang="ru-RU" dirty="0" smtClean="0"/>
              <a:t> </a:t>
            </a:r>
            <a:r>
              <a:rPr lang="ru-RU" dirty="0" err="1" smtClean="0"/>
              <a:t>біля</a:t>
            </a:r>
            <a:r>
              <a:rPr lang="ru-RU" dirty="0" smtClean="0"/>
              <a:t> </a:t>
            </a:r>
            <a:r>
              <a:rPr lang="ru-RU" dirty="0" smtClean="0"/>
              <a:t>Турину</a:t>
            </a:r>
            <a:r>
              <a:rPr lang="ru-RU" dirty="0" smtClean="0"/>
              <a:t> (</a:t>
            </a:r>
            <a:r>
              <a:rPr lang="ru-RU" dirty="0" err="1" smtClean="0"/>
              <a:t>Італія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Stupini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5888178" cy="383932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7339042" cy="609857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Шенбрунн</a:t>
            </a:r>
            <a:r>
              <a:rPr lang="ru-RU" dirty="0" smtClean="0"/>
              <a:t> в </a:t>
            </a:r>
            <a:r>
              <a:rPr lang="ru-RU" dirty="0" err="1" smtClean="0"/>
              <a:t>Відні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 descr="Schloss_Schoenbrunn_August_2006_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6631324" cy="47244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4">
      <a:dk1>
        <a:srgbClr val="974203"/>
      </a:dk1>
      <a:lt1>
        <a:srgbClr val="FFEBA3"/>
      </a:lt1>
      <a:dk2>
        <a:srgbClr val="974203"/>
      </a:dk2>
      <a:lt2>
        <a:srgbClr val="FFDE66"/>
      </a:lt2>
      <a:accent1>
        <a:srgbClr val="FFCA0C"/>
      </a:accent1>
      <a:accent2>
        <a:srgbClr val="92D050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</TotalTime>
  <Words>237</Words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Бароко</vt:lpstr>
      <vt:lpstr>Слайд 2</vt:lpstr>
      <vt:lpstr>Загальна характеристика </vt:lpstr>
      <vt:lpstr>Слайд 4</vt:lpstr>
      <vt:lpstr>Історія  </vt:lpstr>
      <vt:lpstr>Регіональні особливості бароко </vt:lpstr>
      <vt:lpstr>визначні зразки світського бароко</vt:lpstr>
      <vt:lpstr>Слайд 8</vt:lpstr>
      <vt:lpstr>Слайд 9</vt:lpstr>
      <vt:lpstr>Цікаві факти</vt:lpstr>
      <vt:lpstr>Світські фрески доби бароко </vt:lpstr>
      <vt:lpstr>Слайд 12</vt:lpstr>
      <vt:lpstr>Малюнки доби бароко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Бароко</dc:title>
  <cp:lastModifiedBy>Admin</cp:lastModifiedBy>
  <cp:revision>20</cp:revision>
  <dcterms:modified xsi:type="dcterms:W3CDTF">2015-02-09T23:32:12Z</dcterms:modified>
</cp:coreProperties>
</file>