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 id="2147483768" r:id="rId4"/>
    <p:sldMasterId id="2147483780" r:id="rId5"/>
    <p:sldMasterId id="2147483792" r:id="rId6"/>
    <p:sldMasterId id="2147483804" r:id="rId7"/>
    <p:sldMasterId id="2147483816" r:id="rId8"/>
    <p:sldMasterId id="2147483828" r:id="rId9"/>
  </p:sldMasterIdLst>
  <p:sldIdLst>
    <p:sldId id="256" r:id="rId10"/>
    <p:sldId id="257" r:id="rId11"/>
    <p:sldId id="258" r:id="rId12"/>
    <p:sldId id="259" r:id="rId13"/>
    <p:sldId id="261" r:id="rId14"/>
    <p:sldId id="262" r:id="rId15"/>
    <p:sldId id="263" r:id="rId16"/>
    <p:sldId id="265" r:id="rId17"/>
    <p:sldId id="266" r:id="rId18"/>
    <p:sldId id="26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2A0E878-CC18-4863-82A1-E3066FD1C21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32A0E878-CC18-4863-82A1-E3066FD1C21F}"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32A0E878-CC18-4863-82A1-E3066FD1C21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16" name="Номер слайда 15"/>
          <p:cNvSpPr>
            <a:spLocks noGrp="1"/>
          </p:cNvSpPr>
          <p:nvPr>
            <p:ph type="sldNum" sz="quarter" idx="11"/>
          </p:nvPr>
        </p:nvSpPr>
        <p:spPr/>
        <p:txBody>
          <a:bodyPr/>
          <a:lstStyle/>
          <a:p>
            <a:fld id="{32A0E878-CC18-4863-82A1-E3066FD1C21F}"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4AB6F79-18EB-4851-A5FA-B953B1A5D42A}" type="datetimeFigureOut">
              <a:rPr lang="ru-RU" smtClean="0"/>
              <a:pPr/>
              <a:t>08.03.2011</a:t>
            </a:fld>
            <a:endParaRPr lang="ru-RU"/>
          </a:p>
        </p:txBody>
      </p:sp>
      <p:sp>
        <p:nvSpPr>
          <p:cNvPr id="15" name="Номер слайда 14"/>
          <p:cNvSpPr>
            <a:spLocks noGrp="1"/>
          </p:cNvSpPr>
          <p:nvPr>
            <p:ph type="sldNum" sz="quarter" idx="15"/>
          </p:nvPr>
        </p:nvSpPr>
        <p:spPr/>
        <p:txBody>
          <a:bodyPr/>
          <a:lstStyle>
            <a:lvl1pPr algn="ctr">
              <a:defRPr/>
            </a:lvl1pPr>
          </a:lstStyle>
          <a:p>
            <a:fld id="{32A0E878-CC18-4863-82A1-E3066FD1C21F}"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32A0E878-CC18-4863-82A1-E3066FD1C21F}"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A0E878-CC18-4863-82A1-E3066FD1C21F}"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4AB6F79-18EB-4851-A5FA-B953B1A5D42A}" type="datetimeFigureOut">
              <a:rPr lang="ru-RU" smtClean="0"/>
              <a:pPr/>
              <a:t>08.03.2011</a:t>
            </a:fld>
            <a:endParaRPr lang="ru-RU"/>
          </a:p>
        </p:txBody>
      </p:sp>
      <p:sp>
        <p:nvSpPr>
          <p:cNvPr id="9" name="Номер слайда 8"/>
          <p:cNvSpPr>
            <a:spLocks noGrp="1"/>
          </p:cNvSpPr>
          <p:nvPr>
            <p:ph type="sldNum" sz="quarter" idx="15"/>
          </p:nvPr>
        </p:nvSpPr>
        <p:spPr/>
        <p:txBody>
          <a:bodyPr/>
          <a:lstStyle/>
          <a:p>
            <a:fld id="{32A0E878-CC18-4863-82A1-E3066FD1C21F}"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9" name="Номер слайда 8"/>
          <p:cNvSpPr>
            <a:spLocks noGrp="1"/>
          </p:cNvSpPr>
          <p:nvPr>
            <p:ph type="sldNum" sz="quarter" idx="11"/>
          </p:nvPr>
        </p:nvSpPr>
        <p:spPr/>
        <p:txBody>
          <a:bodyPr/>
          <a:lstStyle/>
          <a:p>
            <a:fld id="{32A0E878-CC18-4863-82A1-E3066FD1C21F}"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AB6F79-18EB-4851-A5FA-B953B1A5D42A}" type="datetimeFigureOut">
              <a:rPr lang="ru-RU" smtClean="0"/>
              <a:pPr/>
              <a:t>08.03.2011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2A0E878-CC18-4863-82A1-E3066FD1C21F}"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32A0E878-CC18-4863-82A1-E3066FD1C21F}"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32A0E878-CC18-4863-82A1-E3066FD1C21F}"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AB6F79-18EB-4851-A5FA-B953B1A5D42A}" type="datetimeFigureOut">
              <a:rPr lang="ru-RU" smtClean="0"/>
              <a:pPr/>
              <a:t>08.03.2011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32A0E878-CC18-4863-82A1-E3066FD1C21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AB6F79-18EB-4851-A5FA-B953B1A5D42A}" type="datetimeFigureOut">
              <a:rPr lang="ru-RU" smtClean="0"/>
              <a:pPr/>
              <a:t>08.03.2011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32A0E878-CC18-4863-82A1-E3066FD1C21F}"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32A0E878-CC18-4863-82A1-E3066FD1C21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32A0E878-CC18-4863-82A1-E3066FD1C21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04AB6F79-18EB-4851-A5FA-B953B1A5D42A}" type="datetimeFigureOut">
              <a:rPr lang="ru-RU" smtClean="0"/>
              <a:pPr/>
              <a:t>08.03.2011</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32A0E878-CC18-4863-82A1-E3066FD1C21F}"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2A0E878-CC18-4863-82A1-E3066FD1C21F}"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2A0E878-CC18-4863-82A1-E3066FD1C21F}"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2A0E878-CC18-4863-82A1-E3066FD1C21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8" name="Номер слайда 7"/>
          <p:cNvSpPr>
            <a:spLocks noGrp="1"/>
          </p:cNvSpPr>
          <p:nvPr>
            <p:ph type="sldNum" sz="quarter" idx="11"/>
          </p:nvPr>
        </p:nvSpPr>
        <p:spPr/>
        <p:txBody>
          <a:bodyPr/>
          <a:lstStyle/>
          <a:p>
            <a:fld id="{32A0E878-CC18-4863-82A1-E3066FD1C21F}"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4AB6F79-18EB-4851-A5FA-B953B1A5D42A}" type="datetimeFigureOut">
              <a:rPr lang="ru-RU" smtClean="0"/>
              <a:pPr/>
              <a:t>08.03.2011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2A0E878-CC18-4863-82A1-E3066FD1C21F}"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4AB6F79-18EB-4851-A5FA-B953B1A5D42A}" type="datetimeFigureOut">
              <a:rPr lang="ru-RU" smtClean="0"/>
              <a:pPr/>
              <a:t>08.03.2011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2A0E878-CC18-4863-82A1-E3066FD1C21F}"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04AB6F79-18EB-4851-A5FA-B953B1A5D42A}" type="datetimeFigureOut">
              <a:rPr lang="ru-RU" smtClean="0"/>
              <a:pPr/>
              <a:t>08.03.2011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2A0E878-CC18-4863-82A1-E3066FD1C21F}"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2A0E878-CC18-4863-82A1-E3066FD1C21F}"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32A0E878-CC18-4863-82A1-E3066FD1C21F}"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2A0E878-CC18-4863-82A1-E3066FD1C21F}"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2A0E878-CC18-4863-82A1-E3066FD1C21F}"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4AB6F79-18EB-4851-A5FA-B953B1A5D42A}" type="datetimeFigureOut">
              <a:rPr lang="ru-RU" smtClean="0"/>
              <a:pPr/>
              <a:t>08.03.2011</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32A0E878-CC18-4863-82A1-E3066FD1C21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32A0E878-CC18-4863-82A1-E3066FD1C21F}"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2A0E878-CC18-4863-82A1-E3066FD1C21F}"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04AB6F79-18EB-4851-A5FA-B953B1A5D42A}" type="datetimeFigureOut">
              <a:rPr lang="ru-RU" smtClean="0"/>
              <a:pPr/>
              <a:t>08.03.2011</a:t>
            </a:fld>
            <a:endParaRPr lang="ru-RU"/>
          </a:p>
        </p:txBody>
      </p:sp>
      <p:sp>
        <p:nvSpPr>
          <p:cNvPr id="10" name="Номер слайда 9"/>
          <p:cNvSpPr>
            <a:spLocks noGrp="1"/>
          </p:cNvSpPr>
          <p:nvPr>
            <p:ph type="sldNum" sz="quarter" idx="16"/>
          </p:nvPr>
        </p:nvSpPr>
        <p:spPr/>
        <p:txBody>
          <a:bodyPr rtlCol="0"/>
          <a:lstStyle/>
          <a:p>
            <a:fld id="{32A0E878-CC18-4863-82A1-E3066FD1C21F}"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04AB6F79-18EB-4851-A5FA-B953B1A5D42A}" type="datetimeFigureOut">
              <a:rPr lang="ru-RU" smtClean="0"/>
              <a:pPr/>
              <a:t>08.03.2011</a:t>
            </a:fld>
            <a:endParaRPr lang="ru-RU"/>
          </a:p>
        </p:txBody>
      </p:sp>
      <p:sp>
        <p:nvSpPr>
          <p:cNvPr id="12" name="Номер слайда 11"/>
          <p:cNvSpPr>
            <a:spLocks noGrp="1"/>
          </p:cNvSpPr>
          <p:nvPr>
            <p:ph type="sldNum" sz="quarter" idx="16"/>
          </p:nvPr>
        </p:nvSpPr>
        <p:spPr/>
        <p:txBody>
          <a:bodyPr rtlCol="0"/>
          <a:lstStyle/>
          <a:p>
            <a:fld id="{32A0E878-CC18-4863-82A1-E3066FD1C21F}"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32A0E878-CC18-4863-82A1-E3066FD1C21F}"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32A0E878-CC18-4863-82A1-E3066FD1C21F}"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32A0E878-CC18-4863-82A1-E3066FD1C21F}"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04AB6F79-18EB-4851-A5FA-B953B1A5D42A}" type="datetimeFigureOut">
              <a:rPr lang="ru-RU" smtClean="0"/>
              <a:pPr/>
              <a:t>08.03.2011</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32A0E878-CC18-4863-82A1-E3066FD1C21F}"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32A0E878-CC18-4863-82A1-E3066FD1C21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32A0E878-CC18-4863-82A1-E3066FD1C21F}" type="slidenum">
              <a:rPr lang="ru-RU" smtClean="0"/>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32A0E878-CC18-4863-82A1-E3066FD1C21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32A0E878-CC18-4863-82A1-E3066FD1C21F}"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32A0E878-CC18-4863-82A1-E3066FD1C21F}"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32A0E878-CC18-4863-82A1-E3066FD1C21F}"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2A0E878-CC18-4863-82A1-E3066FD1C21F}"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32A0E878-CC18-4863-82A1-E3066FD1C21F}"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32A0E878-CC18-4863-82A1-E3066FD1C21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A0E878-CC18-4863-82A1-E3066FD1C21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4AB6F79-18EB-4851-A5FA-B953B1A5D42A}" type="datetimeFigureOut">
              <a:rPr lang="ru-RU" smtClean="0"/>
              <a:pPr/>
              <a:t>08.03.2011</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2A0E878-CC18-4863-82A1-E3066FD1C21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4AB6F79-18EB-4851-A5FA-B953B1A5D42A}" type="datetimeFigureOut">
              <a:rPr lang="ru-RU" smtClean="0"/>
              <a:pPr/>
              <a:t>08.03.2011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2A0E878-CC18-4863-82A1-E3066FD1C21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4AB6F79-18EB-4851-A5FA-B953B1A5D42A}" type="datetimeFigureOut">
              <a:rPr lang="ru-RU" smtClean="0"/>
              <a:pPr/>
              <a:t>08.03.2011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2A0E878-CC18-4863-82A1-E3066FD1C21F}"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B6F79-18EB-4851-A5FA-B953B1A5D42A}" type="datetimeFigureOut">
              <a:rPr lang="ru-RU" smtClean="0"/>
              <a:pPr/>
              <a:t>08.03.2011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0E878-CC18-4863-82A1-E3066FD1C21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AB6F79-18EB-4851-A5FA-B953B1A5D42A}" type="datetimeFigureOut">
              <a:rPr lang="ru-RU" smtClean="0"/>
              <a:pPr/>
              <a:t>08.03.2011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2A0E878-CC18-4863-82A1-E3066FD1C21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4AB6F79-18EB-4851-A5FA-B953B1A5D42A}" type="datetimeFigureOut">
              <a:rPr lang="ru-RU" smtClean="0"/>
              <a:pPr/>
              <a:t>08.03.2011</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2A0E878-CC18-4863-82A1-E3066FD1C21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4AB6F79-18EB-4851-A5FA-B953B1A5D42A}" type="datetimeFigureOut">
              <a:rPr lang="ru-RU" smtClean="0"/>
              <a:pPr/>
              <a:t>08.03.2011</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2A0E878-CC18-4863-82A1-E3066FD1C21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4AB6F79-18EB-4851-A5FA-B953B1A5D42A}" type="datetimeFigureOut">
              <a:rPr lang="ru-RU" smtClean="0"/>
              <a:pPr/>
              <a:t>08.03.2011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2A0E878-CC18-4863-82A1-E3066FD1C21F}"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4AB6F79-18EB-4851-A5FA-B953B1A5D42A}" type="datetimeFigureOut">
              <a:rPr lang="ru-RU" smtClean="0"/>
              <a:pPr/>
              <a:t>08.03.2011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2A0E878-CC18-4863-82A1-E3066FD1C21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5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9.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8.jpeg"/><Relationship Id="rId1" Type="http://schemas.openxmlformats.org/officeDocument/2006/relationships/slideLayout" Target="../slideLayouts/slideLayout79.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1500174"/>
            <a:ext cx="7929618" cy="1457334"/>
          </a:xfrm>
        </p:spPr>
        <p:txBody>
          <a:bodyPr>
            <a:noAutofit/>
          </a:bodyPr>
          <a:lstStyle/>
          <a:p>
            <a:r>
              <a:rPr lang="en-US" sz="8000" dirty="0" smtClean="0">
                <a:latin typeface="Wooden Ship Decorated" pitchFamily="2" charset="0"/>
              </a:rPr>
              <a:t>Paralympics games </a:t>
            </a:r>
            <a:endParaRPr lang="ru-RU" sz="8000" dirty="0">
              <a:latin typeface="Wooden Ship Decorated" pitchFamily="2" charset="0"/>
            </a:endParaRPr>
          </a:p>
        </p:txBody>
      </p:sp>
      <p:sp>
        <p:nvSpPr>
          <p:cNvPr id="3" name="Подзаголовок 2"/>
          <p:cNvSpPr>
            <a:spLocks noGrp="1"/>
          </p:cNvSpPr>
          <p:nvPr>
            <p:ph type="subTitle" idx="1"/>
          </p:nvPr>
        </p:nvSpPr>
        <p:spPr/>
        <p:txBody>
          <a:bodyPr/>
          <a:lstStyle/>
          <a:p>
            <a:endParaRPr lang="ru-RU"/>
          </a:p>
        </p:txBody>
      </p:sp>
      <p:pic>
        <p:nvPicPr>
          <p:cNvPr id="6" name="Рисунок 5" descr="200px-Paralympic_Symbol.png"/>
          <p:cNvPicPr>
            <a:picLocks noChangeAspect="1"/>
          </p:cNvPicPr>
          <p:nvPr/>
        </p:nvPicPr>
        <p:blipFill>
          <a:blip r:embed="rId2"/>
          <a:stretch>
            <a:fillRect/>
          </a:stretch>
        </p:blipFill>
        <p:spPr>
          <a:xfrm>
            <a:off x="-214346" y="0"/>
            <a:ext cx="8643998" cy="6858000"/>
          </a:xfrm>
          <a:prstGeom prst="rect">
            <a:avLst/>
          </a:prstGeom>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buNone/>
            </a:pPr>
            <a:endParaRPr lang="uk-UA" sz="6000" b="1" dirty="0" smtClean="0">
              <a:latin typeface="Bickham Script Two" pitchFamily="66" charset="0"/>
            </a:endParaRPr>
          </a:p>
          <a:p>
            <a:pPr>
              <a:buNone/>
            </a:pPr>
            <a:r>
              <a:rPr lang="en-US" sz="6000" b="1" smtClean="0">
                <a:latin typeface="Bickham Script Two" pitchFamily="66" charset="0"/>
              </a:rPr>
              <a:t>Makarenko</a:t>
            </a:r>
            <a:r>
              <a:rPr lang="en-US" sz="6000" b="1" dirty="0" smtClean="0">
                <a:latin typeface="Bickham Script Two" pitchFamily="66" charset="0"/>
              </a:rPr>
              <a:t> Galina 8-A</a:t>
            </a:r>
            <a:endParaRPr lang="ru-RU" sz="6000" b="1" dirty="0" smtClean="0">
              <a:latin typeface="Bickham Script Two" pitchFamily="66" charset="0"/>
            </a:endParaRPr>
          </a:p>
          <a:p>
            <a:endParaRPr lang="ru-RU" sz="6000" dirty="0"/>
          </a:p>
        </p:txBody>
      </p:sp>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57158" y="1142984"/>
            <a:ext cx="8329642" cy="4983179"/>
          </a:xfrm>
        </p:spPr>
        <p:txBody>
          <a:bodyPr>
            <a:normAutofit fontScale="85000" lnSpcReduction="10000"/>
          </a:bodyPr>
          <a:lstStyle/>
          <a:p>
            <a:r>
              <a:rPr lang="en-US" dirty="0" smtClean="0"/>
              <a:t>                             Paralympics games- </a:t>
            </a:r>
          </a:p>
          <a:p>
            <a:r>
              <a:rPr lang="en-US" dirty="0" smtClean="0"/>
              <a:t>                           international sports competitions </a:t>
            </a:r>
          </a:p>
          <a:p>
            <a:r>
              <a:rPr lang="en-US" dirty="0" smtClean="0"/>
              <a:t>                           for </a:t>
            </a:r>
            <a:r>
              <a:rPr lang="en-US" dirty="0" err="1" smtClean="0"/>
              <a:t>peoplewith</a:t>
            </a:r>
            <a:r>
              <a:rPr lang="en-US" dirty="0" smtClean="0"/>
              <a:t> disabilities. </a:t>
            </a:r>
            <a:r>
              <a:rPr lang="en-US" dirty="0" err="1" smtClean="0"/>
              <a:t>Tradi</a:t>
            </a:r>
            <a:r>
              <a:rPr lang="en-US" dirty="0" smtClean="0"/>
              <a:t>-</a:t>
            </a:r>
          </a:p>
          <a:p>
            <a:r>
              <a:rPr lang="en-US" dirty="0" smtClean="0"/>
              <a:t>                           </a:t>
            </a:r>
            <a:r>
              <a:rPr lang="en-US" dirty="0" err="1" smtClean="0"/>
              <a:t>tionally</a:t>
            </a:r>
            <a:r>
              <a:rPr lang="en-US" dirty="0" smtClean="0"/>
              <a:t> hold after the Olympic </a:t>
            </a:r>
          </a:p>
          <a:p>
            <a:r>
              <a:rPr lang="en-US" dirty="0" smtClean="0"/>
              <a:t>                           Games, they hold in 1992 - in same arenas as the Olympic Games. </a:t>
            </a:r>
            <a:r>
              <a:rPr lang="en-US" dirty="0"/>
              <a:t>2001 this practice fixed by agreement between the IOC and the International Paralympics Committee (IPC). Summer Paralympics games held in 1960, and winter Paralympics games – in 1976 intervals in 4 years. The last events held in Vancouver, Canada  2010. There are 20 sports in the Paralympics </a:t>
            </a:r>
            <a:r>
              <a:rPr lang="en-US" dirty="0" err="1"/>
              <a:t>programme</a:t>
            </a:r>
            <a:r>
              <a:rPr lang="en-US" dirty="0"/>
              <a:t>.</a:t>
            </a:r>
            <a:endParaRPr lang="ru-RU" dirty="0"/>
          </a:p>
          <a:p>
            <a:endParaRPr lang="ru-RU" dirty="0"/>
          </a:p>
        </p:txBody>
      </p:sp>
      <p:pic>
        <p:nvPicPr>
          <p:cNvPr id="2050" name="Picture 2"/>
          <p:cNvPicPr>
            <a:picLocks noChangeAspect="1" noChangeArrowheads="1"/>
          </p:cNvPicPr>
          <p:nvPr/>
        </p:nvPicPr>
        <p:blipFill>
          <a:blip r:embed="rId2"/>
          <a:srcRect/>
          <a:stretch>
            <a:fillRect/>
          </a:stretch>
        </p:blipFill>
        <p:spPr bwMode="auto">
          <a:xfrm>
            <a:off x="142844" y="1142984"/>
            <a:ext cx="3110592" cy="2071702"/>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074" name="Picture 2"/>
          <p:cNvPicPr>
            <a:picLocks noGrp="1" noChangeAspect="1" noChangeArrowheads="1"/>
          </p:cNvPicPr>
          <p:nvPr>
            <p:ph idx="1"/>
          </p:nvPr>
        </p:nvPicPr>
        <p:blipFill>
          <a:blip r:embed="rId2"/>
          <a:srcRect/>
          <a:stretch>
            <a:fillRect/>
          </a:stretch>
        </p:blipFill>
        <p:spPr bwMode="auto">
          <a:xfrm>
            <a:off x="4572000" y="1643050"/>
            <a:ext cx="4374418" cy="2806918"/>
          </a:xfrm>
          <a:prstGeom prst="rect">
            <a:avLst/>
          </a:prstGeom>
          <a:noFill/>
          <a:ln w="9525">
            <a:noFill/>
            <a:miter lim="800000"/>
            <a:headEnd/>
            <a:tailEnd/>
          </a:ln>
          <a:effectLst/>
        </p:spPr>
      </p:pic>
      <p:pic>
        <p:nvPicPr>
          <p:cNvPr id="3076" name="Picture 4" descr="http://www.everymantri.com/.a/6a00d83451b18a69e20147e095cf1b970b-500wi"/>
          <p:cNvPicPr>
            <a:picLocks noChangeAspect="1" noChangeArrowheads="1"/>
          </p:cNvPicPr>
          <p:nvPr/>
        </p:nvPicPr>
        <p:blipFill>
          <a:blip r:embed="rId3"/>
          <a:srcRect/>
          <a:stretch>
            <a:fillRect/>
          </a:stretch>
        </p:blipFill>
        <p:spPr bwMode="auto">
          <a:xfrm>
            <a:off x="214282" y="0"/>
            <a:ext cx="4420145" cy="2767011"/>
          </a:xfrm>
          <a:prstGeom prst="rect">
            <a:avLst/>
          </a:prstGeom>
          <a:noFill/>
        </p:spPr>
      </p:pic>
      <p:pic>
        <p:nvPicPr>
          <p:cNvPr id="3078" name="Picture 6" descr="http://epaper.timesofindia.com/Repository/getimage.dll?path=TCRM/2010/07/17/6/Img/Pc0060400.jpg"/>
          <p:cNvPicPr>
            <a:picLocks noChangeAspect="1" noChangeArrowheads="1"/>
          </p:cNvPicPr>
          <p:nvPr/>
        </p:nvPicPr>
        <p:blipFill>
          <a:blip r:embed="rId4"/>
          <a:srcRect/>
          <a:stretch>
            <a:fillRect/>
          </a:stretch>
        </p:blipFill>
        <p:spPr bwMode="auto">
          <a:xfrm>
            <a:off x="357158" y="4000504"/>
            <a:ext cx="7458075" cy="2667000"/>
          </a:xfrm>
          <a:prstGeom prst="rect">
            <a:avLst/>
          </a:prstGeom>
          <a:noFill/>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736"/>
            <a:ext cx="8043890" cy="4667264"/>
          </a:xfrm>
        </p:spPr>
        <p:txBody>
          <a:bodyPr>
            <a:normAutofit fontScale="70000" lnSpcReduction="20000"/>
          </a:bodyPr>
          <a:lstStyle/>
          <a:p>
            <a:r>
              <a:rPr lang="en-US" dirty="0"/>
              <a:t>The emergence of sports in which people </a:t>
            </a:r>
            <a:r>
              <a:rPr lang="en-US" dirty="0" smtClean="0"/>
              <a:t>can participate                             with </a:t>
            </a:r>
            <a:r>
              <a:rPr lang="en-US" dirty="0"/>
              <a:t>disabilities associated with the </a:t>
            </a:r>
            <a:r>
              <a:rPr lang="en-US" dirty="0" smtClean="0"/>
              <a:t>name </a:t>
            </a:r>
            <a:r>
              <a:rPr lang="en-US" dirty="0"/>
              <a:t>of an English </a:t>
            </a:r>
            <a:r>
              <a:rPr lang="en-US" dirty="0" smtClean="0"/>
              <a:t>                             neurosurgeon Ludwig </a:t>
            </a:r>
            <a:r>
              <a:rPr lang="en-US" dirty="0" err="1" smtClean="0"/>
              <a:t>Guttman</a:t>
            </a:r>
            <a:r>
              <a:rPr lang="en-US" dirty="0"/>
              <a:t>, who, overcoming </a:t>
            </a:r>
            <a:r>
              <a:rPr lang="en-US" dirty="0" smtClean="0"/>
              <a:t>age-                                  old </a:t>
            </a:r>
            <a:r>
              <a:rPr lang="en-US" dirty="0"/>
              <a:t>stereotypes </a:t>
            </a:r>
            <a:r>
              <a:rPr lang="en-US" dirty="0" smtClean="0"/>
              <a:t>against </a:t>
            </a:r>
            <a:r>
              <a:rPr lang="en-US" dirty="0"/>
              <a:t>people with disabilities, </a:t>
            </a:r>
            <a:r>
              <a:rPr lang="en-US" dirty="0" smtClean="0"/>
              <a:t>                                   introduced the sport </a:t>
            </a:r>
            <a:r>
              <a:rPr lang="en-US" dirty="0"/>
              <a:t>in the rehabilitation process of </a:t>
            </a:r>
            <a:r>
              <a:rPr lang="en-US" dirty="0" smtClean="0"/>
              <a:t>                                     patients with </a:t>
            </a:r>
            <a:r>
              <a:rPr lang="en-US" dirty="0"/>
              <a:t>spinal cord injury. He proved in practice </a:t>
            </a:r>
            <a:r>
              <a:rPr lang="en-US" dirty="0" smtClean="0"/>
              <a:t>                                  that </a:t>
            </a:r>
            <a:r>
              <a:rPr lang="en-US" dirty="0"/>
              <a:t>sport for people with disabilities, creating </a:t>
            </a:r>
            <a:r>
              <a:rPr lang="en-US" dirty="0" smtClean="0"/>
              <a:t>                                           conditions </a:t>
            </a:r>
            <a:r>
              <a:rPr lang="en-US" dirty="0"/>
              <a:t>for a successful life, restores mental balance</a:t>
            </a:r>
            <a:r>
              <a:rPr lang="en-US" dirty="0" smtClean="0"/>
              <a:t>,                                     </a:t>
            </a:r>
            <a:r>
              <a:rPr lang="en-US" dirty="0"/>
              <a:t>allowing return to normal life. During the Second </a:t>
            </a:r>
            <a:r>
              <a:rPr lang="en-US" dirty="0" smtClean="0"/>
              <a:t>                                         World </a:t>
            </a:r>
            <a:r>
              <a:rPr lang="en-US" dirty="0"/>
              <a:t>War at the </a:t>
            </a:r>
            <a:r>
              <a:rPr lang="en-US" dirty="0" smtClean="0"/>
              <a:t>Stoke-</a:t>
            </a:r>
            <a:r>
              <a:rPr lang="en-US" dirty="0" err="1" smtClean="0"/>
              <a:t>Mandevylsk</a:t>
            </a:r>
            <a:r>
              <a:rPr lang="en-US" dirty="0" smtClean="0"/>
              <a:t> </a:t>
            </a:r>
            <a:r>
              <a:rPr lang="en-US" dirty="0"/>
              <a:t>English town </a:t>
            </a:r>
            <a:r>
              <a:rPr lang="en-US" dirty="0" smtClean="0"/>
              <a:t>                                     hospital </a:t>
            </a:r>
            <a:r>
              <a:rPr lang="en-US" dirty="0"/>
              <a:t>in </a:t>
            </a:r>
            <a:r>
              <a:rPr lang="en-US" dirty="0" err="1"/>
              <a:t>Aylesbury</a:t>
            </a:r>
            <a:r>
              <a:rPr lang="en-US" dirty="0"/>
              <a:t>, he established the Center for </a:t>
            </a:r>
            <a:r>
              <a:rPr lang="en-US" dirty="0" smtClean="0"/>
              <a:t>                                   treatment of </a:t>
            </a:r>
            <a:r>
              <a:rPr lang="en-US" dirty="0"/>
              <a:t>spinal injuries.</a:t>
            </a:r>
            <a:endParaRPr lang="ru-RU" dirty="0"/>
          </a:p>
          <a:p>
            <a:r>
              <a:rPr lang="en-US" dirty="0"/>
              <a:t>   28</a:t>
            </a:r>
            <a:r>
              <a:rPr lang="en-US" baseline="30000" dirty="0"/>
              <a:t>th</a:t>
            </a:r>
            <a:r>
              <a:rPr lang="en-US" dirty="0"/>
              <a:t> July 1948 group of invalids at first time of all </a:t>
            </a:r>
            <a:r>
              <a:rPr lang="en-US" dirty="0" smtClean="0"/>
              <a:t>                                      history </a:t>
            </a:r>
            <a:r>
              <a:rPr lang="en-US" dirty="0"/>
              <a:t>of sport take sport equipment. There </a:t>
            </a:r>
            <a:r>
              <a:rPr lang="en-US" dirty="0" smtClean="0"/>
              <a:t>were                                              </a:t>
            </a:r>
            <a:r>
              <a:rPr lang="en-US" dirty="0"/>
              <a:t>16 paralyzed women and men in this group. </a:t>
            </a:r>
            <a:endParaRPr lang="ru-RU" dirty="0"/>
          </a:p>
          <a:p>
            <a:r>
              <a:rPr lang="en-US" dirty="0"/>
              <a:t>   In 1956 Ludwig </a:t>
            </a:r>
            <a:r>
              <a:rPr lang="en-US" dirty="0" err="1"/>
              <a:t>Gutman</a:t>
            </a:r>
            <a:r>
              <a:rPr lang="en-US" dirty="0"/>
              <a:t> developed a Charter of athletes, creates a foundation on which further develops sports people with physical disadvantages. Goal Stoke </a:t>
            </a:r>
            <a:r>
              <a:rPr lang="en-US" dirty="0" err="1"/>
              <a:t>Mandevylskyh</a:t>
            </a:r>
            <a:r>
              <a:rPr lang="en-US" dirty="0"/>
              <a:t> games was paralyzed unite men and women from all parts of the world in the International Paralympics Movement. Stoke </a:t>
            </a:r>
            <a:r>
              <a:rPr lang="en-US" dirty="0" err="1"/>
              <a:t>Mandevylskyh</a:t>
            </a:r>
            <a:r>
              <a:rPr lang="en-US" dirty="0"/>
              <a:t> games was awarded the </a:t>
            </a:r>
            <a:r>
              <a:rPr lang="en-US" dirty="0" err="1"/>
              <a:t>Fearnley</a:t>
            </a:r>
            <a:r>
              <a:rPr lang="en-US" dirty="0"/>
              <a:t> Cup.</a:t>
            </a:r>
            <a:endParaRPr lang="ru-RU" dirty="0"/>
          </a:p>
          <a:p>
            <a:endParaRPr lang="ru-RU" dirty="0"/>
          </a:p>
        </p:txBody>
      </p:sp>
      <p:sp>
        <p:nvSpPr>
          <p:cNvPr id="2" name="Заголовок 1"/>
          <p:cNvSpPr>
            <a:spLocks noGrp="1"/>
          </p:cNvSpPr>
          <p:nvPr>
            <p:ph type="title"/>
          </p:nvPr>
        </p:nvSpPr>
        <p:spPr/>
        <p:txBody>
          <a:bodyPr/>
          <a:lstStyle/>
          <a:p>
            <a:r>
              <a:rPr lang="en-US" dirty="0"/>
              <a:t>History of Paralympics games</a:t>
            </a:r>
            <a:endParaRPr lang="ru-RU" dirty="0"/>
          </a:p>
        </p:txBody>
      </p:sp>
      <p:pic>
        <p:nvPicPr>
          <p:cNvPr id="24578" name="Picture 2" descr="http://www.sdsc.org.sg/images/website/Prof._Sir_Ludwig_Guttman_CBE_FRS.jpg"/>
          <p:cNvPicPr>
            <a:picLocks noChangeAspect="1" noChangeArrowheads="1"/>
          </p:cNvPicPr>
          <p:nvPr/>
        </p:nvPicPr>
        <p:blipFill>
          <a:blip r:embed="rId2"/>
          <a:srcRect/>
          <a:stretch>
            <a:fillRect/>
          </a:stretch>
        </p:blipFill>
        <p:spPr bwMode="auto">
          <a:xfrm>
            <a:off x="6357950" y="1357298"/>
            <a:ext cx="2625818" cy="3497672"/>
          </a:xfrm>
          <a:prstGeom prst="rect">
            <a:avLst/>
          </a:prstGeom>
          <a:noFill/>
        </p:spPr>
      </p:pic>
    </p:spTree>
  </p:cSld>
  <p:clrMapOvr>
    <a:masterClrMapping/>
  </p:clrMapOvr>
  <p:transition>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Formation</a:t>
            </a:r>
            <a:r>
              <a:rPr lang="ru-RU" dirty="0"/>
              <a:t/>
            </a:r>
            <a:br>
              <a:rPr lang="ru-RU" dirty="0"/>
            </a:br>
            <a:endParaRPr lang="ru-RU" dirty="0"/>
          </a:p>
        </p:txBody>
      </p:sp>
      <p:sp>
        <p:nvSpPr>
          <p:cNvPr id="3" name="Содержимое 2"/>
          <p:cNvSpPr>
            <a:spLocks noGrp="1"/>
          </p:cNvSpPr>
          <p:nvPr>
            <p:ph idx="1"/>
          </p:nvPr>
        </p:nvSpPr>
        <p:spPr>
          <a:xfrm>
            <a:off x="428596" y="1500174"/>
            <a:ext cx="7715304" cy="4954634"/>
          </a:xfrm>
        </p:spPr>
        <p:txBody>
          <a:bodyPr>
            <a:normAutofit fontScale="77500" lnSpcReduction="20000"/>
          </a:bodyPr>
          <a:lstStyle/>
          <a:p>
            <a:r>
              <a:rPr lang="en-US" dirty="0"/>
              <a:t>In 1960 in Rome held international </a:t>
            </a:r>
            <a:r>
              <a:rPr lang="en-US" dirty="0" smtClean="0"/>
              <a:t>            competition </a:t>
            </a:r>
            <a:r>
              <a:rPr lang="en-US" dirty="0"/>
              <a:t>invalids. There took </a:t>
            </a:r>
            <a:r>
              <a:rPr lang="en-US" dirty="0" smtClean="0"/>
              <a:t>                         part </a:t>
            </a:r>
            <a:r>
              <a:rPr lang="en-US" dirty="0"/>
              <a:t>400 </a:t>
            </a:r>
            <a:r>
              <a:rPr lang="en-US" dirty="0" smtClean="0"/>
              <a:t>sportsmen </a:t>
            </a:r>
            <a:r>
              <a:rPr lang="en-US" dirty="0"/>
              <a:t>from 23 </a:t>
            </a:r>
            <a:r>
              <a:rPr lang="en-US" dirty="0" err="1" smtClean="0"/>
              <a:t>coun</a:t>
            </a:r>
            <a:r>
              <a:rPr lang="en-US" dirty="0" smtClean="0"/>
              <a:t>-                       tries</a:t>
            </a:r>
            <a:r>
              <a:rPr lang="en-US" dirty="0"/>
              <a:t>. Games later received the </a:t>
            </a:r>
            <a:r>
              <a:rPr lang="en-US" dirty="0" smtClean="0"/>
              <a:t>                             name </a:t>
            </a:r>
            <a:r>
              <a:rPr lang="en-US" dirty="0"/>
              <a:t>of "Paralympics". </a:t>
            </a:r>
            <a:endParaRPr lang="ru-RU" dirty="0"/>
          </a:p>
          <a:p>
            <a:r>
              <a:rPr lang="en-US" dirty="0"/>
              <a:t>   With each games increased number of participants, expanding the geography of countries grew, the number of sports. In athletes with spinal injuries athletes join other </a:t>
            </a:r>
            <a:r>
              <a:rPr lang="en-US" dirty="0" err="1"/>
              <a:t>nosology</a:t>
            </a:r>
            <a:r>
              <a:rPr lang="en-US" dirty="0"/>
              <a:t>.</a:t>
            </a:r>
            <a:endParaRPr lang="ru-RU" dirty="0"/>
          </a:p>
          <a:p>
            <a:r>
              <a:rPr lang="en-US" dirty="0"/>
              <a:t>   </a:t>
            </a:r>
            <a:r>
              <a:rPr lang="en-US" dirty="0" smtClean="0"/>
              <a:t>In </a:t>
            </a:r>
            <a:r>
              <a:rPr lang="en-US" dirty="0"/>
              <a:t>1998 in international games in </a:t>
            </a:r>
            <a:r>
              <a:rPr lang="en-US" dirty="0" err="1" smtClean="0"/>
              <a:t>Seul</a:t>
            </a:r>
            <a:r>
              <a:rPr lang="en-US" dirty="0" smtClean="0"/>
              <a:t> </a:t>
            </a:r>
            <a:r>
              <a:rPr lang="en-US" dirty="0"/>
              <a:t>sportsmen-invalids </a:t>
            </a:r>
            <a:r>
              <a:rPr lang="en-US" dirty="0" smtClean="0"/>
              <a:t>received </a:t>
            </a:r>
            <a:r>
              <a:rPr lang="en-US" dirty="0"/>
              <a:t>access to sports facilities the host city</a:t>
            </a:r>
            <a:r>
              <a:rPr lang="en-US" dirty="0" smtClean="0"/>
              <a:t>. </a:t>
            </a:r>
            <a:r>
              <a:rPr lang="en-US" dirty="0"/>
              <a:t>From this time games </a:t>
            </a:r>
            <a:r>
              <a:rPr lang="en-US" dirty="0" smtClean="0"/>
              <a:t>became </a:t>
            </a:r>
            <a:r>
              <a:rPr lang="en-US" dirty="0"/>
              <a:t>“Paralympics”. Graphic symbol of </a:t>
            </a:r>
            <a:r>
              <a:rPr lang="en-US" dirty="0" smtClean="0"/>
              <a:t>the </a:t>
            </a:r>
            <a:r>
              <a:rPr lang="en-US" dirty="0"/>
              <a:t>world Paralympics movement </a:t>
            </a:r>
            <a:r>
              <a:rPr lang="en-US" dirty="0" smtClean="0"/>
              <a:t>became </a:t>
            </a:r>
            <a:r>
              <a:rPr lang="en-US" dirty="0"/>
              <a:t>red, blue and green hemispheres, </a:t>
            </a:r>
            <a:r>
              <a:rPr lang="en-US" dirty="0" smtClean="0"/>
              <a:t>which </a:t>
            </a:r>
            <a:r>
              <a:rPr lang="en-US" dirty="0"/>
              <a:t>symbolizes the mind, body, stubborn spirit. </a:t>
            </a:r>
            <a:endParaRPr lang="ru-RU" dirty="0"/>
          </a:p>
          <a:p>
            <a:endParaRPr lang="ru-RU" dirty="0"/>
          </a:p>
        </p:txBody>
      </p:sp>
      <p:pic>
        <p:nvPicPr>
          <p:cNvPr id="22530" name="Picture 2" descr="http://nashdimpoltava.org/useruploads/images/dsc02573.jpg"/>
          <p:cNvPicPr>
            <a:picLocks noChangeAspect="1" noChangeArrowheads="1"/>
          </p:cNvPicPr>
          <p:nvPr/>
        </p:nvPicPr>
        <p:blipFill>
          <a:blip r:embed="rId2" cstate="print"/>
          <a:srcRect/>
          <a:stretch>
            <a:fillRect/>
          </a:stretch>
        </p:blipFill>
        <p:spPr bwMode="auto">
          <a:xfrm>
            <a:off x="5786446" y="660800"/>
            <a:ext cx="3071834" cy="2302895"/>
          </a:xfrm>
          <a:prstGeom prst="rect">
            <a:avLst/>
          </a:prstGeom>
          <a:noFill/>
        </p:spPr>
      </p:pic>
    </p:spTree>
  </p:cSld>
  <p:clrMapOvr>
    <a:masterClrMapping/>
  </p:clrMapOvr>
  <p:transition>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1524000"/>
            <a:ext cx="8229600" cy="1262058"/>
          </a:xfrm>
        </p:spPr>
        <p:txBody>
          <a:bodyPr/>
          <a:lstStyle/>
          <a:p>
            <a:endParaRPr lang="ru-RU" dirty="0"/>
          </a:p>
        </p:txBody>
      </p:sp>
      <p:pic>
        <p:nvPicPr>
          <p:cNvPr id="21507" name="Picture 3" descr="http://www.odt.co.nz/files/story/2008/09/south_african_oscar_pistorius_right_is_followed_by_1273096868.JPG"/>
          <p:cNvPicPr>
            <a:picLocks noChangeAspect="1" noChangeArrowheads="1"/>
          </p:cNvPicPr>
          <p:nvPr/>
        </p:nvPicPr>
        <p:blipFill>
          <a:blip r:embed="rId2"/>
          <a:srcRect/>
          <a:stretch>
            <a:fillRect/>
          </a:stretch>
        </p:blipFill>
        <p:spPr bwMode="auto">
          <a:xfrm rot="616402">
            <a:off x="250907" y="191495"/>
            <a:ext cx="2419965" cy="3031272"/>
          </a:xfrm>
          <a:prstGeom prst="rect">
            <a:avLst/>
          </a:prstGeom>
          <a:noFill/>
        </p:spPr>
      </p:pic>
      <p:pic>
        <p:nvPicPr>
          <p:cNvPr id="21509" name="Picture 5" descr="http://www3.pictures.zimbio.com/gi/2010+Paralympic+Games+Day+2+-TZWx6Z-WsBl.jpg"/>
          <p:cNvPicPr>
            <a:picLocks noChangeAspect="1" noChangeArrowheads="1"/>
          </p:cNvPicPr>
          <p:nvPr/>
        </p:nvPicPr>
        <p:blipFill>
          <a:blip r:embed="rId3"/>
          <a:srcRect/>
          <a:stretch>
            <a:fillRect/>
          </a:stretch>
        </p:blipFill>
        <p:spPr bwMode="auto">
          <a:xfrm rot="20707190">
            <a:off x="6499973" y="2940179"/>
            <a:ext cx="2500330" cy="3658118"/>
          </a:xfrm>
          <a:prstGeom prst="rect">
            <a:avLst/>
          </a:prstGeom>
          <a:noFill/>
        </p:spPr>
      </p:pic>
      <p:pic>
        <p:nvPicPr>
          <p:cNvPr id="21511" name="Picture 7" descr="http://1.bp.blogspot.com/_-73xY2Qgs6A/S7_mc9N8NUI/AAAAAAAAAPM/rP_WK2ZBHZ0/s320/paralympics.jpg"/>
          <p:cNvPicPr>
            <a:picLocks noChangeAspect="1" noChangeArrowheads="1"/>
          </p:cNvPicPr>
          <p:nvPr/>
        </p:nvPicPr>
        <p:blipFill>
          <a:blip r:embed="rId4"/>
          <a:srcRect/>
          <a:stretch>
            <a:fillRect/>
          </a:stretch>
        </p:blipFill>
        <p:spPr bwMode="auto">
          <a:xfrm rot="20715758">
            <a:off x="2030935" y="1173687"/>
            <a:ext cx="2857500" cy="2857500"/>
          </a:xfrm>
          <a:prstGeom prst="rect">
            <a:avLst/>
          </a:prstGeom>
          <a:noFill/>
        </p:spPr>
      </p:pic>
      <p:pic>
        <p:nvPicPr>
          <p:cNvPr id="21513" name="Picture 9" descr="http://sylviagarza.files.wordpress.com/2008/09/200809-3.jpg"/>
          <p:cNvPicPr>
            <a:picLocks noChangeAspect="1" noChangeArrowheads="1"/>
          </p:cNvPicPr>
          <p:nvPr/>
        </p:nvPicPr>
        <p:blipFill>
          <a:blip r:embed="rId5"/>
          <a:srcRect/>
          <a:stretch>
            <a:fillRect/>
          </a:stretch>
        </p:blipFill>
        <p:spPr bwMode="auto">
          <a:xfrm rot="21354874">
            <a:off x="1781974" y="3708188"/>
            <a:ext cx="4585064" cy="3002932"/>
          </a:xfrm>
          <a:prstGeom prst="rect">
            <a:avLst/>
          </a:prstGeom>
          <a:noFill/>
        </p:spPr>
      </p:pic>
      <p:pic>
        <p:nvPicPr>
          <p:cNvPr id="21515" name="Picture 11" descr="http://www3.pictures.zimbio.com/gi/2010%2BParalympic%2BGames%2BDay%2B3%2BUx8iLwUQ0Z2l.jpg"/>
          <p:cNvPicPr>
            <a:picLocks noChangeAspect="1" noChangeArrowheads="1"/>
          </p:cNvPicPr>
          <p:nvPr/>
        </p:nvPicPr>
        <p:blipFill>
          <a:blip r:embed="rId6"/>
          <a:srcRect/>
          <a:stretch>
            <a:fillRect/>
          </a:stretch>
        </p:blipFill>
        <p:spPr bwMode="auto">
          <a:xfrm rot="872752">
            <a:off x="4494416" y="2599392"/>
            <a:ext cx="2321374" cy="3091696"/>
          </a:xfrm>
          <a:prstGeom prst="rect">
            <a:avLst/>
          </a:prstGeom>
          <a:noFill/>
        </p:spPr>
      </p:pic>
      <p:pic>
        <p:nvPicPr>
          <p:cNvPr id="21517" name="Picture 13" descr="http://static.guim.co.uk/sys-images/Media/Pix/pictures/2010/1/8/1262959405555/Paralympics-2008-Great-Br-001.jpg"/>
          <p:cNvPicPr>
            <a:picLocks noChangeAspect="1" noChangeArrowheads="1"/>
          </p:cNvPicPr>
          <p:nvPr/>
        </p:nvPicPr>
        <p:blipFill>
          <a:blip r:embed="rId7"/>
          <a:srcRect/>
          <a:stretch>
            <a:fillRect/>
          </a:stretch>
        </p:blipFill>
        <p:spPr bwMode="auto">
          <a:xfrm rot="949152">
            <a:off x="5040192" y="339511"/>
            <a:ext cx="3861158" cy="2316695"/>
          </a:xfrm>
          <a:prstGeom prst="rect">
            <a:avLst/>
          </a:prstGeom>
          <a:noFill/>
        </p:spPr>
      </p:pic>
      <p:pic>
        <p:nvPicPr>
          <p:cNvPr id="21519" name="Picture 15" descr="http://upload.wikimedia.org/wikipedia/commons/4/49/Wheelchair_basketball_at_the_2008_Summer_Paralympics.jpg"/>
          <p:cNvPicPr>
            <a:picLocks noChangeAspect="1" noChangeArrowheads="1"/>
          </p:cNvPicPr>
          <p:nvPr/>
        </p:nvPicPr>
        <p:blipFill>
          <a:blip r:embed="rId8" cstate="print"/>
          <a:srcRect/>
          <a:stretch>
            <a:fillRect/>
          </a:stretch>
        </p:blipFill>
        <p:spPr bwMode="auto">
          <a:xfrm rot="1081224">
            <a:off x="-127513" y="3488513"/>
            <a:ext cx="2207771" cy="2758858"/>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Paralympics movement in Ukraine</a:t>
            </a:r>
            <a:endParaRPr lang="ru-RU" dirty="0"/>
          </a:p>
        </p:txBody>
      </p:sp>
      <p:sp>
        <p:nvSpPr>
          <p:cNvPr id="3" name="Содержимое 2"/>
          <p:cNvSpPr>
            <a:spLocks noGrp="1"/>
          </p:cNvSpPr>
          <p:nvPr>
            <p:ph sz="quarter" idx="1"/>
          </p:nvPr>
        </p:nvSpPr>
        <p:spPr>
          <a:xfrm>
            <a:off x="3500430" y="1643050"/>
            <a:ext cx="5186370" cy="4452950"/>
          </a:xfrm>
        </p:spPr>
        <p:txBody>
          <a:bodyPr>
            <a:normAutofit fontScale="55000" lnSpcReduction="20000"/>
          </a:bodyPr>
          <a:lstStyle/>
          <a:p>
            <a:r>
              <a:rPr lang="en-US" dirty="0"/>
              <a:t>19 Ukrainian sportsmen-invalids took part in the 10</a:t>
            </a:r>
            <a:r>
              <a:rPr lang="en-US" baseline="30000" dirty="0"/>
              <a:t>th</a:t>
            </a:r>
            <a:r>
              <a:rPr lang="en-US" dirty="0"/>
              <a:t> winter Paralympics games to be held from 12 to 21 March 2010 in Vancouver, Canada. At previous Games in Turin among 39 teams of the National Paralympics team of Ukraine took third place in 2006, she participated in two competitions in sports. Shortly before the Ukrainian Games </a:t>
            </a:r>
            <a:r>
              <a:rPr lang="en-US" dirty="0" err="1"/>
              <a:t>paralympics</a:t>
            </a:r>
            <a:r>
              <a:rPr lang="en-US" dirty="0"/>
              <a:t> take part in a series of international competitions - the World Cup. They will be held from 25 January to 8 February 2010 in France and Germany.</a:t>
            </a:r>
            <a:endParaRPr lang="ru-RU" dirty="0"/>
          </a:p>
          <a:p>
            <a:r>
              <a:rPr lang="en-US" dirty="0"/>
              <a:t>   To prepare invalids to the Paralympics Games and their rehabilitation in the Ukraine was the sanatorium complex </a:t>
            </a:r>
            <a:r>
              <a:rPr lang="en-US" dirty="0" smtClean="0"/>
              <a:t>“</a:t>
            </a:r>
            <a:r>
              <a:rPr lang="uk-UA" dirty="0" smtClean="0"/>
              <a:t>Юний ленінець</a:t>
            </a:r>
            <a:r>
              <a:rPr lang="en-US" dirty="0" smtClean="0"/>
              <a:t>”. </a:t>
            </a:r>
            <a:r>
              <a:rPr lang="en-US" dirty="0"/>
              <a:t>Centre take up 50 hectares and is located on the beach, with beach area 1200 m. Its territory is situated a beautiful lake. It was the first national level object without barriers for people with diseases of hearing, vision, musculoskeletal apparatus in Ukraine.</a:t>
            </a:r>
            <a:endParaRPr lang="ru-RU" dirty="0"/>
          </a:p>
          <a:p>
            <a:r>
              <a:rPr lang="en-US" dirty="0"/>
              <a:t>   The center will be training with the national teams and </a:t>
            </a:r>
            <a:r>
              <a:rPr lang="en-US" dirty="0" err="1"/>
              <a:t>Deaflympic</a:t>
            </a:r>
            <a:r>
              <a:rPr lang="en-US" dirty="0"/>
              <a:t> kinds of sports to participate in world championships, European and </a:t>
            </a:r>
            <a:r>
              <a:rPr lang="en-US" dirty="0" err="1"/>
              <a:t>Paralympic</a:t>
            </a:r>
            <a:r>
              <a:rPr lang="en-US" dirty="0"/>
              <a:t> and </a:t>
            </a:r>
            <a:r>
              <a:rPr lang="en-US" dirty="0" err="1"/>
              <a:t>Deaflympic</a:t>
            </a:r>
            <a:r>
              <a:rPr lang="en-US" dirty="0"/>
              <a:t> games.</a:t>
            </a:r>
            <a:endParaRPr lang="ru-RU" dirty="0"/>
          </a:p>
          <a:p>
            <a:endParaRPr lang="ru-RU" dirty="0"/>
          </a:p>
        </p:txBody>
      </p:sp>
      <p:pic>
        <p:nvPicPr>
          <p:cNvPr id="20482" name="Picture 2" descr="http://www.kavkaz.ru/img_resort/an_s_anapa_1.jpg"/>
          <p:cNvPicPr>
            <a:picLocks noChangeAspect="1" noChangeArrowheads="1"/>
          </p:cNvPicPr>
          <p:nvPr/>
        </p:nvPicPr>
        <p:blipFill>
          <a:blip r:embed="rId2" cstate="print"/>
          <a:srcRect/>
          <a:stretch>
            <a:fillRect/>
          </a:stretch>
        </p:blipFill>
        <p:spPr bwMode="auto">
          <a:xfrm>
            <a:off x="214282" y="1571612"/>
            <a:ext cx="3265261" cy="3000396"/>
          </a:xfrm>
          <a:prstGeom prst="rect">
            <a:avLst/>
          </a:prstGeom>
          <a:noFill/>
        </p:spPr>
      </p:pic>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800" dirty="0" smtClean="0"/>
              <a:t/>
            </a:r>
            <a:br>
              <a:rPr lang="en-US" sz="2800" dirty="0" smtClean="0"/>
            </a:br>
            <a:r>
              <a:rPr lang="en-US" sz="2800" dirty="0" smtClean="0"/>
              <a:t>Summer </a:t>
            </a:r>
            <a:r>
              <a:rPr lang="en-US" sz="2800" dirty="0"/>
              <a:t>kinds of sport</a:t>
            </a:r>
            <a:endParaRPr lang="ru-RU" sz="2800" dirty="0"/>
          </a:p>
        </p:txBody>
      </p:sp>
      <p:sp>
        <p:nvSpPr>
          <p:cNvPr id="3" name="Содержимое 2"/>
          <p:cNvSpPr>
            <a:spLocks noGrp="1"/>
          </p:cNvSpPr>
          <p:nvPr>
            <p:ph idx="1"/>
          </p:nvPr>
        </p:nvSpPr>
        <p:spPr/>
        <p:txBody>
          <a:bodyPr>
            <a:normAutofit fontScale="40000" lnSpcReduction="20000"/>
          </a:bodyPr>
          <a:lstStyle/>
          <a:p>
            <a:r>
              <a:rPr lang="en-US" dirty="0" smtClean="0"/>
              <a:t>Weightlifting </a:t>
            </a:r>
            <a:r>
              <a:rPr lang="en-US" dirty="0"/>
              <a:t>(</a:t>
            </a:r>
            <a:r>
              <a:rPr lang="en-US" dirty="0" err="1"/>
              <a:t>powerlifting</a:t>
            </a:r>
            <a:r>
              <a:rPr lang="en-US" dirty="0"/>
              <a:t>); </a:t>
            </a:r>
            <a:endParaRPr lang="ru-RU" dirty="0"/>
          </a:p>
          <a:p>
            <a:r>
              <a:rPr lang="en-US" dirty="0" smtClean="0"/>
              <a:t>Athletics</a:t>
            </a:r>
            <a:r>
              <a:rPr lang="en-US" dirty="0"/>
              <a:t>; </a:t>
            </a:r>
            <a:endParaRPr lang="ru-RU" dirty="0"/>
          </a:p>
          <a:p>
            <a:r>
              <a:rPr lang="en-US" dirty="0" smtClean="0"/>
              <a:t>Archery</a:t>
            </a:r>
            <a:r>
              <a:rPr lang="en-US" dirty="0"/>
              <a:t>; </a:t>
            </a:r>
            <a:endParaRPr lang="ru-RU" dirty="0"/>
          </a:p>
          <a:p>
            <a:r>
              <a:rPr lang="en-US" dirty="0" smtClean="0"/>
              <a:t>Swimming</a:t>
            </a:r>
            <a:r>
              <a:rPr lang="en-US" dirty="0"/>
              <a:t>; </a:t>
            </a:r>
            <a:endParaRPr lang="ru-RU" dirty="0"/>
          </a:p>
          <a:p>
            <a:r>
              <a:rPr lang="en-US" dirty="0" smtClean="0"/>
              <a:t>Judo</a:t>
            </a:r>
            <a:r>
              <a:rPr lang="en-US" dirty="0"/>
              <a:t>; </a:t>
            </a:r>
            <a:endParaRPr lang="ru-RU" dirty="0"/>
          </a:p>
          <a:p>
            <a:r>
              <a:rPr lang="en-US" dirty="0" smtClean="0"/>
              <a:t>Cycling</a:t>
            </a:r>
            <a:r>
              <a:rPr lang="en-US" dirty="0"/>
              <a:t>; </a:t>
            </a:r>
            <a:endParaRPr lang="ru-RU" dirty="0"/>
          </a:p>
          <a:p>
            <a:r>
              <a:rPr lang="en-US" dirty="0" smtClean="0"/>
              <a:t>Tennis </a:t>
            </a:r>
            <a:r>
              <a:rPr lang="en-US" dirty="0"/>
              <a:t>in wheelchairs; </a:t>
            </a:r>
            <a:endParaRPr lang="ru-RU" dirty="0"/>
          </a:p>
          <a:p>
            <a:r>
              <a:rPr lang="en-US" dirty="0" smtClean="0"/>
              <a:t>Fencing</a:t>
            </a:r>
            <a:r>
              <a:rPr lang="en-US" dirty="0"/>
              <a:t>; </a:t>
            </a:r>
            <a:endParaRPr lang="ru-RU" dirty="0"/>
          </a:p>
          <a:p>
            <a:r>
              <a:rPr lang="en-US" dirty="0" smtClean="0"/>
              <a:t>Soccer </a:t>
            </a:r>
            <a:r>
              <a:rPr lang="en-US" dirty="0"/>
              <a:t>7h7; </a:t>
            </a:r>
            <a:endParaRPr lang="ru-RU" dirty="0"/>
          </a:p>
          <a:p>
            <a:r>
              <a:rPr lang="en-US" dirty="0" smtClean="0"/>
              <a:t>Soccer </a:t>
            </a:r>
            <a:r>
              <a:rPr lang="en-US" dirty="0"/>
              <a:t>5x5</a:t>
            </a:r>
            <a:r>
              <a:rPr lang="en-US" dirty="0" smtClean="0"/>
              <a:t>;</a:t>
            </a:r>
          </a:p>
          <a:p>
            <a:r>
              <a:rPr lang="en-US" dirty="0" smtClean="0"/>
              <a:t>basketball </a:t>
            </a:r>
            <a:r>
              <a:rPr lang="en-US" dirty="0"/>
              <a:t>in wheelchairs; </a:t>
            </a:r>
            <a:endParaRPr lang="ru-RU" dirty="0"/>
          </a:p>
          <a:p>
            <a:r>
              <a:rPr lang="en-US" dirty="0"/>
              <a:t> </a:t>
            </a:r>
            <a:r>
              <a:rPr lang="en-US" dirty="0" smtClean="0"/>
              <a:t>Dressage</a:t>
            </a:r>
            <a:r>
              <a:rPr lang="en-US" dirty="0"/>
              <a:t>; </a:t>
            </a:r>
            <a:endParaRPr lang="ru-RU" dirty="0"/>
          </a:p>
          <a:p>
            <a:r>
              <a:rPr lang="en-US" dirty="0"/>
              <a:t> </a:t>
            </a:r>
            <a:r>
              <a:rPr lang="en-US" dirty="0" smtClean="0"/>
              <a:t>Shooting</a:t>
            </a:r>
            <a:r>
              <a:rPr lang="en-US" dirty="0"/>
              <a:t>; </a:t>
            </a:r>
            <a:endParaRPr lang="ru-RU" dirty="0"/>
          </a:p>
          <a:p>
            <a:r>
              <a:rPr lang="en-US" dirty="0"/>
              <a:t> </a:t>
            </a:r>
            <a:r>
              <a:rPr lang="en-US" dirty="0" smtClean="0"/>
              <a:t>Volleyball</a:t>
            </a:r>
            <a:r>
              <a:rPr lang="en-US" dirty="0"/>
              <a:t>; </a:t>
            </a:r>
            <a:endParaRPr lang="ru-RU" dirty="0"/>
          </a:p>
          <a:p>
            <a:r>
              <a:rPr lang="en-US" dirty="0"/>
              <a:t> </a:t>
            </a:r>
            <a:r>
              <a:rPr lang="en-US" dirty="0" smtClean="0"/>
              <a:t>Rugby </a:t>
            </a:r>
            <a:r>
              <a:rPr lang="en-US" dirty="0"/>
              <a:t>in wheelchairs; </a:t>
            </a:r>
            <a:endParaRPr lang="ru-RU" dirty="0"/>
          </a:p>
          <a:p>
            <a:r>
              <a:rPr lang="en-US" dirty="0"/>
              <a:t> </a:t>
            </a:r>
            <a:r>
              <a:rPr lang="en-US" dirty="0" smtClean="0"/>
              <a:t>Dancing </a:t>
            </a:r>
            <a:r>
              <a:rPr lang="en-US" dirty="0"/>
              <a:t>Inna wheelchairs; </a:t>
            </a:r>
            <a:endParaRPr lang="ru-RU" dirty="0"/>
          </a:p>
          <a:p>
            <a:r>
              <a:rPr lang="en-US" dirty="0"/>
              <a:t> </a:t>
            </a:r>
            <a:r>
              <a:rPr lang="en-US" dirty="0" err="1" smtClean="0"/>
              <a:t>Holbol</a:t>
            </a:r>
            <a:r>
              <a:rPr lang="en-US" dirty="0"/>
              <a:t>; </a:t>
            </a:r>
            <a:endParaRPr lang="ru-RU" dirty="0"/>
          </a:p>
          <a:p>
            <a:r>
              <a:rPr lang="en-US" dirty="0"/>
              <a:t> </a:t>
            </a:r>
            <a:r>
              <a:rPr lang="en-US" dirty="0" smtClean="0"/>
              <a:t>Table </a:t>
            </a:r>
            <a:r>
              <a:rPr lang="en-US" dirty="0"/>
              <a:t>Tennis; </a:t>
            </a:r>
            <a:endParaRPr lang="ru-RU" dirty="0"/>
          </a:p>
          <a:p>
            <a:r>
              <a:rPr lang="en-US" dirty="0"/>
              <a:t> </a:t>
            </a:r>
            <a:r>
              <a:rPr lang="en-US" dirty="0" smtClean="0"/>
              <a:t>rowing</a:t>
            </a:r>
            <a:r>
              <a:rPr lang="en-US" dirty="0"/>
              <a:t>; </a:t>
            </a:r>
            <a:endParaRPr lang="ru-RU" dirty="0"/>
          </a:p>
          <a:p>
            <a:r>
              <a:rPr lang="en-US" dirty="0"/>
              <a:t> </a:t>
            </a:r>
            <a:r>
              <a:rPr lang="en-US" dirty="0" smtClean="0"/>
              <a:t>Sailing</a:t>
            </a:r>
            <a:endParaRPr lang="ru-RU" dirty="0"/>
          </a:p>
        </p:txBody>
      </p:sp>
      <p:pic>
        <p:nvPicPr>
          <p:cNvPr id="18434" name="Picture 2" descr="http://www3.pictures.gi.zimbio.com/Paralympics+Day+4+Archery+ATST_FPRttpl.jpg"/>
          <p:cNvPicPr>
            <a:picLocks noChangeAspect="1" noChangeArrowheads="1"/>
          </p:cNvPicPr>
          <p:nvPr/>
        </p:nvPicPr>
        <p:blipFill>
          <a:blip r:embed="rId2"/>
          <a:srcRect/>
          <a:stretch>
            <a:fillRect/>
          </a:stretch>
        </p:blipFill>
        <p:spPr bwMode="auto">
          <a:xfrm>
            <a:off x="3000364" y="1357298"/>
            <a:ext cx="2467302" cy="1653175"/>
          </a:xfrm>
          <a:prstGeom prst="rect">
            <a:avLst/>
          </a:prstGeom>
          <a:noFill/>
        </p:spPr>
      </p:pic>
      <p:pic>
        <p:nvPicPr>
          <p:cNvPr id="18436" name="Picture 4" descr="http://newsimg.bbc.co.uk/media/images/45023000/jpg/_45023761_fencing416.jpg"/>
          <p:cNvPicPr>
            <a:picLocks noChangeAspect="1" noChangeArrowheads="1"/>
          </p:cNvPicPr>
          <p:nvPr/>
        </p:nvPicPr>
        <p:blipFill>
          <a:blip r:embed="rId3"/>
          <a:srcRect/>
          <a:stretch>
            <a:fillRect/>
          </a:stretch>
        </p:blipFill>
        <p:spPr bwMode="auto">
          <a:xfrm>
            <a:off x="6000760" y="2571744"/>
            <a:ext cx="2428892" cy="1751605"/>
          </a:xfrm>
          <a:prstGeom prst="rect">
            <a:avLst/>
          </a:prstGeom>
          <a:noFill/>
        </p:spPr>
      </p:pic>
      <p:pic>
        <p:nvPicPr>
          <p:cNvPr id="18438" name="Picture 6" descr="http://img02.beijing2008.cn/20080914/Img214602986.jpg"/>
          <p:cNvPicPr>
            <a:picLocks noChangeAspect="1" noChangeArrowheads="1"/>
          </p:cNvPicPr>
          <p:nvPr/>
        </p:nvPicPr>
        <p:blipFill>
          <a:blip r:embed="rId4"/>
          <a:srcRect/>
          <a:stretch>
            <a:fillRect/>
          </a:stretch>
        </p:blipFill>
        <p:spPr bwMode="auto">
          <a:xfrm>
            <a:off x="3071802" y="4071942"/>
            <a:ext cx="3000396" cy="1908251"/>
          </a:xfrm>
          <a:prstGeom prst="rect">
            <a:avLst/>
          </a:prstGeom>
          <a:noFill/>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smtClean="0"/>
              <a:t>Winter </a:t>
            </a:r>
            <a:r>
              <a:rPr lang="en-US" sz="3100" dirty="0"/>
              <a:t>kinds of sport</a:t>
            </a:r>
            <a:r>
              <a:rPr lang="ru-RU" dirty="0"/>
              <a:t/>
            </a:r>
            <a:br>
              <a:rPr lang="ru-RU" dirty="0"/>
            </a:br>
            <a:endParaRPr lang="ru-RU" dirty="0"/>
          </a:p>
        </p:txBody>
      </p:sp>
      <p:sp>
        <p:nvSpPr>
          <p:cNvPr id="3" name="Содержимое 2"/>
          <p:cNvSpPr>
            <a:spLocks noGrp="1"/>
          </p:cNvSpPr>
          <p:nvPr>
            <p:ph idx="1"/>
          </p:nvPr>
        </p:nvSpPr>
        <p:spPr/>
        <p:txBody>
          <a:bodyPr/>
          <a:lstStyle/>
          <a:p>
            <a:r>
              <a:rPr lang="en-US" sz="1800" dirty="0" smtClean="0"/>
              <a:t>Ski </a:t>
            </a:r>
            <a:r>
              <a:rPr lang="en-US" sz="1800" dirty="0"/>
              <a:t>Race </a:t>
            </a:r>
            <a:endParaRPr lang="ru-RU" sz="1800" dirty="0"/>
          </a:p>
          <a:p>
            <a:r>
              <a:rPr lang="en-US" sz="1800" dirty="0" smtClean="0"/>
              <a:t>Biathlon </a:t>
            </a:r>
            <a:endParaRPr lang="ru-RU" sz="1800" dirty="0"/>
          </a:p>
          <a:p>
            <a:r>
              <a:rPr lang="en-US" sz="1800" dirty="0" smtClean="0"/>
              <a:t>Hockey</a:t>
            </a:r>
          </a:p>
          <a:p>
            <a:r>
              <a:rPr lang="en-US" sz="1800" dirty="0" smtClean="0"/>
              <a:t>Ski </a:t>
            </a:r>
            <a:endParaRPr lang="ru-RU" sz="1800" dirty="0"/>
          </a:p>
          <a:p>
            <a:r>
              <a:rPr lang="en-US" sz="1800" dirty="0" smtClean="0"/>
              <a:t>Curling  </a:t>
            </a:r>
            <a:endParaRPr lang="ru-RU" sz="1800" dirty="0"/>
          </a:p>
          <a:p>
            <a:pPr>
              <a:buNone/>
            </a:pPr>
            <a:endParaRPr lang="ru-RU" dirty="0"/>
          </a:p>
          <a:p>
            <a:endParaRPr lang="ru-RU" dirty="0"/>
          </a:p>
        </p:txBody>
      </p:sp>
      <p:pic>
        <p:nvPicPr>
          <p:cNvPr id="17410" name="Picture 2" descr="http://getset.london2012.com/en/image-serve/small/12171.jpg"/>
          <p:cNvPicPr>
            <a:picLocks noChangeAspect="1" noChangeArrowheads="1"/>
          </p:cNvPicPr>
          <p:nvPr/>
        </p:nvPicPr>
        <p:blipFill>
          <a:blip r:embed="rId2"/>
          <a:srcRect/>
          <a:stretch>
            <a:fillRect/>
          </a:stretch>
        </p:blipFill>
        <p:spPr bwMode="auto">
          <a:xfrm>
            <a:off x="6715140" y="285728"/>
            <a:ext cx="2333625" cy="3438525"/>
          </a:xfrm>
          <a:prstGeom prst="rect">
            <a:avLst/>
          </a:prstGeom>
          <a:noFill/>
        </p:spPr>
      </p:pic>
      <p:pic>
        <p:nvPicPr>
          <p:cNvPr id="17412" name="Picture 4" descr="http://1.bp.blogspot.com/_-73xY2Qgs6A/S7_mc9N8NUI/AAAAAAAAAPM/rP_WK2ZBHZ0/s320/paralympics.jpg"/>
          <p:cNvPicPr>
            <a:picLocks noChangeAspect="1" noChangeArrowheads="1"/>
          </p:cNvPicPr>
          <p:nvPr/>
        </p:nvPicPr>
        <p:blipFill>
          <a:blip r:embed="rId3"/>
          <a:srcRect/>
          <a:stretch>
            <a:fillRect/>
          </a:stretch>
        </p:blipFill>
        <p:spPr bwMode="auto">
          <a:xfrm>
            <a:off x="2071670" y="2214554"/>
            <a:ext cx="2286016" cy="2286016"/>
          </a:xfrm>
          <a:prstGeom prst="rect">
            <a:avLst/>
          </a:prstGeom>
          <a:noFill/>
        </p:spPr>
      </p:pic>
      <p:pic>
        <p:nvPicPr>
          <p:cNvPr id="17414" name="Picture 6" descr="http://wrightmoment.com/gallery/large/Aus_HRV6418.jpg"/>
          <p:cNvPicPr>
            <a:picLocks noChangeAspect="1" noChangeArrowheads="1"/>
          </p:cNvPicPr>
          <p:nvPr/>
        </p:nvPicPr>
        <p:blipFill>
          <a:blip r:embed="rId4" cstate="print"/>
          <a:srcRect/>
          <a:stretch>
            <a:fillRect/>
          </a:stretch>
        </p:blipFill>
        <p:spPr bwMode="auto">
          <a:xfrm>
            <a:off x="4786314" y="3924414"/>
            <a:ext cx="3357586" cy="2058290"/>
          </a:xfrm>
          <a:prstGeom prst="rect">
            <a:avLst/>
          </a:prstGeom>
          <a:noFill/>
        </p:spPr>
      </p:pic>
    </p:spTree>
  </p:cSld>
  <p:clrMapOvr>
    <a:masterClrMapping/>
  </p:clrMapOvr>
  <p:transition>
    <p:strips/>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хниче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1_Апекс">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109</TotalTime>
  <Words>653</Words>
  <Application>Microsoft Office PowerPoint</Application>
  <PresentationFormat>Экран (4:3)</PresentationFormat>
  <Paragraphs>47</Paragraphs>
  <Slides>10</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10</vt:i4>
      </vt:variant>
    </vt:vector>
  </HeadingPairs>
  <TitlesOfParts>
    <vt:vector size="19" baseType="lpstr">
      <vt:lpstr>Техническая</vt:lpstr>
      <vt:lpstr>Апекс</vt:lpstr>
      <vt:lpstr>Бумажная</vt:lpstr>
      <vt:lpstr>Тема Office</vt:lpstr>
      <vt:lpstr>Яркая</vt:lpstr>
      <vt:lpstr>Метро</vt:lpstr>
      <vt:lpstr>Обычная</vt:lpstr>
      <vt:lpstr>Трек</vt:lpstr>
      <vt:lpstr>1_Апекс</vt:lpstr>
      <vt:lpstr>Paralympics games </vt:lpstr>
      <vt:lpstr>Слайд 2</vt:lpstr>
      <vt:lpstr>Слайд 3</vt:lpstr>
      <vt:lpstr>History of Paralympics games</vt:lpstr>
      <vt:lpstr>Formation </vt:lpstr>
      <vt:lpstr>Слайд 6</vt:lpstr>
      <vt:lpstr>Paralympics movement in Ukraine</vt:lpstr>
      <vt:lpstr> Summer kinds of sport</vt:lpstr>
      <vt:lpstr>   Winter kinds of sport </vt:lpstr>
      <vt:lpstr>Слайд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Paralympics games </dc:title>
  <dc:creator>Admin</dc:creator>
  <cp:lastModifiedBy>Admin</cp:lastModifiedBy>
  <cp:revision>12</cp:revision>
  <dcterms:created xsi:type="dcterms:W3CDTF">2011-03-07T19:43:22Z</dcterms:created>
  <dcterms:modified xsi:type="dcterms:W3CDTF">2011-03-08T08:40:46Z</dcterms:modified>
</cp:coreProperties>
</file>