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7" name="Shape 2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2" name="Shape 9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9" name="Shape 9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5" name="Shape 1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12" name="Shape 1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18" name="Shape 1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5" name="Shape 12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3" name="Shape 13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41" name="Shape 14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47" name="Shape 14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5" name="Shape 1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2" name="Shape 3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1" name="Shape 17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0" name="Shape 4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6" name="Shape 4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8" name="Shape 5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3" name="Shape 6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78" name="Shape 7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5" name="Shape 8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a:blip r:embed="rId2"/>
          <a:stretch>
            <a:fillRect/>
          </a:stretch>
        </a:blip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762000" y="1066800"/>
            <a:ext cx="7772400" cy="1470024"/>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defRPr sz="4800" b="0" i="0" u="none" strike="noStrike" cap="none" baseline="0">
                <a:solidFill>
                  <a:schemeClr val="dk2"/>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title" idx="2"/>
          </p:nvPr>
        </p:nvSpPr>
        <p:spPr>
          <a:xfrm>
            <a:off x="457200" y="274637"/>
            <a:ext cx="8229600" cy="1143000"/>
          </a:xfrm>
          <a:prstGeom prst="rect">
            <a:avLst/>
          </a:prstGeom>
          <a:noFill/>
          <a:ln>
            <a:noFill/>
          </a:ln>
        </p:spPr>
        <p:txBody>
          <a:bodyPr lIns="91425" tIns="91425" rIns="91425" bIns="91425" anchor="ctr"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13" name="Shape 13"/>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rtl="0">
              <a:lnSpc>
                <a:spcPct val="100000"/>
              </a:lnSpc>
              <a:spcBef>
                <a:spcPts val="560"/>
              </a:spcBef>
              <a:spcAft>
                <a:spcPts val="0"/>
              </a:spcAft>
              <a:buFont typeface="Arial"/>
              <a:buChar char="•"/>
              <a:defRPr sz="2800"/>
            </a:lvl2pPr>
            <a:lvl3pPr marL="1143000" indent="-136525" rtl="0">
              <a:lnSpc>
                <a:spcPct val="100000"/>
              </a:lnSpc>
              <a:spcBef>
                <a:spcPts val="480"/>
              </a:spcBef>
              <a:spcAft>
                <a:spcPts val="0"/>
              </a:spcAft>
              <a:buFont typeface="Arial"/>
              <a:buChar char="•"/>
              <a:defRPr sz="2400"/>
            </a:lvl3pPr>
            <a:lvl4pPr marL="1600200" indent="-152400" rtl="0">
              <a:lnSpc>
                <a:spcPct val="100000"/>
              </a:lnSpc>
              <a:spcBef>
                <a:spcPts val="400"/>
              </a:spcBef>
              <a:spcAft>
                <a:spcPts val="0"/>
              </a:spcAft>
              <a:buFont typeface="Arial"/>
              <a:buChar char="•"/>
              <a:defRPr sz="2000"/>
            </a:lvl4pPr>
            <a:lvl5pPr marL="2057400" indent="-152400" rtl="0">
              <a:lnSpc>
                <a:spcPct val="100000"/>
              </a:lnSpc>
              <a:spcBef>
                <a:spcPts val="400"/>
              </a:spcBef>
              <a:spcAft>
                <a:spcPts val="0"/>
              </a:spcAft>
              <a:buFont typeface="Arial"/>
              <a:buChar char="•"/>
              <a:defRPr sz="2000"/>
            </a:lvl5pPr>
            <a:lvl6pPr marL="25146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bg>
      <p:bgPr>
        <a:blipFill>
          <a:blip r:embed="rId2"/>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19" name="Shape 19"/>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rtl="0">
              <a:lnSpc>
                <a:spcPct val="100000"/>
              </a:lnSpc>
              <a:spcBef>
                <a:spcPts val="560"/>
              </a:spcBef>
              <a:spcAft>
                <a:spcPts val="0"/>
              </a:spcAft>
              <a:buFont typeface="Arial"/>
              <a:buChar char="•"/>
              <a:defRPr sz="2800"/>
            </a:lvl2pPr>
            <a:lvl3pPr marL="1143000" indent="-136525" rtl="0">
              <a:lnSpc>
                <a:spcPct val="100000"/>
              </a:lnSpc>
              <a:spcBef>
                <a:spcPts val="480"/>
              </a:spcBef>
              <a:spcAft>
                <a:spcPts val="0"/>
              </a:spcAft>
              <a:buFont typeface="Arial"/>
              <a:buChar char="•"/>
              <a:defRPr sz="2400"/>
            </a:lvl3pPr>
            <a:lvl4pPr marL="1600200" indent="-152400" rtl="0">
              <a:lnSpc>
                <a:spcPct val="100000"/>
              </a:lnSpc>
              <a:spcBef>
                <a:spcPts val="400"/>
              </a:spcBef>
              <a:spcAft>
                <a:spcPts val="0"/>
              </a:spcAft>
              <a:buFont typeface="Arial"/>
              <a:buChar char="•"/>
              <a:defRPr sz="2000"/>
            </a:lvl4pPr>
            <a:lvl5pPr marL="2057400" indent="-152400" rtl="0">
              <a:lnSpc>
                <a:spcPct val="100000"/>
              </a:lnSpc>
              <a:spcBef>
                <a:spcPts val="400"/>
              </a:spcBef>
              <a:spcAft>
                <a:spcPts val="0"/>
              </a:spcAft>
              <a:buFont typeface="Arial"/>
              <a:buChar char="•"/>
              <a:defRPr sz="2000"/>
            </a:lvl5pPr>
            <a:lvl6pPr marL="25146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20" name="Shape 2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1" name="Shape 2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2" name="Shape 22"/>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5pPr>
            <a:lvl6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6pPr>
            <a:lvl7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7pPr>
            <a:lvl8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8pPr>
            <a:lvl9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0" marR="0" indent="1206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77800" algn="l" rtl="0">
              <a:lnSpc>
                <a:spcPct val="100000"/>
              </a:lnSpc>
              <a:spcBef>
                <a:spcPts val="560"/>
              </a:spcBef>
              <a:spcAft>
                <a:spcPts val="0"/>
              </a:spcAft>
              <a:buFont typeface="Arial"/>
              <a:buChar char="•"/>
              <a:defRPr sz="2800" b="0" i="0" u="none" strike="noStrike" cap="none" baseline="0"/>
            </a:lvl2pPr>
            <a:lvl3pPr marL="1143000" marR="0" indent="-136525" algn="l" rtl="0">
              <a:lnSpc>
                <a:spcPct val="100000"/>
              </a:lnSpc>
              <a:spcBef>
                <a:spcPts val="480"/>
              </a:spcBef>
              <a:spcAft>
                <a:spcPts val="0"/>
              </a:spcAft>
              <a:buFont typeface="Arial"/>
              <a:buChar char="•"/>
              <a:defRPr sz="2400" b="0" i="0" u="none" strike="noStrike" cap="none" baseline="0"/>
            </a:lvl3pPr>
            <a:lvl4pPr marL="1600200" marR="0" indent="-152400" algn="l" rtl="0">
              <a:lnSpc>
                <a:spcPct val="100000"/>
              </a:lnSpc>
              <a:spcBef>
                <a:spcPts val="400"/>
              </a:spcBef>
              <a:spcAft>
                <a:spcPts val="0"/>
              </a:spcAft>
              <a:buFont typeface="Arial"/>
              <a:buChar char="•"/>
              <a:defRPr sz="2000" b="0" i="0" u="none" strike="noStrike" cap="none" baseline="0"/>
            </a:lvl4pPr>
            <a:lvl5pPr marL="2057400" marR="0" indent="-152400" algn="l" rtl="0">
              <a:lnSpc>
                <a:spcPct val="100000"/>
              </a:lnSpc>
              <a:spcBef>
                <a:spcPts val="400"/>
              </a:spcBef>
              <a:spcAft>
                <a:spcPts val="0"/>
              </a:spcAft>
              <a:buFont typeface="Arial"/>
              <a:buChar char="•"/>
              <a:defRPr sz="2000" b="0" i="0" u="none" strike="noStrike" cap="none" baseline="0"/>
            </a:lvl5pPr>
            <a:lvl6pPr marL="25146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6pPr>
            <a:lvl7pPr marL="29718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7pPr>
            <a:lvl8pPr marL="34290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8pPr>
            <a:lvl9pPr marL="38862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9pPr>
          </a:lstStyle>
          <a:p>
            <a:endParaRPr/>
          </a:p>
        </p:txBody>
      </p:sp>
      <p:sp>
        <p:nvSpPr>
          <p:cNvPr id="7" name="Shape 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8" name="Shape 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9" name="Shape 9"/>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3"/>
        <p:cNvGrpSpPr/>
        <p:nvPr/>
      </p:nvGrpSpPr>
      <p:grpSpPr>
        <a:xfrm>
          <a:off x="0" y="0"/>
          <a:ext cx="0" cy="0"/>
          <a:chOff x="0" y="0"/>
          <a:chExt cx="0" cy="0"/>
        </a:xfrm>
      </p:grpSpPr>
      <p:sp>
        <p:nvSpPr>
          <p:cNvPr id="24" name="Shape 24"/>
          <p:cNvSpPr txBox="1">
            <a:spLocks noGrp="1"/>
          </p:cNvSpPr>
          <p:nvPr>
            <p:ph type="ctrTitle"/>
          </p:nvPr>
        </p:nvSpPr>
        <p:spPr>
          <a:xfrm>
            <a:off x="762000" y="1066800"/>
            <a:ext cx="7772400" cy="14700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800" b="1" i="0" u="none" strike="noStrike" cap="none" baseline="0" dirty="0" err="1">
                <a:solidFill>
                  <a:schemeClr val="dk2"/>
                </a:solidFill>
                <a:latin typeface="Arial"/>
                <a:ea typeface="Arial"/>
                <a:cs typeface="Arial"/>
                <a:sym typeface="Arial"/>
              </a:rPr>
              <a:t>Деградація</a:t>
            </a:r>
            <a:r>
              <a:rPr lang="en-US" sz="4800" b="1" i="0" u="none" strike="noStrike" cap="none" baseline="0" dirty="0">
                <a:solidFill>
                  <a:schemeClr val="dk2"/>
                </a:solidFill>
                <a:latin typeface="Arial"/>
                <a:ea typeface="Arial"/>
                <a:cs typeface="Arial"/>
                <a:sym typeface="Arial"/>
              </a:rPr>
              <a:t> </a:t>
            </a:r>
            <a:r>
              <a:rPr lang="en-US" sz="4800" b="1" i="0" u="none" strike="noStrike" cap="none" baseline="0" dirty="0" err="1">
                <a:solidFill>
                  <a:schemeClr val="dk2"/>
                </a:solidFill>
                <a:latin typeface="Arial"/>
                <a:ea typeface="Arial"/>
                <a:cs typeface="Arial"/>
                <a:sym typeface="Arial"/>
              </a:rPr>
              <a:t>природи</a:t>
            </a:r>
            <a:endParaRPr lang="en-US" sz="4800" b="1"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4F2F1"/>
        </a:solidFill>
        <a:effectLst/>
      </p:bgPr>
    </p:bg>
    <p:spTree>
      <p:nvGrpSpPr>
        <p:cNvPr id="1" name="Shape 86"/>
        <p:cNvGrpSpPr/>
        <p:nvPr/>
      </p:nvGrpSpPr>
      <p:grpSpPr>
        <a:xfrm>
          <a:off x="0" y="0"/>
          <a:ext cx="0" cy="0"/>
          <a:chOff x="0" y="0"/>
          <a:chExt cx="0" cy="0"/>
        </a:xfrm>
      </p:grpSpPr>
      <p:sp>
        <p:nvSpPr>
          <p:cNvPr id="87" name="Shape 87"/>
          <p:cNvSpPr/>
          <p:nvPr/>
        </p:nvSpPr>
        <p:spPr>
          <a:xfrm>
            <a:off x="533400" y="5867400"/>
            <a:ext cx="36576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90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Спустелювання</a:t>
            </a:r>
          </a:p>
        </p:txBody>
      </p:sp>
      <p:pic>
        <p:nvPicPr>
          <p:cNvPr id="88" name="Shape 88"/>
          <p:cNvPicPr preferRelativeResize="0"/>
          <p:nvPr/>
        </p:nvPicPr>
        <p:blipFill>
          <a:blip r:embed="rId3"/>
          <a:stretch>
            <a:fillRect/>
          </a:stretch>
        </p:blipFill>
        <p:spPr>
          <a:xfrm>
            <a:off x="762000" y="457200"/>
            <a:ext cx="7442200" cy="5160961"/>
          </a:xfrm>
          <a:prstGeom prst="rect">
            <a:avLst/>
          </a:prstGeom>
        </p:spPr>
      </p:pic>
      <p:pic>
        <p:nvPicPr>
          <p:cNvPr id="89" name="Shape 89"/>
          <p:cNvPicPr preferRelativeResize="0"/>
          <p:nvPr/>
        </p:nvPicPr>
        <p:blipFill>
          <a:blip r:embed="rId4"/>
          <a:stretch>
            <a:fillRect/>
          </a:stretch>
        </p:blipFill>
        <p:spPr>
          <a:xfrm>
            <a:off x="2743200" y="2286000"/>
            <a:ext cx="6095999" cy="4381499"/>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4F2F1"/>
        </a:solidFill>
        <a:effectLst/>
      </p:bgPr>
    </p:bg>
    <p:spTree>
      <p:nvGrpSpPr>
        <p:cNvPr id="1" name="Shape 93"/>
        <p:cNvGrpSpPr/>
        <p:nvPr/>
      </p:nvGrpSpPr>
      <p:grpSpPr>
        <a:xfrm>
          <a:off x="0" y="0"/>
          <a:ext cx="0" cy="0"/>
          <a:chOff x="0" y="0"/>
          <a:chExt cx="0" cy="0"/>
        </a:xfrm>
      </p:grpSpPr>
      <p:sp>
        <p:nvSpPr>
          <p:cNvPr id="94" name="Shape 94"/>
          <p:cNvSpPr/>
          <p:nvPr/>
        </p:nvSpPr>
        <p:spPr>
          <a:xfrm>
            <a:off x="381000" y="6019800"/>
            <a:ext cx="44958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90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Накопичення токсичних речовин</a:t>
            </a:r>
          </a:p>
        </p:txBody>
      </p:sp>
      <p:pic>
        <p:nvPicPr>
          <p:cNvPr id="95" name="Shape 95"/>
          <p:cNvPicPr preferRelativeResize="0"/>
          <p:nvPr/>
        </p:nvPicPr>
        <p:blipFill>
          <a:blip r:embed="rId3"/>
          <a:stretch>
            <a:fillRect/>
          </a:stretch>
        </p:blipFill>
        <p:spPr>
          <a:xfrm>
            <a:off x="1676400" y="1143000"/>
            <a:ext cx="4038599" cy="3062286"/>
          </a:xfrm>
          <a:prstGeom prst="rect">
            <a:avLst/>
          </a:prstGeom>
        </p:spPr>
      </p:pic>
      <p:pic>
        <p:nvPicPr>
          <p:cNvPr id="96" name="Shape 96"/>
          <p:cNvPicPr preferRelativeResize="0"/>
          <p:nvPr/>
        </p:nvPicPr>
        <p:blipFill>
          <a:blip r:embed="rId4"/>
          <a:stretch>
            <a:fillRect/>
          </a:stretch>
        </p:blipFill>
        <p:spPr>
          <a:xfrm>
            <a:off x="381000" y="228600"/>
            <a:ext cx="8153399" cy="5757862"/>
          </a:xfrm>
          <a:prstGeom prst="rect">
            <a:avLst/>
          </a:prstGeom>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00"/>
        <p:cNvGrpSpPr/>
        <p:nvPr/>
      </p:nvGrpSpPr>
      <p:grpSpPr>
        <a:xfrm>
          <a:off x="0" y="0"/>
          <a:ext cx="0" cy="0"/>
          <a:chOff x="0" y="0"/>
          <a:chExt cx="0" cy="0"/>
        </a:xfrm>
      </p:grpSpPr>
      <p:sp>
        <p:nvSpPr>
          <p:cNvPr id="101" name="Shape 101"/>
          <p:cNvSpPr/>
          <p:nvPr/>
        </p:nvSpPr>
        <p:spPr>
          <a:xfrm>
            <a:off x="1905000" y="152400"/>
            <a:ext cx="7010400" cy="6705599"/>
          </a:xfrm>
          <a:prstGeom prst="rect">
            <a:avLst/>
          </a:prstGeom>
          <a:solidFill>
            <a:schemeClr val="lt1">
              <a:alpha val="54901"/>
            </a:schemeClr>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102" name="Shape 102"/>
          <p:cNvSpPr/>
          <p:nvPr/>
        </p:nvSpPr>
        <p:spPr>
          <a:xfrm>
            <a:off x="2057400" y="457200"/>
            <a:ext cx="6781800" cy="6134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Наслідки</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деградації</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природних</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компонентів</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найбільш</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сильно</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торкнулися</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грунтів</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та</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сільськогосподарського</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виробництва</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Частка</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пасовищ</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i</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сіножатей</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за</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останні</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період</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суттєво</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не</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зменшилася</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i</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залишається</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на</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досить</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низькому</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piвні</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хоча</a:t>
            </a:r>
            <a:r>
              <a:rPr lang="en-US" sz="1800" b="1" i="0" u="none" strike="noStrike" cap="none" baseline="0" dirty="0">
                <a:solidFill>
                  <a:schemeClr val="dk1"/>
                </a:solidFill>
                <a:latin typeface="Arial"/>
                <a:ea typeface="Arial"/>
                <a:cs typeface="Arial"/>
                <a:sym typeface="Arial"/>
              </a:rPr>
              <a:t> в </a:t>
            </a:r>
            <a:r>
              <a:rPr lang="en-US" sz="1800" b="1" i="0" u="none" strike="noStrike" cap="none" baseline="0" dirty="0" err="1">
                <a:solidFill>
                  <a:schemeClr val="dk1"/>
                </a:solidFill>
                <a:latin typeface="Arial"/>
                <a:ea typeface="Arial"/>
                <a:cs typeface="Arial"/>
                <a:sym typeface="Arial"/>
              </a:rPr>
              <a:t>багатьох</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країнах</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їхня</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питома</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вага</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нерідко</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досягае</a:t>
            </a:r>
            <a:r>
              <a:rPr lang="en-US" sz="1800" b="1" i="0" u="none" strike="noStrike" cap="none" baseline="0" dirty="0">
                <a:solidFill>
                  <a:schemeClr val="dk1"/>
                </a:solidFill>
                <a:latin typeface="Arial"/>
                <a:ea typeface="Arial"/>
                <a:cs typeface="Arial"/>
                <a:sym typeface="Arial"/>
              </a:rPr>
              <a:t> 50 %. </a:t>
            </a:r>
            <a:r>
              <a:rPr lang="en-US" sz="1800" b="1" i="0" u="none" strike="noStrike" cap="none" baseline="0" dirty="0" err="1">
                <a:solidFill>
                  <a:schemeClr val="dk1"/>
                </a:solidFill>
                <a:latin typeface="Arial"/>
                <a:ea typeface="Arial"/>
                <a:cs typeface="Arial"/>
                <a:sym typeface="Arial"/>
              </a:rPr>
              <a:t>Майже</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не</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збшільшуються</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площі</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полезахисних</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лісонасаджень</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немає</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помітних</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зрушень</a:t>
            </a:r>
            <a:r>
              <a:rPr lang="en-US" sz="1800" b="1" i="0" u="none" strike="noStrike" cap="none" baseline="0" dirty="0">
                <a:solidFill>
                  <a:schemeClr val="dk1"/>
                </a:solidFill>
                <a:latin typeface="Arial"/>
                <a:ea typeface="Arial"/>
                <a:cs typeface="Arial"/>
                <a:sym typeface="Arial"/>
              </a:rPr>
              <a:t> у </a:t>
            </a:r>
            <a:r>
              <a:rPr lang="en-US" sz="1800" b="1" i="0" u="none" strike="noStrike" cap="none" baseline="0" dirty="0" err="1">
                <a:solidFill>
                  <a:schemeClr val="dk1"/>
                </a:solidFill>
                <a:latin typeface="Arial"/>
                <a:ea typeface="Arial"/>
                <a:cs typeface="Arial"/>
                <a:sym typeface="Arial"/>
              </a:rPr>
              <a:t>структурі</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агроландшафтів</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На</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сьогодні</a:t>
            </a:r>
            <a:r>
              <a:rPr lang="en-US" sz="1800" b="1" i="0" u="none" strike="noStrike" cap="none" baseline="0" dirty="0">
                <a:solidFill>
                  <a:schemeClr val="dk1"/>
                </a:solidFill>
                <a:latin typeface="Arial"/>
                <a:ea typeface="Arial"/>
                <a:cs typeface="Arial"/>
                <a:sym typeface="Arial"/>
              </a:rPr>
              <a:t> в </a:t>
            </a:r>
            <a:r>
              <a:rPr lang="en-US" sz="1800" b="1" i="0" u="none" strike="noStrike" cap="none" baseline="0" dirty="0" err="1">
                <a:solidFill>
                  <a:schemeClr val="dk1"/>
                </a:solidFill>
                <a:latin typeface="Arial"/>
                <a:ea typeface="Arial"/>
                <a:cs typeface="Arial"/>
                <a:sym typeface="Arial"/>
              </a:rPr>
              <a:t>користуванні</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перебуває</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майже</a:t>
            </a:r>
            <a:r>
              <a:rPr lang="en-US" sz="1800" b="1" i="0" u="none" strike="noStrike" cap="none" baseline="0" dirty="0">
                <a:solidFill>
                  <a:schemeClr val="dk1"/>
                </a:solidFill>
                <a:latin typeface="Arial"/>
                <a:ea typeface="Arial"/>
                <a:cs typeface="Arial"/>
                <a:sym typeface="Arial"/>
              </a:rPr>
              <a:t> 1 </a:t>
            </a:r>
            <a:r>
              <a:rPr lang="en-US" sz="1800" b="1" i="0" u="none" strike="noStrike" cap="none" baseline="0" dirty="0" err="1">
                <a:solidFill>
                  <a:schemeClr val="dk1"/>
                </a:solidFill>
                <a:latin typeface="Arial"/>
                <a:ea typeface="Arial"/>
                <a:cs typeface="Arial"/>
                <a:sym typeface="Arial"/>
              </a:rPr>
              <a:t>млн</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га</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ріллі</a:t>
            </a:r>
            <a:r>
              <a:rPr lang="en-US" sz="1800" b="1" i="0" u="none" strike="noStrike" cap="none" baseline="0" dirty="0">
                <a:solidFill>
                  <a:schemeClr val="dk1"/>
                </a:solidFill>
                <a:latin typeface="Arial"/>
                <a:ea typeface="Arial"/>
                <a:cs typeface="Arial"/>
                <a:sym typeface="Arial"/>
              </a:rPr>
              <a:t> з </a:t>
            </a:r>
            <a:r>
              <a:rPr lang="en-US" sz="1800" b="1" i="0" u="none" strike="noStrike" cap="none" baseline="0" dirty="0" err="1">
                <a:solidFill>
                  <a:schemeClr val="dk1"/>
                </a:solidFill>
                <a:latin typeface="Arial"/>
                <a:ea typeface="Arial"/>
                <a:cs typeface="Arial"/>
                <a:sym typeface="Arial"/>
              </a:rPr>
              <a:t>крутизною</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схилу</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понад</a:t>
            </a:r>
            <a:r>
              <a:rPr lang="en-US" sz="1800" b="1" i="0" u="none" strike="noStrike" cap="none" baseline="0" dirty="0">
                <a:solidFill>
                  <a:schemeClr val="dk1"/>
                </a:solidFill>
                <a:latin typeface="Arial"/>
                <a:ea typeface="Arial"/>
                <a:cs typeface="Arial"/>
                <a:sym typeface="Arial"/>
              </a:rPr>
              <a:t> 5° </a:t>
            </a:r>
            <a:r>
              <a:rPr lang="en-US" sz="1800" b="1" i="0" u="none" strike="noStrike" cap="none" baseline="0" dirty="0" err="1">
                <a:solidFill>
                  <a:schemeClr val="dk1"/>
                </a:solidFill>
                <a:latin typeface="Arial"/>
                <a:ea typeface="Arial"/>
                <a:cs typeface="Arial"/>
                <a:sym typeface="Arial"/>
              </a:rPr>
              <a:t>та</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ще</a:t>
            </a:r>
            <a:r>
              <a:rPr lang="en-US" sz="1800" b="1" i="0" u="none" strike="noStrike" cap="none" baseline="0" dirty="0">
                <a:solidFill>
                  <a:schemeClr val="dk1"/>
                </a:solidFill>
                <a:latin typeface="Arial"/>
                <a:ea typeface="Arial"/>
                <a:cs typeface="Arial"/>
                <a:sym typeface="Arial"/>
              </a:rPr>
              <a:t> 2,1 </a:t>
            </a:r>
            <a:r>
              <a:rPr lang="en-US" sz="1800" b="1" i="0" u="none" strike="noStrike" cap="none" baseline="0" dirty="0" err="1">
                <a:solidFill>
                  <a:schemeClr val="dk1"/>
                </a:solidFill>
                <a:latin typeface="Arial"/>
                <a:ea typeface="Arial"/>
                <a:cs typeface="Arial"/>
                <a:sym typeface="Arial"/>
              </a:rPr>
              <a:t>млн</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га</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ріллі</a:t>
            </a:r>
            <a:r>
              <a:rPr lang="en-US" sz="1800" b="1" i="0" u="none" strike="noStrike" cap="none" baseline="0" dirty="0">
                <a:solidFill>
                  <a:schemeClr val="dk1"/>
                </a:solidFill>
                <a:latin typeface="Arial"/>
                <a:ea typeface="Arial"/>
                <a:cs typeface="Arial"/>
                <a:sym typeface="Arial"/>
              </a:rPr>
              <a:t> — </a:t>
            </a:r>
            <a:r>
              <a:rPr lang="en-US" sz="1800" b="1" i="0" u="none" strike="noStrike" cap="none" baseline="0" dirty="0" err="1">
                <a:solidFill>
                  <a:schemeClr val="dk1"/>
                </a:solidFill>
                <a:latin typeface="Arial"/>
                <a:ea typeface="Arial"/>
                <a:cs typeface="Arial"/>
                <a:sym typeface="Arial"/>
              </a:rPr>
              <a:t>зi</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схилами</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від</a:t>
            </a:r>
            <a:r>
              <a:rPr lang="en-US" sz="1800" b="1" i="0" u="none" strike="noStrike" cap="none" baseline="0" dirty="0">
                <a:solidFill>
                  <a:schemeClr val="dk1"/>
                </a:solidFill>
                <a:latin typeface="Arial"/>
                <a:ea typeface="Arial"/>
                <a:cs typeface="Arial"/>
                <a:sym typeface="Arial"/>
              </a:rPr>
              <a:t> 3 </a:t>
            </a:r>
            <a:r>
              <a:rPr lang="en-US" sz="1800" b="1" i="0" u="none" strike="noStrike" cap="none" baseline="0" dirty="0" err="1">
                <a:solidFill>
                  <a:schemeClr val="dk1"/>
                </a:solidFill>
                <a:latin typeface="Arial"/>
                <a:ea typeface="Arial"/>
                <a:cs typeface="Arial"/>
                <a:sym typeface="Arial"/>
              </a:rPr>
              <a:t>до</a:t>
            </a:r>
            <a:r>
              <a:rPr lang="en-US" sz="1800" b="1" i="0" u="none" strike="noStrike" cap="none" baseline="0" dirty="0">
                <a:solidFill>
                  <a:schemeClr val="dk1"/>
                </a:solidFill>
                <a:latin typeface="Arial"/>
                <a:ea typeface="Arial"/>
                <a:cs typeface="Arial"/>
                <a:sym typeface="Arial"/>
              </a:rPr>
              <a:t> 5°. </a:t>
            </a:r>
            <a:r>
              <a:rPr lang="en-US" sz="1800" b="1" i="0" u="none" strike="noStrike" cap="none" baseline="0" dirty="0" err="1">
                <a:solidFill>
                  <a:schemeClr val="dk1"/>
                </a:solidFill>
                <a:latin typeface="Arial"/>
                <a:ea typeface="Arial"/>
                <a:cs typeface="Arial"/>
                <a:sym typeface="Arial"/>
              </a:rPr>
              <a:t>Загальна</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площа</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сіьськогосподарських</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угідь</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iз</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крутизною</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схилів</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понад</a:t>
            </a:r>
            <a:r>
              <a:rPr lang="en-US" sz="1800" b="1" i="0" u="none" strike="noStrike" cap="none" baseline="0" dirty="0">
                <a:solidFill>
                  <a:schemeClr val="dk1"/>
                </a:solidFill>
                <a:latin typeface="Arial"/>
                <a:ea typeface="Arial"/>
                <a:cs typeface="Arial"/>
                <a:sym typeface="Arial"/>
              </a:rPr>
              <a:t> 3° </a:t>
            </a:r>
            <a:r>
              <a:rPr lang="en-US" sz="1800" b="1" i="0" u="none" strike="noStrike" cap="none" baseline="0" dirty="0" err="1">
                <a:solidFill>
                  <a:schemeClr val="dk1"/>
                </a:solidFill>
                <a:latin typeface="Arial"/>
                <a:ea typeface="Arial"/>
                <a:cs typeface="Arial"/>
                <a:sym typeface="Arial"/>
              </a:rPr>
              <a:t>становить</a:t>
            </a:r>
            <a:r>
              <a:rPr lang="en-US" sz="1800" b="1" i="0" u="none" strike="noStrike" cap="none" baseline="0" dirty="0">
                <a:solidFill>
                  <a:schemeClr val="dk1"/>
                </a:solidFill>
                <a:latin typeface="Arial"/>
                <a:ea typeface="Arial"/>
                <a:cs typeface="Arial"/>
                <a:sym typeface="Arial"/>
              </a:rPr>
              <a:t> 4,5 </a:t>
            </a:r>
            <a:r>
              <a:rPr lang="en-US" sz="1800" b="1" i="0" u="none" strike="noStrike" cap="none" baseline="0" dirty="0" err="1">
                <a:solidFill>
                  <a:schemeClr val="dk1"/>
                </a:solidFill>
                <a:latin typeface="Arial"/>
                <a:ea typeface="Arial"/>
                <a:cs typeface="Arial"/>
                <a:sym typeface="Arial"/>
              </a:rPr>
              <a:t>млн</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га</a:t>
            </a:r>
            <a:r>
              <a:rPr lang="en-US" sz="1800" b="1" i="0" u="none" strike="noStrike" cap="none" baseline="0" dirty="0">
                <a:solidFill>
                  <a:schemeClr val="dk1"/>
                </a:solidFill>
                <a:latin typeface="Arial"/>
                <a:ea typeface="Arial"/>
                <a:cs typeface="Arial"/>
                <a:sym typeface="Arial"/>
              </a:rPr>
              <a:t>, у </a:t>
            </a:r>
            <a:r>
              <a:rPr lang="en-US" sz="1800" b="1" i="0" u="none" strike="noStrike" cap="none" baseline="0" dirty="0" err="1">
                <a:solidFill>
                  <a:schemeClr val="dk1"/>
                </a:solidFill>
                <a:latin typeface="Arial"/>
                <a:ea typeface="Arial"/>
                <a:cs typeface="Arial"/>
                <a:sym typeface="Arial"/>
              </a:rPr>
              <a:t>тому</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числі</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площі</a:t>
            </a:r>
            <a:r>
              <a:rPr lang="en-US" sz="1800" b="1" i="0" u="none" strike="noStrike" cap="none" baseline="0" dirty="0">
                <a:solidFill>
                  <a:schemeClr val="dk1"/>
                </a:solidFill>
                <a:latin typeface="Arial"/>
                <a:ea typeface="Arial"/>
                <a:cs typeface="Arial"/>
                <a:sym typeface="Arial"/>
              </a:rPr>
              <a:t>— 3 </a:t>
            </a:r>
            <a:r>
              <a:rPr lang="en-US" sz="1800" b="1" i="0" u="none" strike="noStrike" cap="none" baseline="0" dirty="0" err="1">
                <a:solidFill>
                  <a:schemeClr val="dk1"/>
                </a:solidFill>
                <a:latin typeface="Arial"/>
                <a:ea typeface="Arial"/>
                <a:cs typeface="Arial"/>
                <a:sym typeface="Arial"/>
              </a:rPr>
              <a:t>млн</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га</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або</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відповідно</a:t>
            </a:r>
            <a:r>
              <a:rPr lang="en-US" sz="1800" b="1" i="0" u="none" strike="noStrike" cap="none" baseline="0" dirty="0">
                <a:solidFill>
                  <a:schemeClr val="dk1"/>
                </a:solidFill>
                <a:latin typeface="Arial"/>
                <a:ea typeface="Arial"/>
                <a:cs typeface="Arial"/>
                <a:sym typeface="Arial"/>
              </a:rPr>
              <a:t>, 10,7 </a:t>
            </a:r>
            <a:r>
              <a:rPr lang="en-US" sz="1800" b="1" i="0" u="none" strike="noStrike" cap="none" baseline="0" dirty="0" err="1">
                <a:solidFill>
                  <a:schemeClr val="dk1"/>
                </a:solidFill>
                <a:latin typeface="Arial"/>
                <a:ea typeface="Arial"/>
                <a:cs typeface="Arial"/>
                <a:sym typeface="Arial"/>
              </a:rPr>
              <a:t>i</a:t>
            </a:r>
            <a:r>
              <a:rPr lang="en-US" sz="1800" b="1" i="0" u="none" strike="noStrike" cap="none" baseline="0" dirty="0">
                <a:solidFill>
                  <a:schemeClr val="dk1"/>
                </a:solidFill>
                <a:latin typeface="Arial"/>
                <a:ea typeface="Arial"/>
                <a:cs typeface="Arial"/>
                <a:sym typeface="Arial"/>
              </a:rPr>
              <a:t> 9,1 % </a:t>
            </a:r>
            <a:r>
              <a:rPr lang="en-US" sz="1800" b="1" i="0" u="none" strike="noStrike" cap="none" baseline="0" dirty="0" err="1">
                <a:solidFill>
                  <a:schemeClr val="dk1"/>
                </a:solidFill>
                <a:latin typeface="Arial"/>
                <a:ea typeface="Arial"/>
                <a:cs typeface="Arial"/>
                <a:sym typeface="Arial"/>
              </a:rPr>
              <a:t>усієї</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площі</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зазначених</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видів</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угідь</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Такі</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угіддя</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необхідно</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поступово</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перепросіювати</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зменшивши</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напрям</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використання</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або</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консервувати</a:t>
            </a:r>
            <a:r>
              <a:rPr lang="en-US" sz="1800" b="1" i="0" u="none" strike="noStrike" cap="none" baseline="0" dirty="0">
                <a:solidFill>
                  <a:schemeClr val="dk1"/>
                </a:solidFill>
                <a:latin typeface="Arial"/>
                <a:ea typeface="Arial"/>
                <a:cs typeface="Arial"/>
                <a:sym typeface="Arial"/>
              </a:rPr>
              <a:t> з </a:t>
            </a:r>
            <a:r>
              <a:rPr lang="en-US" sz="1800" b="1" i="0" u="none" strike="noStrike" cap="none" baseline="0" dirty="0" err="1">
                <a:solidFill>
                  <a:schemeClr val="dk1"/>
                </a:solidFill>
                <a:latin typeface="Arial"/>
                <a:ea typeface="Arial"/>
                <a:cs typeface="Arial"/>
                <a:sym typeface="Arial"/>
              </a:rPr>
              <a:t>метою</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природної</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реабілітації</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переводити</a:t>
            </a:r>
            <a:r>
              <a:rPr lang="en-US" sz="1800" b="1" i="0" u="none" strike="noStrike" cap="none" baseline="0" dirty="0">
                <a:solidFill>
                  <a:schemeClr val="dk1"/>
                </a:solidFill>
                <a:latin typeface="Arial"/>
                <a:ea typeface="Arial"/>
                <a:cs typeface="Arial"/>
                <a:sym typeface="Arial"/>
              </a:rPr>
              <a:t> в </a:t>
            </a:r>
            <a:r>
              <a:rPr lang="en-US" sz="1800" b="1" i="0" u="none" strike="noStrike" cap="none" baseline="0" dirty="0" err="1">
                <a:solidFill>
                  <a:schemeClr val="dk1"/>
                </a:solidFill>
                <a:latin typeface="Arial"/>
                <a:ea typeface="Arial"/>
                <a:cs typeface="Arial"/>
                <a:sym typeface="Arial"/>
              </a:rPr>
              <a:t>біосферно-охоронні</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теритоpii</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або</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включати</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до</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природозаповідного</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фонду</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Наслідки</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неефективного</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землекористування</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суспільство</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змушене</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компенсувати</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дедалі</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більшими</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додатковими</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затратами</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матеріально-технічних</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i</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трудових</a:t>
            </a:r>
            <a:r>
              <a:rPr lang="en-US" sz="1800" b="1" i="0" u="none" strike="noStrike" cap="none" baseline="0" dirty="0">
                <a:solidFill>
                  <a:schemeClr val="dk1"/>
                </a:solidFill>
                <a:latin typeface="Arial"/>
                <a:ea typeface="Arial"/>
                <a:cs typeface="Arial"/>
                <a:sym typeface="Arial"/>
              </a:rPr>
              <a:t> </a:t>
            </a:r>
            <a:r>
              <a:rPr lang="en-US" sz="1800" b="1" i="0" u="none" strike="noStrike" cap="none" baseline="0" dirty="0" err="1">
                <a:solidFill>
                  <a:schemeClr val="dk1"/>
                </a:solidFill>
                <a:latin typeface="Arial"/>
                <a:ea typeface="Arial"/>
                <a:cs typeface="Arial"/>
                <a:sym typeface="Arial"/>
              </a:rPr>
              <a:t>ресурсів</a:t>
            </a:r>
            <a:r>
              <a:rPr lang="en-US" sz="1800" b="1" i="0" u="none" strike="noStrike" cap="none" baseline="0" dirty="0">
                <a:solidFill>
                  <a:schemeClr val="dk1"/>
                </a:solidFill>
                <a:latin typeface="Arial"/>
                <a:ea typeface="Arial"/>
                <a:cs typeface="Arial"/>
                <a:sym typeface="Arial"/>
              </a:rPr>
              <a:t>.</a:t>
            </a:r>
          </a:p>
          <a:p>
            <a:endParaRPr dirty="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06"/>
        <p:cNvGrpSpPr/>
        <p:nvPr/>
      </p:nvGrpSpPr>
      <p:grpSpPr>
        <a:xfrm>
          <a:off x="0" y="0"/>
          <a:ext cx="0" cy="0"/>
          <a:chOff x="0" y="0"/>
          <a:chExt cx="0" cy="0"/>
        </a:xfrm>
      </p:grpSpPr>
      <p:sp>
        <p:nvSpPr>
          <p:cNvPr id="107" name="Shape 107"/>
          <p:cNvSpPr/>
          <p:nvPr/>
        </p:nvSpPr>
        <p:spPr>
          <a:xfrm>
            <a:off x="228600" y="304800"/>
            <a:ext cx="8534399" cy="3886200"/>
          </a:xfrm>
          <a:prstGeom prst="rect">
            <a:avLst/>
          </a:prstGeom>
          <a:solidFill>
            <a:schemeClr val="accent1">
              <a:alpha val="61960"/>
            </a:schemeClr>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108" name="Shape 108"/>
          <p:cNvSpPr/>
          <p:nvPr/>
        </p:nvSpPr>
        <p:spPr>
          <a:xfrm>
            <a:off x="304800" y="381000"/>
            <a:ext cx="8077199" cy="36623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1" u="sng" strike="noStrike" cap="none" baseline="0">
                <a:solidFill>
                  <a:schemeClr val="dk1"/>
                </a:solidFill>
                <a:latin typeface="Arial"/>
                <a:ea typeface="Arial"/>
                <a:cs typeface="Arial"/>
                <a:sym typeface="Arial"/>
              </a:rPr>
              <a:t>Ерозія грунтів</a:t>
            </a:r>
            <a:r>
              <a:rPr lang="en-US" sz="1800" b="1" i="0" u="none" strike="noStrike" cap="none" baseline="0">
                <a:solidFill>
                  <a:schemeClr val="dk1"/>
                </a:solidFill>
                <a:latin typeface="Arial"/>
                <a:ea typeface="Arial"/>
                <a:cs typeface="Arial"/>
                <a:sym typeface="Arial"/>
              </a:rPr>
              <a:t> (вщ лат.</a:t>
            </a:r>
            <a:r>
              <a:rPr lang="en-US" sz="1800" b="1" i="1" u="none" strike="noStrike" cap="none" baseline="0">
                <a:solidFill>
                  <a:schemeClr val="dk1"/>
                </a:solidFill>
                <a:latin typeface="Arial"/>
                <a:ea typeface="Arial"/>
                <a:cs typeface="Arial"/>
                <a:sym typeface="Arial"/>
              </a:rPr>
              <a:t> eros</a:t>
            </a:r>
            <a:r>
              <a:rPr lang="en-US" sz="1800" b="1" i="0" u="none" strike="noStrike" cap="none" baseline="0">
                <a:solidFill>
                  <a:schemeClr val="dk1"/>
                </a:solidFill>
                <a:latin typeface="Arial"/>
                <a:ea typeface="Arial"/>
                <a:cs typeface="Arial"/>
                <a:sym typeface="Arial"/>
              </a:rPr>
              <a:t> — розпдання) — руйнування i зношеність поверхневих, найбільш родючих, горизонтів i встиляючих їх порід вітром (вітрова ерозія) або потоками води (водна ерозія). Землі, що зазнали руйнування у процесі ерозії, називають еродованими. До ерозійних процесів відносять також промислову ерозію (руйнування сільськогосподарських земель унаслідок будівництва й розробки кар‘єрів), військову ерозію (воронки, траншеї), пасовищну ерозію (внаслідок інтенсивного випасу худоби), технічну (руйнування грунтів  під час будівництва каналів i в paзi порушення норм поливів) тощо. Однак справжнім лихом для землеробства залишаються водна ерозія (до неї схильний 31 % суходолу) i вітрова ерозія (дефляція), що активно діє на 34 % поверхні суходолу.</a:t>
            </a:r>
          </a:p>
        </p:txBody>
      </p:sp>
      <p:sp>
        <p:nvSpPr>
          <p:cNvPr id="109" name="Shape 109"/>
          <p:cNvSpPr/>
          <p:nvPr/>
        </p:nvSpPr>
        <p:spPr>
          <a:xfrm>
            <a:off x="3276600" y="4572000"/>
            <a:ext cx="5333999" cy="2133599"/>
          </a:xfrm>
          <a:prstGeom prst="rect">
            <a:avLst/>
          </a:prstGeom>
          <a:solidFill>
            <a:schemeClr val="accent1">
              <a:alpha val="57647"/>
            </a:schemeClr>
          </a:solidFill>
          <a:ln w="9525"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sng" strike="noStrike" cap="none" baseline="0">
                <a:solidFill>
                  <a:schemeClr val="dk1"/>
                </a:solidFill>
                <a:latin typeface="Arial"/>
                <a:ea typeface="Arial"/>
                <a:cs typeface="Arial"/>
                <a:sym typeface="Arial"/>
              </a:rPr>
              <a:t>Інтенсивність ерозії</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В залежності від інтенсивності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руйнування ґрунтів ерозію поділяють на:</a:t>
            </a:r>
          </a:p>
          <a:p>
            <a:pPr marL="0" marR="0" lvl="0" indent="0" algn="ctr" rtl="0">
              <a:lnSpc>
                <a:spcPct val="100000"/>
              </a:lnSpc>
              <a:spcBef>
                <a:spcPts val="0"/>
              </a:spcBef>
              <a:spcAft>
                <a:spcPts val="0"/>
              </a:spcAft>
              <a:buClr>
                <a:schemeClr val="dk1"/>
              </a:buClr>
              <a:buSzPct val="101851"/>
              <a:buFont typeface="Arial"/>
              <a:buChar char="•"/>
            </a:pPr>
            <a:r>
              <a:rPr lang="en-US" sz="1800" b="1" i="0" u="none" strike="noStrike" cap="none" baseline="0">
                <a:solidFill>
                  <a:schemeClr val="dk1"/>
                </a:solidFill>
                <a:latin typeface="Arial"/>
                <a:ea typeface="Arial"/>
                <a:cs typeface="Arial"/>
                <a:sym typeface="Arial"/>
              </a:rPr>
              <a:t>слабку,</a:t>
            </a:r>
          </a:p>
          <a:p>
            <a:pPr marL="0" marR="0" lvl="0" indent="0" algn="ctr" rtl="0">
              <a:lnSpc>
                <a:spcPct val="100000"/>
              </a:lnSpc>
              <a:spcBef>
                <a:spcPts val="0"/>
              </a:spcBef>
              <a:spcAft>
                <a:spcPts val="0"/>
              </a:spcAft>
              <a:buClr>
                <a:schemeClr val="dk1"/>
              </a:buClr>
              <a:buSzPct val="101851"/>
              <a:buFont typeface="Arial"/>
              <a:buChar char="•"/>
            </a:pPr>
            <a:r>
              <a:rPr lang="en-US" sz="1800" b="1" i="0" u="none" strike="noStrike" cap="none" baseline="0">
                <a:solidFill>
                  <a:schemeClr val="dk1"/>
                </a:solidFill>
                <a:latin typeface="Arial"/>
                <a:ea typeface="Arial"/>
                <a:cs typeface="Arial"/>
                <a:sym typeface="Arial"/>
              </a:rPr>
              <a:t>середню,</a:t>
            </a:r>
          </a:p>
          <a:p>
            <a:pPr marL="0" marR="0" lvl="0" indent="0" algn="ctr" rtl="0">
              <a:lnSpc>
                <a:spcPct val="100000"/>
              </a:lnSpc>
              <a:spcBef>
                <a:spcPts val="0"/>
              </a:spcBef>
              <a:spcAft>
                <a:spcPts val="0"/>
              </a:spcAft>
              <a:buClr>
                <a:schemeClr val="dk1"/>
              </a:buClr>
              <a:buSzPct val="101851"/>
              <a:buFont typeface="Arial"/>
              <a:buChar char="•"/>
            </a:pPr>
            <a:r>
              <a:rPr lang="en-US" sz="1800" b="1" i="0" u="none" strike="noStrike" cap="none" baseline="0">
                <a:solidFill>
                  <a:schemeClr val="dk1"/>
                </a:solidFill>
                <a:latin typeface="Arial"/>
                <a:ea typeface="Arial"/>
                <a:cs typeface="Arial"/>
                <a:sym typeface="Arial"/>
              </a:rPr>
              <a:t>сильну,</a:t>
            </a:r>
          </a:p>
          <a:p>
            <a:pPr marL="0" marR="0" lvl="0" indent="0" algn="ctr" rtl="0">
              <a:lnSpc>
                <a:spcPct val="100000"/>
              </a:lnSpc>
              <a:spcBef>
                <a:spcPts val="0"/>
              </a:spcBef>
              <a:spcAft>
                <a:spcPts val="0"/>
              </a:spcAft>
              <a:buClr>
                <a:schemeClr val="dk1"/>
              </a:buClr>
              <a:buSzPct val="101851"/>
              <a:buFont typeface="Arial"/>
              <a:buChar char="•"/>
            </a:pPr>
            <a:r>
              <a:rPr lang="en-US" sz="1800" b="1" i="0" u="none" strike="noStrike" cap="none" baseline="0">
                <a:solidFill>
                  <a:schemeClr val="dk1"/>
                </a:solidFill>
                <a:latin typeface="Arial"/>
                <a:ea typeface="Arial"/>
                <a:cs typeface="Arial"/>
                <a:sym typeface="Arial"/>
              </a:rPr>
              <a:t>надмірну.</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13"/>
        <p:cNvGrpSpPr/>
        <p:nvPr/>
      </p:nvGrpSpPr>
      <p:grpSpPr>
        <a:xfrm>
          <a:off x="0" y="0"/>
          <a:ext cx="0" cy="0"/>
          <a:chOff x="0" y="0"/>
          <a:chExt cx="0" cy="0"/>
        </a:xfrm>
      </p:grpSpPr>
      <p:sp>
        <p:nvSpPr>
          <p:cNvPr id="114" name="Shape 114"/>
          <p:cNvSpPr/>
          <p:nvPr/>
        </p:nvSpPr>
        <p:spPr>
          <a:xfrm>
            <a:off x="457200" y="457200"/>
            <a:ext cx="4343400" cy="5410200"/>
          </a:xfrm>
          <a:prstGeom prst="rect">
            <a:avLst/>
          </a:prstGeom>
          <a:solidFill>
            <a:schemeClr val="lt1">
              <a:alpha val="49019"/>
            </a:schemeClr>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115" name="Shape 115"/>
          <p:cNvSpPr/>
          <p:nvPr/>
        </p:nvSpPr>
        <p:spPr>
          <a:xfrm>
            <a:off x="609600" y="533400"/>
            <a:ext cx="4038599" cy="47609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sng" strike="noStrike" cap="none" baseline="0">
                <a:solidFill>
                  <a:schemeClr val="dk1"/>
                </a:solidFill>
                <a:latin typeface="Arial"/>
                <a:ea typeface="Arial"/>
                <a:cs typeface="Arial"/>
                <a:sym typeface="Arial"/>
              </a:rPr>
              <a:t>Під</a:t>
            </a:r>
            <a:r>
              <a:rPr lang="en-US" sz="1800" b="1" i="1" u="sng" strike="noStrike" cap="none" baseline="0">
                <a:solidFill>
                  <a:schemeClr val="dk1"/>
                </a:solidFill>
                <a:latin typeface="Arial"/>
                <a:ea typeface="Arial"/>
                <a:cs typeface="Arial"/>
                <a:sym typeface="Arial"/>
              </a:rPr>
              <a:t> вimровою ерозією</a:t>
            </a:r>
            <a:r>
              <a:rPr lang="en-US" sz="1800" b="1" i="0" u="none" strike="noStrike" cap="none" baseline="0">
                <a:solidFill>
                  <a:schemeClr val="dk1"/>
                </a:solidFill>
                <a:latin typeface="Arial"/>
                <a:ea typeface="Arial"/>
                <a:cs typeface="Arial"/>
                <a:sym typeface="Arial"/>
              </a:rPr>
              <a:t> розуміють видування, перенесения i відкладення найдрібніших грунтових часток вітром. Інтенсивність вітрової ерозії залежить від швидкості вітру, стійкості грунту, наявності рослинного покриву, особливостей рельєфу й від інших чинників. Значно впливають на  розвиток й антропогенні чинники. Активізують ерозійні процеси знищення рослинності, нерегульований випас худоби, неправильне застосування агротехнічних заходів.</a:t>
            </a:r>
          </a:p>
        </p:txBody>
      </p:sp>
    </p:spTree>
  </p:cSld>
  <p:clrMapOvr>
    <a:masterClrMapping/>
  </p:clrMapOvr>
  <p:transition spd="slow">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19"/>
        <p:cNvGrpSpPr/>
        <p:nvPr/>
      </p:nvGrpSpPr>
      <p:grpSpPr>
        <a:xfrm>
          <a:off x="0" y="0"/>
          <a:ext cx="0" cy="0"/>
          <a:chOff x="0" y="0"/>
          <a:chExt cx="0" cy="0"/>
        </a:xfrm>
      </p:grpSpPr>
      <p:sp>
        <p:nvSpPr>
          <p:cNvPr id="120" name="Shape 120"/>
          <p:cNvSpPr/>
          <p:nvPr/>
        </p:nvSpPr>
        <p:spPr>
          <a:xfrm>
            <a:off x="762000" y="6096000"/>
            <a:ext cx="2971799"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US" sz="2000" b="1" i="0" u="none" strike="noStrike" cap="none" baseline="0">
                <a:solidFill>
                  <a:schemeClr val="dk1"/>
                </a:solidFill>
                <a:latin typeface="Arial"/>
                <a:ea typeface="Arial"/>
                <a:cs typeface="Arial"/>
                <a:sym typeface="Arial"/>
              </a:rPr>
              <a:t>Вітрова ерозія</a:t>
            </a:r>
          </a:p>
        </p:txBody>
      </p:sp>
      <p:pic>
        <p:nvPicPr>
          <p:cNvPr id="121" name="Shape 121"/>
          <p:cNvPicPr preferRelativeResize="0"/>
          <p:nvPr/>
        </p:nvPicPr>
        <p:blipFill>
          <a:blip r:embed="rId3"/>
          <a:stretch>
            <a:fillRect/>
          </a:stretch>
        </p:blipFill>
        <p:spPr>
          <a:xfrm>
            <a:off x="1524000" y="1219200"/>
            <a:ext cx="5962650" cy="3322637"/>
          </a:xfrm>
          <a:prstGeom prst="rect">
            <a:avLst/>
          </a:prstGeom>
        </p:spPr>
      </p:pic>
      <p:pic>
        <p:nvPicPr>
          <p:cNvPr id="122" name="Shape 122"/>
          <p:cNvPicPr preferRelativeResize="0"/>
          <p:nvPr/>
        </p:nvPicPr>
        <p:blipFill>
          <a:blip r:embed="rId4"/>
          <a:stretch>
            <a:fillRect/>
          </a:stretch>
        </p:blipFill>
        <p:spPr>
          <a:xfrm>
            <a:off x="533400" y="152400"/>
            <a:ext cx="8077199" cy="5997575"/>
          </a:xfrm>
          <a:prstGeom prst="rect">
            <a:avLst/>
          </a:prstGeom>
        </p:spPr>
      </p:pic>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26"/>
        <p:cNvGrpSpPr/>
        <p:nvPr/>
      </p:nvGrpSpPr>
      <p:grpSpPr>
        <a:xfrm>
          <a:off x="0" y="0"/>
          <a:ext cx="0" cy="0"/>
          <a:chOff x="0" y="0"/>
          <a:chExt cx="0" cy="0"/>
        </a:xfrm>
      </p:grpSpPr>
      <p:sp>
        <p:nvSpPr>
          <p:cNvPr id="127" name="Shape 127"/>
          <p:cNvSpPr/>
          <p:nvPr/>
        </p:nvSpPr>
        <p:spPr>
          <a:xfrm>
            <a:off x="152400" y="3962400"/>
            <a:ext cx="8991600" cy="2743199"/>
          </a:xfrm>
          <a:prstGeom prst="rect">
            <a:avLst/>
          </a:prstGeom>
          <a:solidFill>
            <a:schemeClr val="lt1">
              <a:alpha val="60000"/>
            </a:schemeClr>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128" name="Shape 128"/>
          <p:cNvSpPr/>
          <p:nvPr/>
        </p:nvSpPr>
        <p:spPr>
          <a:xfrm>
            <a:off x="152400" y="4038600"/>
            <a:ext cx="9372600" cy="25638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Зокрема, поява нової важкої грунтооброблювальної  техніки, що руйнує структуру грунту,  однією з причин активізації водної ерозії в останні десятиріччя. Інші негативні антропогенні чинники: знищення рослинності й лісів, надмірний випас худоби тощо.Серед різних форм прояву водної ерозії значної шкоди навколишньому природному середовищу, i насамперед </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грунтам, завдає яружна ерозія. Екологічні збитки від ярів величезні. Яри знищують цінні сільськогосподарські землі, спричиняють інтенсивний змив грунтового покриву, замулюють малі річки й водосховища, створюють густорозчленований рельеф.</a:t>
            </a:r>
          </a:p>
        </p:txBody>
      </p:sp>
      <p:sp>
        <p:nvSpPr>
          <p:cNvPr id="129" name="Shape 129"/>
          <p:cNvSpPr/>
          <p:nvPr/>
        </p:nvSpPr>
        <p:spPr>
          <a:xfrm>
            <a:off x="152400" y="0"/>
            <a:ext cx="8839199" cy="1524000"/>
          </a:xfrm>
          <a:prstGeom prst="rect">
            <a:avLst/>
          </a:prstGeom>
          <a:solidFill>
            <a:schemeClr val="lt1">
              <a:alpha val="52941"/>
            </a:schemeClr>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130" name="Shape 130"/>
          <p:cNvSpPr/>
          <p:nvPr/>
        </p:nvSpPr>
        <p:spPr>
          <a:xfrm>
            <a:off x="304800" y="0"/>
            <a:ext cx="8610599" cy="1465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1" u="sng" strike="noStrike" cap="none" baseline="0">
                <a:solidFill>
                  <a:schemeClr val="dk1"/>
                </a:solidFill>
                <a:latin typeface="Arial"/>
                <a:ea typeface="Arial"/>
                <a:cs typeface="Arial"/>
                <a:sym typeface="Arial"/>
              </a:rPr>
              <a:t>Водна ерозія грунтів (земель).</a:t>
            </a:r>
            <a:r>
              <a:rPr lang="en-US" sz="1800" b="1" i="0" u="none" strike="noStrike" cap="none" baseline="0">
                <a:solidFill>
                  <a:schemeClr val="dk1"/>
                </a:solidFill>
                <a:latin typeface="Arial"/>
                <a:ea typeface="Arial"/>
                <a:cs typeface="Arial"/>
                <a:sym typeface="Arial"/>
              </a:rPr>
              <a:t> Під водною ерозією розуміють руйнування грунтів тимчасовими водними потоками. Розрізняють такі форми водної ерозії: площинну, струменисту, яружну, берегову. Умови для прояву водної ерозії створюють природні чинники, а основною причиною  розвитку є виробнича діяльність людини.</a:t>
            </a: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34"/>
        <p:cNvGrpSpPr/>
        <p:nvPr/>
      </p:nvGrpSpPr>
      <p:grpSpPr>
        <a:xfrm>
          <a:off x="0" y="0"/>
          <a:ext cx="0" cy="0"/>
          <a:chOff x="0" y="0"/>
          <a:chExt cx="0" cy="0"/>
        </a:xfrm>
      </p:grpSpPr>
      <p:pic>
        <p:nvPicPr>
          <p:cNvPr id="135" name="Shape 135"/>
          <p:cNvPicPr preferRelativeResize="0"/>
          <p:nvPr/>
        </p:nvPicPr>
        <p:blipFill>
          <a:blip r:embed="rId3"/>
          <a:stretch>
            <a:fillRect/>
          </a:stretch>
        </p:blipFill>
        <p:spPr>
          <a:xfrm>
            <a:off x="381000" y="228600"/>
            <a:ext cx="6324600" cy="4743450"/>
          </a:xfrm>
          <a:prstGeom prst="rect">
            <a:avLst/>
          </a:prstGeom>
        </p:spPr>
      </p:pic>
      <p:pic>
        <p:nvPicPr>
          <p:cNvPr id="136" name="Shape 136"/>
          <p:cNvPicPr preferRelativeResize="0"/>
          <p:nvPr/>
        </p:nvPicPr>
        <p:blipFill>
          <a:blip r:embed="rId4"/>
          <a:stretch>
            <a:fillRect/>
          </a:stretch>
        </p:blipFill>
        <p:spPr>
          <a:xfrm>
            <a:off x="5791200" y="304800"/>
            <a:ext cx="2978149" cy="4495800"/>
          </a:xfrm>
          <a:prstGeom prst="rect">
            <a:avLst/>
          </a:prstGeom>
        </p:spPr>
      </p:pic>
      <p:sp>
        <p:nvSpPr>
          <p:cNvPr id="137" name="Shape 137"/>
          <p:cNvSpPr/>
          <p:nvPr/>
        </p:nvSpPr>
        <p:spPr>
          <a:xfrm>
            <a:off x="1219200" y="5791200"/>
            <a:ext cx="3429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US" sz="2000" b="1" i="0" u="none" strike="noStrike" cap="none" baseline="0">
                <a:solidFill>
                  <a:schemeClr val="dk1"/>
                </a:solidFill>
                <a:latin typeface="Arial"/>
                <a:ea typeface="Arial"/>
                <a:cs typeface="Arial"/>
                <a:sym typeface="Arial"/>
              </a:rPr>
              <a:t>Водна ерозія</a:t>
            </a:r>
          </a:p>
        </p:txBody>
      </p:sp>
      <p:pic>
        <p:nvPicPr>
          <p:cNvPr id="138" name="Shape 138"/>
          <p:cNvPicPr preferRelativeResize="0"/>
          <p:nvPr/>
        </p:nvPicPr>
        <p:blipFill>
          <a:blip r:embed="rId5"/>
          <a:stretch>
            <a:fillRect/>
          </a:stretch>
        </p:blipFill>
        <p:spPr>
          <a:xfrm>
            <a:off x="685800" y="571500"/>
            <a:ext cx="7924799" cy="5943599"/>
          </a:xfrm>
          <a:prstGeom prst="rect">
            <a:avLst/>
          </a:prstGeom>
        </p:spPr>
      </p:pic>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baseline="0">
                <a:solidFill>
                  <a:schemeClr val="dk2"/>
                </a:solidFill>
                <a:latin typeface="Arial"/>
                <a:ea typeface="Arial"/>
                <a:cs typeface="Arial"/>
                <a:sym typeface="Arial"/>
              </a:rPr>
              <a:t>Поширення водної ерозії в світі</a:t>
            </a:r>
          </a:p>
        </p:txBody>
      </p:sp>
      <p:pic>
        <p:nvPicPr>
          <p:cNvPr id="144" name="Shape 144"/>
          <p:cNvPicPr preferRelativeResize="0"/>
          <p:nvPr/>
        </p:nvPicPr>
        <p:blipFill>
          <a:blip r:embed="rId3"/>
          <a:stretch>
            <a:fillRect/>
          </a:stretch>
        </p:blipFill>
        <p:spPr>
          <a:xfrm>
            <a:off x="152400" y="1035050"/>
            <a:ext cx="8991599" cy="5822950"/>
          </a:xfrm>
          <a:prstGeom prst="rect">
            <a:avLst/>
          </a:prstGeom>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baseline="0">
                <a:solidFill>
                  <a:schemeClr val="dk2"/>
                </a:solidFill>
                <a:latin typeface="Arial"/>
                <a:ea typeface="Arial"/>
                <a:cs typeface="Arial"/>
                <a:sym typeface="Arial"/>
              </a:rPr>
              <a:t>Шляхи вірішення глобальних екологічних проблем</a:t>
            </a:r>
          </a:p>
        </p:txBody>
      </p:sp>
      <p:sp>
        <p:nvSpPr>
          <p:cNvPr id="150" name="Shape 150"/>
          <p:cNvSpPr/>
          <p:nvPr/>
        </p:nvSpPr>
        <p:spPr>
          <a:xfrm>
            <a:off x="5181600" y="3276600"/>
            <a:ext cx="3809999" cy="1295400"/>
          </a:xfrm>
          <a:prstGeom prst="flowChartAlternateProcess">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обмеження споживчого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відношення до природи</a:t>
            </a:r>
          </a:p>
        </p:txBody>
      </p:sp>
      <p:sp>
        <p:nvSpPr>
          <p:cNvPr id="151" name="Shape 151"/>
          <p:cNvSpPr/>
          <p:nvPr/>
        </p:nvSpPr>
        <p:spPr>
          <a:xfrm>
            <a:off x="5029200" y="1600200"/>
            <a:ext cx="3962399" cy="1219199"/>
          </a:xfrm>
          <a:prstGeom prst="flowChartAlternateProcess">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використання науково-технічного</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 прогресу для охорони</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 природи і забезпечення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високого рівня життя</a:t>
            </a:r>
          </a:p>
        </p:txBody>
      </p:sp>
      <p:sp>
        <p:nvSpPr>
          <p:cNvPr id="152" name="Shape 152"/>
          <p:cNvSpPr/>
          <p:nvPr/>
        </p:nvSpPr>
        <p:spPr>
          <a:xfrm>
            <a:off x="381000" y="3048000"/>
            <a:ext cx="2514599" cy="533399"/>
          </a:xfrm>
          <a:prstGeom prst="flowChartAlternateProcess">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Екологічна культура</a:t>
            </a:r>
          </a:p>
        </p:txBody>
      </p:sp>
      <p:sp>
        <p:nvSpPr>
          <p:cNvPr id="153" name="Shape 153"/>
          <p:cNvSpPr/>
          <p:nvPr/>
        </p:nvSpPr>
        <p:spPr>
          <a:xfrm>
            <a:off x="1143000" y="3962400"/>
            <a:ext cx="2743199" cy="685799"/>
          </a:xfrm>
          <a:prstGeom prst="flowChartAlternateProcess">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витрати на рішення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екологічних проблем</a:t>
            </a:r>
          </a:p>
        </p:txBody>
      </p:sp>
      <p:sp>
        <p:nvSpPr>
          <p:cNvPr id="154" name="Shape 154"/>
          <p:cNvSpPr/>
          <p:nvPr/>
        </p:nvSpPr>
        <p:spPr>
          <a:xfrm>
            <a:off x="228600" y="1676400"/>
            <a:ext cx="3809999" cy="914400"/>
          </a:xfrm>
          <a:prstGeom prst="flowChartAlternateProcess">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енергетичне забезпечення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високого рівня життя і</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 охорони довкілля</a:t>
            </a:r>
          </a:p>
        </p:txBody>
      </p:sp>
      <p:sp>
        <p:nvSpPr>
          <p:cNvPr id="155" name="Shape 155"/>
          <p:cNvSpPr/>
          <p:nvPr/>
        </p:nvSpPr>
        <p:spPr>
          <a:xfrm>
            <a:off x="1143000" y="5105400"/>
            <a:ext cx="6324600" cy="990599"/>
          </a:xfrm>
          <a:prstGeom prst="flowChartAlternateProcess">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sng" strike="noStrike" cap="none" baseline="0">
                <a:solidFill>
                  <a:schemeClr val="dk1"/>
                </a:solidFill>
                <a:latin typeface="Arial"/>
                <a:ea typeface="Arial"/>
                <a:cs typeface="Arial"/>
                <a:sym typeface="Arial"/>
              </a:rPr>
              <a:t>Результат:</a:t>
            </a:r>
          </a:p>
          <a:p>
            <a:pPr marL="0" marR="0" lvl="0" indent="0" algn="ctr" rtl="0">
              <a:lnSpc>
                <a:spcPct val="100000"/>
              </a:lnSpc>
              <a:spcBef>
                <a:spcPts val="0"/>
              </a:spcBef>
              <a:spcAft>
                <a:spcPts val="0"/>
              </a:spcAft>
              <a:buClr>
                <a:schemeClr val="dk1"/>
              </a:buClr>
              <a:buSzPct val="101851"/>
              <a:buFont typeface="Arial"/>
              <a:buChar char="•"/>
            </a:pPr>
            <a:r>
              <a:rPr lang="en-US" sz="1800" b="1" i="0" u="none" strike="noStrike" cap="none" baseline="0">
                <a:solidFill>
                  <a:schemeClr val="dk1"/>
                </a:solidFill>
                <a:latin typeface="Arial"/>
                <a:ea typeface="Arial"/>
                <a:cs typeface="Arial"/>
                <a:sym typeface="Arial"/>
              </a:rPr>
              <a:t>Високий рівень життя</a:t>
            </a:r>
          </a:p>
          <a:p>
            <a:pPr marL="0" marR="0" lvl="0" indent="0" algn="ctr" rtl="0">
              <a:lnSpc>
                <a:spcPct val="100000"/>
              </a:lnSpc>
              <a:spcBef>
                <a:spcPts val="0"/>
              </a:spcBef>
              <a:spcAft>
                <a:spcPts val="0"/>
              </a:spcAft>
              <a:buClr>
                <a:schemeClr val="dk1"/>
              </a:buClr>
              <a:buSzPct val="101851"/>
              <a:buFont typeface="Arial"/>
              <a:buChar char="•"/>
            </a:pPr>
            <a:r>
              <a:rPr lang="en-US" sz="1800" b="1" i="0" u="none" strike="noStrike" cap="none" baseline="0">
                <a:solidFill>
                  <a:schemeClr val="dk1"/>
                </a:solidFill>
                <a:latin typeface="Arial"/>
                <a:ea typeface="Arial"/>
                <a:cs typeface="Arial"/>
                <a:sym typeface="Arial"/>
              </a:rPr>
              <a:t> Збереження планети,клімату,біосфери.</a:t>
            </a:r>
          </a:p>
        </p:txBody>
      </p:sp>
      <p:cxnSp>
        <p:nvCxnSpPr>
          <p:cNvPr id="156" name="Shape 156"/>
          <p:cNvCxnSpPr/>
          <p:nvPr/>
        </p:nvCxnSpPr>
        <p:spPr>
          <a:xfrm rot="10800000">
            <a:off x="4191000" y="2286000"/>
            <a:ext cx="685799" cy="0"/>
          </a:xfrm>
          <a:prstGeom prst="straightConnector1">
            <a:avLst/>
          </a:prstGeom>
          <a:noFill/>
          <a:ln w="57150" cap="rnd">
            <a:solidFill>
              <a:schemeClr val="dk1"/>
            </a:solidFill>
            <a:prstDash val="solid"/>
            <a:miter/>
            <a:headEnd type="none" w="med" len="med"/>
            <a:tailEnd type="triangle" w="lg" len="lg"/>
          </a:ln>
        </p:spPr>
      </p:cxnSp>
      <p:cxnSp>
        <p:nvCxnSpPr>
          <p:cNvPr id="157" name="Shape 157"/>
          <p:cNvCxnSpPr/>
          <p:nvPr/>
        </p:nvCxnSpPr>
        <p:spPr>
          <a:xfrm flipH="1">
            <a:off x="4114800" y="4038600"/>
            <a:ext cx="838199" cy="228600"/>
          </a:xfrm>
          <a:prstGeom prst="straightConnector1">
            <a:avLst/>
          </a:prstGeom>
          <a:noFill/>
          <a:ln w="57150" cap="rnd">
            <a:solidFill>
              <a:schemeClr val="dk1"/>
            </a:solidFill>
            <a:prstDash val="solid"/>
            <a:miter/>
            <a:headEnd type="none" w="med" len="med"/>
            <a:tailEnd type="triangle" w="lg" len="lg"/>
          </a:ln>
        </p:spPr>
      </p:cxnSp>
      <p:cxnSp>
        <p:nvCxnSpPr>
          <p:cNvPr id="158" name="Shape 158"/>
          <p:cNvCxnSpPr/>
          <p:nvPr/>
        </p:nvCxnSpPr>
        <p:spPr>
          <a:xfrm flipH="1">
            <a:off x="3200400" y="2590800"/>
            <a:ext cx="1676399" cy="685799"/>
          </a:xfrm>
          <a:prstGeom prst="straightConnector1">
            <a:avLst/>
          </a:prstGeom>
          <a:noFill/>
          <a:ln w="57150" cap="rnd">
            <a:solidFill>
              <a:schemeClr val="dk1"/>
            </a:solidFill>
            <a:prstDash val="solid"/>
            <a:miter/>
            <a:headEnd type="none" w="med" len="med"/>
            <a:tailEnd type="triangle" w="lg" len="lg"/>
          </a:ln>
        </p:spPr>
      </p:cxnSp>
      <p:cxnSp>
        <p:nvCxnSpPr>
          <p:cNvPr id="159" name="Shape 159"/>
          <p:cNvCxnSpPr/>
          <p:nvPr/>
        </p:nvCxnSpPr>
        <p:spPr>
          <a:xfrm rot="10800000">
            <a:off x="3200399" y="3505199"/>
            <a:ext cx="1828800" cy="228600"/>
          </a:xfrm>
          <a:prstGeom prst="straightConnector1">
            <a:avLst/>
          </a:prstGeom>
          <a:noFill/>
          <a:ln w="57150" cap="rnd">
            <a:solidFill>
              <a:schemeClr val="dk1"/>
            </a:solidFill>
            <a:prstDash val="solid"/>
            <a:miter/>
            <a:headEnd type="none" w="med" len="med"/>
            <a:tailEnd type="triangle" w="lg" len="lg"/>
          </a:ln>
        </p:spPr>
      </p:cxnSp>
      <p:cxnSp>
        <p:nvCxnSpPr>
          <p:cNvPr id="160" name="Shape 160"/>
          <p:cNvCxnSpPr/>
          <p:nvPr/>
        </p:nvCxnSpPr>
        <p:spPr>
          <a:xfrm>
            <a:off x="685800" y="2667000"/>
            <a:ext cx="228600" cy="304799"/>
          </a:xfrm>
          <a:prstGeom prst="straightConnector1">
            <a:avLst/>
          </a:prstGeom>
          <a:noFill/>
          <a:ln w="57150" cap="rnd">
            <a:solidFill>
              <a:schemeClr val="dk1"/>
            </a:solidFill>
            <a:prstDash val="solid"/>
            <a:miter/>
            <a:headEnd type="none" w="med" len="med"/>
            <a:tailEnd type="triangle" w="lg" len="lg"/>
          </a:ln>
        </p:spPr>
      </p:cxnSp>
      <p:cxnSp>
        <p:nvCxnSpPr>
          <p:cNvPr id="161" name="Shape 161"/>
          <p:cNvCxnSpPr/>
          <p:nvPr/>
        </p:nvCxnSpPr>
        <p:spPr>
          <a:xfrm>
            <a:off x="1295400" y="3657600"/>
            <a:ext cx="228600" cy="228600"/>
          </a:xfrm>
          <a:prstGeom prst="straightConnector1">
            <a:avLst/>
          </a:prstGeom>
          <a:noFill/>
          <a:ln w="57150" cap="rnd">
            <a:solidFill>
              <a:schemeClr val="dk1"/>
            </a:solidFill>
            <a:prstDash val="solid"/>
            <a:miter/>
            <a:headEnd type="none" w="med" len="med"/>
            <a:tailEnd type="triangle" w="lg" len="lg"/>
          </a:ln>
        </p:spPr>
      </p:cxnSp>
      <p:cxnSp>
        <p:nvCxnSpPr>
          <p:cNvPr id="162" name="Shape 162"/>
          <p:cNvCxnSpPr/>
          <p:nvPr/>
        </p:nvCxnSpPr>
        <p:spPr>
          <a:xfrm>
            <a:off x="1981200" y="4800600"/>
            <a:ext cx="228600" cy="228600"/>
          </a:xfrm>
          <a:prstGeom prst="straightConnector1">
            <a:avLst/>
          </a:prstGeom>
          <a:noFill/>
          <a:ln w="57150" cap="rnd">
            <a:solidFill>
              <a:schemeClr val="dk1"/>
            </a:solidFill>
            <a:prstDash val="solid"/>
            <a:miter/>
            <a:headEnd type="none" w="med" len="med"/>
            <a:tailEnd type="triangle" w="lg" len="lg"/>
          </a:ln>
        </p:spPr>
      </p:cxnSp>
    </p:spTree>
  </p:cSld>
  <p:clrMapOvr>
    <a:masterClrMapping/>
  </p:clrMapOvr>
  <p:transition spd="slow">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
        <p:cNvGrpSpPr/>
        <p:nvPr/>
      </p:nvGrpSpPr>
      <p:grpSpPr>
        <a:xfrm>
          <a:off x="0" y="0"/>
          <a:ext cx="0" cy="0"/>
          <a:chOff x="0" y="0"/>
          <a:chExt cx="0" cy="0"/>
        </a:xfrm>
      </p:grpSpPr>
      <p:sp>
        <p:nvSpPr>
          <p:cNvPr id="29" name="Shape 29"/>
          <p:cNvSpPr/>
          <p:nvPr/>
        </p:nvSpPr>
        <p:spPr>
          <a:xfrm>
            <a:off x="304800" y="3505200"/>
            <a:ext cx="7772400" cy="2590800"/>
          </a:xfrm>
          <a:prstGeom prst="rect">
            <a:avLst/>
          </a:prstGeom>
          <a:solidFill>
            <a:schemeClr val="lt1">
              <a:alpha val="31372"/>
            </a:schemeClr>
          </a:solidFill>
          <a:ln w="28575"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1" i="0" u="sng" strike="noStrike" cap="none" baseline="0">
                <a:solidFill>
                  <a:schemeClr val="dk1"/>
                </a:solidFill>
                <a:latin typeface="Arial"/>
                <a:ea typeface="Arial"/>
                <a:cs typeface="Arial"/>
                <a:sym typeface="Arial"/>
              </a:rPr>
              <a:t>Деградація природи</a:t>
            </a:r>
            <a:r>
              <a:rPr lang="en-US" sz="1800" b="0" i="0" u="none" strike="noStrike" cap="none" baseline="0">
                <a:solidFill>
                  <a:schemeClr val="dk1"/>
                </a:solidFill>
                <a:latin typeface="Arial"/>
                <a:ea typeface="Arial"/>
                <a:cs typeface="Arial"/>
                <a:sym typeface="Arial"/>
              </a:rPr>
              <a:t> — </a:t>
            </a:r>
            <a:r>
              <a:rPr lang="en-US" sz="1800" b="1" i="0" u="none" strike="noStrike" cap="none" baseline="0">
                <a:solidFill>
                  <a:schemeClr val="dk1"/>
                </a:solidFill>
                <a:latin typeface="Arial"/>
                <a:ea typeface="Arial"/>
                <a:cs typeface="Arial"/>
                <a:sym typeface="Arial"/>
              </a:rPr>
              <a:t>це процес порушення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екологчної рівноваги, який спричиняється</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 природними чи антропогенними факторами i призводить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до руйнації навколишнього середовища.</a:t>
            </a:r>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66"/>
        <p:cNvGrpSpPr/>
        <p:nvPr/>
      </p:nvGrpSpPr>
      <p:grpSpPr>
        <a:xfrm>
          <a:off x="0" y="0"/>
          <a:ext cx="0" cy="0"/>
          <a:chOff x="0" y="0"/>
          <a:chExt cx="0" cy="0"/>
        </a:xfrm>
      </p:grpSpPr>
      <p:sp>
        <p:nvSpPr>
          <p:cNvPr id="167" name="Shape 167"/>
          <p:cNvSpPr/>
          <p:nvPr/>
        </p:nvSpPr>
        <p:spPr>
          <a:xfrm>
            <a:off x="1828800" y="1524000"/>
            <a:ext cx="5638800" cy="2105024"/>
          </a:xfrm>
          <a:prstGeom prst="rect">
            <a:avLst/>
          </a:prstGeom>
          <a:noFill/>
          <a:ln>
            <a:noFill/>
          </a:ln>
        </p:spPr>
        <p:txBody>
          <a:bodyPr lIns="91425" tIns="45700" rIns="91425" bIns="45700" anchor="t" anchorCtr="0">
            <a:noAutofit/>
          </a:bodyPr>
          <a:lstStyle/>
          <a:p>
            <a:pPr marL="0" marR="0" lvl="0" indent="0" algn="l" rtl="0">
              <a:lnSpc>
                <a:spcPct val="100000"/>
              </a:lnSpc>
              <a:spcBef>
                <a:spcPts val="3300"/>
              </a:spcBef>
              <a:spcAft>
                <a:spcPts val="0"/>
              </a:spcAft>
              <a:buClr>
                <a:schemeClr val="dk1"/>
              </a:buClr>
              <a:buSzPct val="25000"/>
              <a:buFont typeface="Arial"/>
              <a:buNone/>
            </a:pPr>
            <a:r>
              <a:rPr lang="en-US" sz="6600" b="1" i="0" u="none" strike="noStrike" cap="none" baseline="0">
                <a:solidFill>
                  <a:schemeClr val="lt1"/>
                </a:solidFill>
                <a:latin typeface="Arial"/>
                <a:ea typeface="Arial"/>
                <a:cs typeface="Arial"/>
                <a:sym typeface="Arial"/>
              </a:rPr>
              <a:t>Збережімо         природу!</a:t>
            </a:r>
          </a:p>
        </p:txBody>
      </p:sp>
      <p:pic>
        <p:nvPicPr>
          <p:cNvPr id="168" name="Shape 168"/>
          <p:cNvPicPr preferRelativeResize="0"/>
          <p:nvPr/>
        </p:nvPicPr>
        <p:blipFill>
          <a:blip r:embed="rId4"/>
          <a:stretch>
            <a:fillRect/>
          </a:stretch>
        </p:blipFill>
        <p:spPr>
          <a:xfrm>
            <a:off x="0" y="0"/>
            <a:ext cx="9144000" cy="6858000"/>
          </a:xfrm>
          <a:prstGeom prst="rect">
            <a:avLst/>
          </a:prstGeom>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3"/>
        <p:cNvGrpSpPr/>
        <p:nvPr/>
      </p:nvGrpSpPr>
      <p:grpSpPr>
        <a:xfrm>
          <a:off x="0" y="0"/>
          <a:ext cx="0" cy="0"/>
          <a:chOff x="0" y="0"/>
          <a:chExt cx="0" cy="0"/>
        </a:xfrm>
      </p:grpSpPr>
      <p:sp>
        <p:nvSpPr>
          <p:cNvPr id="34" name="Shape 34"/>
          <p:cNvSpPr/>
          <p:nvPr/>
        </p:nvSpPr>
        <p:spPr>
          <a:xfrm>
            <a:off x="304800" y="3352800"/>
            <a:ext cx="8458200" cy="3048000"/>
          </a:xfrm>
          <a:prstGeom prst="rect">
            <a:avLst/>
          </a:prstGeom>
          <a:solidFill>
            <a:srgbClr val="FFFF99">
              <a:alpha val="45098"/>
            </a:srgbClr>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35" name="Shape 35"/>
          <p:cNvSpPr/>
          <p:nvPr/>
        </p:nvSpPr>
        <p:spPr>
          <a:xfrm>
            <a:off x="609600" y="3733800"/>
            <a:ext cx="7848599" cy="2289174"/>
          </a:xfrm>
          <a:prstGeom prst="rect">
            <a:avLst/>
          </a:prstGeom>
          <a:noFill/>
          <a:ln>
            <a:noFill/>
          </a:ln>
        </p:spPr>
        <p:txBody>
          <a:bodyPr lIns="91425" tIns="45700" rIns="91425" bIns="45700" anchor="t" anchorCtr="0">
            <a:noAutofit/>
          </a:bodyPr>
          <a:lstStyle/>
          <a:p>
            <a:pPr marL="0" marR="0" lvl="0" indent="0" algn="l" rtl="0">
              <a:lnSpc>
                <a:spcPct val="100000"/>
              </a:lnSpc>
              <a:spcBef>
                <a:spcPts val="900"/>
              </a:spcBef>
              <a:spcAft>
                <a:spcPts val="0"/>
              </a:spcAft>
              <a:buClr>
                <a:schemeClr val="dk1"/>
              </a:buClr>
              <a:buSzPct val="101851"/>
              <a:buFont typeface="Arial"/>
              <a:buChar char="•"/>
            </a:pPr>
            <a:r>
              <a:rPr lang="en-US" sz="1800" b="0" i="0" u="none" strike="noStrike" cap="none" baseline="0">
                <a:solidFill>
                  <a:schemeClr val="dk1"/>
                </a:solidFill>
                <a:latin typeface="Arial"/>
                <a:ea typeface="Arial"/>
                <a:cs typeface="Arial"/>
                <a:sym typeface="Arial"/>
              </a:rPr>
              <a:t> </a:t>
            </a:r>
            <a:r>
              <a:rPr lang="en-US" sz="1800" b="1" i="0" u="none" strike="noStrike" cap="none" baseline="0">
                <a:solidFill>
                  <a:schemeClr val="dk1"/>
                </a:solidFill>
                <a:latin typeface="Arial"/>
                <a:ea typeface="Arial"/>
                <a:cs typeface="Arial"/>
                <a:sym typeface="Arial"/>
              </a:rPr>
              <a:t>Особливо численними стали застереження про деградацію природи планети у другій половині XX століття, коли окремі локальні eкoлoгiчнi лиха почали переростати в глобальну екологічну кризу. Понад чверть століття тому, 1972 року, Римський клуб опублікував тривожний прогноз розвитку людської цивілізації  «Межі зростання», виконаний групою фахівців під керівництвом Д. Медоуза, який передрікав небезпечну деградацію природного середовища. </a:t>
            </a:r>
          </a:p>
        </p:txBody>
      </p:sp>
      <p:sp>
        <p:nvSpPr>
          <p:cNvPr id="36" name="Shape 36"/>
          <p:cNvSpPr/>
          <p:nvPr/>
        </p:nvSpPr>
        <p:spPr>
          <a:xfrm>
            <a:off x="228600" y="381000"/>
            <a:ext cx="8763000" cy="2743199"/>
          </a:xfrm>
          <a:prstGeom prst="rect">
            <a:avLst/>
          </a:prstGeom>
          <a:solidFill>
            <a:srgbClr val="FFFF99">
              <a:alpha val="43529"/>
            </a:srgbClr>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37" name="Shape 37"/>
          <p:cNvSpPr/>
          <p:nvPr/>
        </p:nvSpPr>
        <p:spPr>
          <a:xfrm>
            <a:off x="304800" y="685800"/>
            <a:ext cx="8534399" cy="2289174"/>
          </a:xfrm>
          <a:prstGeom prst="rect">
            <a:avLst/>
          </a:prstGeom>
          <a:noFill/>
          <a:ln>
            <a:noFill/>
          </a:ln>
        </p:spPr>
        <p:txBody>
          <a:bodyPr lIns="91425" tIns="45700" rIns="91425" bIns="45700" anchor="t" anchorCtr="0">
            <a:noAutofit/>
          </a:bodyPr>
          <a:lstStyle/>
          <a:p>
            <a:pPr marL="0" marR="0" lvl="0" indent="0" algn="l" rtl="0">
              <a:lnSpc>
                <a:spcPct val="100000"/>
              </a:lnSpc>
              <a:spcBef>
                <a:spcPts val="900"/>
              </a:spcBef>
              <a:spcAft>
                <a:spcPts val="0"/>
              </a:spcAft>
              <a:buClr>
                <a:schemeClr val="dk1"/>
              </a:buClr>
              <a:buSzPct val="101851"/>
              <a:buFont typeface="Arial"/>
              <a:buChar char="•"/>
            </a:pPr>
            <a:r>
              <a:rPr lang="en-US" sz="1800" b="1" i="0" u="none" strike="noStrike" cap="none" baseline="0">
                <a:solidFill>
                  <a:schemeClr val="dk1"/>
                </a:solidFill>
                <a:latin typeface="Arial"/>
                <a:ea typeface="Arial"/>
                <a:cs typeface="Arial"/>
                <a:sym typeface="Arial"/>
              </a:rPr>
              <a:t> Упродовж багатьох років багатства надр, ресурси біосфери споживались i витрачались у максимально можливих обсягах. Людство вступило у XX століття під гаслом: </a:t>
            </a:r>
            <a:r>
              <a:rPr lang="en-US" sz="1800" b="1" i="0" u="sng" strike="noStrike" cap="none" baseline="0">
                <a:solidFill>
                  <a:schemeClr val="dk1"/>
                </a:solidFill>
                <a:latin typeface="Arial"/>
                <a:ea typeface="Arial"/>
                <a:cs typeface="Arial"/>
                <a:sym typeface="Arial"/>
              </a:rPr>
              <a:t>природа не храм, а майстерня.</a:t>
            </a:r>
            <a:r>
              <a:rPr lang="en-US" sz="1800" b="1" i="0" u="none" strike="noStrike" cap="none" baseline="0">
                <a:solidFill>
                  <a:schemeClr val="dk1"/>
                </a:solidFill>
                <a:latin typeface="Arial"/>
                <a:ea typeface="Arial"/>
                <a:cs typeface="Arial"/>
                <a:sym typeface="Arial"/>
              </a:rPr>
              <a:t> Такий хід не міг не завершитися глобальною деградацією природного середовища земної кулі. Найчіткіше вона почала проступати як явище, що охопило всю планету, з початку 1970-х років. Розвиток деградаційних npoцесів на планеті передрікався давно (I століття до н. е. — Цицерон, X ст. — Ібн Сіна). </a:t>
            </a:r>
          </a:p>
        </p:txBody>
      </p:sp>
    </p:spTree>
  </p:cSld>
  <p:clrMapOvr>
    <a:masterClrMapping/>
  </p:clrMapOvr>
  <p:transition spd="slow">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1"/>
        <p:cNvGrpSpPr/>
        <p:nvPr/>
      </p:nvGrpSpPr>
      <p:grpSpPr>
        <a:xfrm>
          <a:off x="0" y="0"/>
          <a:ext cx="0" cy="0"/>
          <a:chOff x="0" y="0"/>
          <a:chExt cx="0" cy="0"/>
        </a:xfrm>
      </p:grpSpPr>
      <p:sp>
        <p:nvSpPr>
          <p:cNvPr id="42" name="Shape 42"/>
          <p:cNvSpPr/>
          <p:nvPr/>
        </p:nvSpPr>
        <p:spPr>
          <a:xfrm>
            <a:off x="2362200" y="304800"/>
            <a:ext cx="6476999" cy="2666999"/>
          </a:xfrm>
          <a:prstGeom prst="rect">
            <a:avLst/>
          </a:prstGeom>
          <a:solidFill>
            <a:schemeClr val="lt1">
              <a:alpha val="50980"/>
            </a:schemeClr>
          </a:solidFill>
          <a:ln w="9525"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101851"/>
              <a:buFont typeface="Arial"/>
              <a:buChar char="•"/>
            </a:pPr>
            <a:r>
              <a:rPr lang="en-US" sz="1800" b="0" i="0" u="none" strike="noStrike" cap="none" baseline="0">
                <a:solidFill>
                  <a:schemeClr val="dk1"/>
                </a:solidFill>
                <a:latin typeface="Arial"/>
                <a:ea typeface="Arial"/>
                <a:cs typeface="Arial"/>
                <a:sym typeface="Arial"/>
              </a:rPr>
              <a:t> </a:t>
            </a:r>
            <a:r>
              <a:rPr lang="en-US" sz="1800" b="1" i="0" u="none" strike="noStrike" cap="none" baseline="0">
                <a:solidFill>
                  <a:schemeClr val="dk1"/>
                </a:solidFill>
                <a:latin typeface="Arial"/>
                <a:ea typeface="Arial"/>
                <a:cs typeface="Arial"/>
                <a:sym typeface="Arial"/>
              </a:rPr>
              <a:t>У другій пoлoвинi XX століття чимало наших</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 відомих учених висловлювали стурбованість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iз приводу зростаючої загрози людству з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боку наслідків стихійного науково-технічного</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 прогресу. Однак yci цi застереження отримали</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 мало заходів у відповідь — екологічна криза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природного середовища посилювалась.</a:t>
            </a:r>
          </a:p>
        </p:txBody>
      </p:sp>
      <p:sp>
        <p:nvSpPr>
          <p:cNvPr id="43" name="Shape 43"/>
          <p:cNvSpPr/>
          <p:nvPr/>
        </p:nvSpPr>
        <p:spPr>
          <a:xfrm>
            <a:off x="228600" y="4495800"/>
            <a:ext cx="6172199" cy="2286000"/>
          </a:xfrm>
          <a:prstGeom prst="rect">
            <a:avLst/>
          </a:prstGeom>
          <a:solidFill>
            <a:schemeClr val="lt1">
              <a:alpha val="50980"/>
            </a:schemeClr>
          </a:solidFill>
          <a:ln w="9525"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101851"/>
              <a:buFont typeface="Arial"/>
              <a:buChar char="•"/>
            </a:pPr>
            <a:r>
              <a:rPr lang="en-US" sz="1800" b="1" i="0" u="none" strike="noStrike" cap="none" baseline="0">
                <a:solidFill>
                  <a:schemeClr val="dk1"/>
                </a:solidFill>
                <a:latin typeface="Arial"/>
                <a:ea typeface="Arial"/>
                <a:cs typeface="Arial"/>
                <a:sym typeface="Arial"/>
              </a:rPr>
              <a:t> Сучасна екологічна криза має якісно iншу природу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порівняно з усіма попередніми кризами.</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 Це перша криза, що охопила всю</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 планету i яка повністю спричинена не природними</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 процесами, а діяльністю людства.</a:t>
            </a: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7"/>
        <p:cNvGrpSpPr/>
        <p:nvPr/>
      </p:nvGrpSpPr>
      <p:grpSpPr>
        <a:xfrm>
          <a:off x="0" y="0"/>
          <a:ext cx="0" cy="0"/>
          <a:chOff x="0" y="0"/>
          <a:chExt cx="0" cy="0"/>
        </a:xfrm>
      </p:grpSpPr>
      <p:sp>
        <p:nvSpPr>
          <p:cNvPr id="48" name="Shape 48"/>
          <p:cNvSpPr/>
          <p:nvPr/>
        </p:nvSpPr>
        <p:spPr>
          <a:xfrm>
            <a:off x="609600" y="609600"/>
            <a:ext cx="7619999" cy="2057400"/>
          </a:xfrm>
          <a:prstGeom prst="rect">
            <a:avLst/>
          </a:prstGeom>
          <a:solidFill>
            <a:schemeClr val="lt1">
              <a:alpha val="56078"/>
            </a:schemeClr>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49" name="Shape 49"/>
          <p:cNvSpPr/>
          <p:nvPr/>
        </p:nvSpPr>
        <p:spPr>
          <a:xfrm>
            <a:off x="838200" y="914400"/>
            <a:ext cx="7162799" cy="256381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101851"/>
              <a:buFont typeface="Arial"/>
              <a:buChar char="•"/>
            </a:pPr>
            <a:r>
              <a:rPr lang="en-US" sz="1800" b="1" i="0" u="none" strike="noStrike" cap="none" baseline="0">
                <a:solidFill>
                  <a:schemeClr val="dk1"/>
                </a:solidFill>
                <a:latin typeface="Arial"/>
                <a:ea typeface="Arial"/>
                <a:cs typeface="Arial"/>
                <a:sym typeface="Arial"/>
              </a:rPr>
              <a:t> Темпи зміни параметрів біосфери, породжені цією екологічною кризою, виявились у coтнi й тисячі разів вищими за темпи природної еволюції. Розпочалася загальна глобальна деградація природного середовища проживання, яка проявляється у двох типах:</a:t>
            </a:r>
          </a:p>
          <a:p>
            <a:endParaRPr/>
          </a:p>
          <a:p>
            <a:endParaRP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 </a:t>
            </a:r>
          </a:p>
          <a:p>
            <a:endParaRPr/>
          </a:p>
        </p:txBody>
      </p:sp>
      <p:sp>
        <p:nvSpPr>
          <p:cNvPr id="50" name="Shape 50"/>
          <p:cNvSpPr/>
          <p:nvPr/>
        </p:nvSpPr>
        <p:spPr>
          <a:xfrm rot="-599999">
            <a:off x="304800" y="3581399"/>
            <a:ext cx="5638800" cy="1142999"/>
          </a:xfrm>
          <a:prstGeom prst="rect">
            <a:avLst/>
          </a:prstGeom>
          <a:solidFill>
            <a:schemeClr val="lt1">
              <a:alpha val="55686"/>
            </a:schemeClr>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51" name="Shape 51"/>
          <p:cNvSpPr/>
          <p:nvPr/>
        </p:nvSpPr>
        <p:spPr>
          <a:xfrm rot="-480000">
            <a:off x="533400" y="3810000"/>
            <a:ext cx="5591175"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порівняно невеликих за потужністю, але які діють упродовж тривалого часу;</a:t>
            </a:r>
          </a:p>
        </p:txBody>
      </p:sp>
      <p:sp>
        <p:nvSpPr>
          <p:cNvPr id="52" name="Shape 52"/>
          <p:cNvSpPr/>
          <p:nvPr/>
        </p:nvSpPr>
        <p:spPr>
          <a:xfrm>
            <a:off x="2895600" y="4800600"/>
            <a:ext cx="6096000" cy="1676399"/>
          </a:xfrm>
          <a:prstGeom prst="rect">
            <a:avLst/>
          </a:prstGeom>
          <a:solidFill>
            <a:schemeClr val="lt1">
              <a:alpha val="55686"/>
            </a:schemeClr>
          </a:solidFill>
          <a:ln w="9525" cap="rnd">
            <a:solidFill>
              <a:schemeClr val="dk1"/>
            </a:solidFill>
            <a:prstDash val="solid"/>
            <a:miter/>
            <a:headEnd type="none" w="med" len="med"/>
            <a:tailEnd type="none" w="med" len="med"/>
          </a:ln>
        </p:spPr>
        <p:txBody>
          <a:bodyPr lIns="91425" tIns="45700" rIns="91425" bIns="45700" anchor="ctr" anchorCtr="0">
            <a:noAutofit/>
          </a:bodyPr>
          <a:lstStyle/>
          <a:p>
            <a:endParaRPr/>
          </a:p>
        </p:txBody>
      </p:sp>
      <p:sp>
        <p:nvSpPr>
          <p:cNvPr id="53" name="Shape 53"/>
          <p:cNvSpPr/>
          <p:nvPr/>
        </p:nvSpPr>
        <p:spPr>
          <a:xfrm rot="359999" flipH="1">
            <a:off x="3124200" y="5181599"/>
            <a:ext cx="5824536" cy="9159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a:t>
            </a:r>
            <a:r>
              <a:rPr lang="en-US" sz="1800" b="1" i="0" u="none" strike="noStrike" cap="none" baseline="0">
                <a:solidFill>
                  <a:schemeClr val="dk1"/>
                </a:solidFill>
                <a:latin typeface="Arial"/>
                <a:ea typeface="Arial"/>
                <a:cs typeface="Arial"/>
                <a:sym typeface="Arial"/>
              </a:rPr>
              <a:t>разових катастрофічних, які виникають у paзi аварій i небезпечні не лише за потужністю, а й за раптовістю й різкістю дії.</a:t>
            </a:r>
            <a:r>
              <a:rPr lang="en-US" sz="1800" b="0" i="0" u="none" strike="noStrike" cap="none" baseline="0">
                <a:solidFill>
                  <a:schemeClr val="dk1"/>
                </a:solidFill>
                <a:latin typeface="Arial"/>
                <a:ea typeface="Arial"/>
                <a:cs typeface="Arial"/>
                <a:sym typeface="Arial"/>
              </a:rPr>
              <a:t> </a:t>
            </a:r>
          </a:p>
        </p:txBody>
      </p:sp>
      <p:cxnSp>
        <p:nvCxnSpPr>
          <p:cNvPr id="54" name="Shape 54"/>
          <p:cNvCxnSpPr/>
          <p:nvPr/>
        </p:nvCxnSpPr>
        <p:spPr>
          <a:xfrm flipH="1">
            <a:off x="3886199" y="2438400"/>
            <a:ext cx="2362200" cy="838199"/>
          </a:xfrm>
          <a:prstGeom prst="straightConnector1">
            <a:avLst/>
          </a:prstGeom>
          <a:noFill/>
          <a:ln w="76200" cap="rnd">
            <a:solidFill>
              <a:schemeClr val="dk1"/>
            </a:solidFill>
            <a:prstDash val="solid"/>
            <a:miter/>
            <a:headEnd type="none" w="med" len="med"/>
            <a:tailEnd type="triangle" w="lg" len="lg"/>
          </a:ln>
        </p:spPr>
      </p:cxnSp>
      <p:cxnSp>
        <p:nvCxnSpPr>
          <p:cNvPr id="55" name="Shape 55"/>
          <p:cNvCxnSpPr/>
          <p:nvPr/>
        </p:nvCxnSpPr>
        <p:spPr>
          <a:xfrm>
            <a:off x="6629400" y="2514600"/>
            <a:ext cx="914400" cy="2057400"/>
          </a:xfrm>
          <a:prstGeom prst="straightConnector1">
            <a:avLst/>
          </a:prstGeom>
          <a:noFill/>
          <a:ln w="76200" cap="rnd">
            <a:solidFill>
              <a:schemeClr val="dk1"/>
            </a:solidFill>
            <a:prstDash val="solid"/>
            <a:miter/>
            <a:headEnd type="none" w="med" len="med"/>
            <a:tailEnd type="triangle" w="lg" len="lg"/>
          </a:ln>
        </p:spPr>
      </p:cxn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9"/>
        <p:cNvGrpSpPr/>
        <p:nvPr/>
      </p:nvGrpSpPr>
      <p:grpSpPr>
        <a:xfrm>
          <a:off x="0" y="0"/>
          <a:ext cx="0" cy="0"/>
          <a:chOff x="0" y="0"/>
          <a:chExt cx="0" cy="0"/>
        </a:xfrm>
      </p:grpSpPr>
      <p:sp>
        <p:nvSpPr>
          <p:cNvPr id="60" name="Shape 60"/>
          <p:cNvSpPr/>
          <p:nvPr/>
        </p:nvSpPr>
        <p:spPr>
          <a:xfrm>
            <a:off x="304800" y="304800"/>
            <a:ext cx="8458200" cy="6172199"/>
          </a:xfrm>
          <a:prstGeom prst="rect">
            <a:avLst/>
          </a:prstGeom>
          <a:solidFill>
            <a:schemeClr val="lt1">
              <a:alpha val="50980"/>
            </a:schemeClr>
          </a:solidFill>
          <a:ln w="9525"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На фоні загальної деградації природного середовища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створюються передумови</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 для розвитку надзвичайних екологічних ситуацій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та екологічних катастроф. Під надзвичайними екологічними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ситуаціями розуміють виникнення раптових природних  чи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техногенних аварій, що супроводжуються великими економічними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збитками. Тривалий стан надзвичайної еколопчної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ситуації спричиняє виникнення екологічної катастрофи.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Моделями особливо великих екологічних катастроф стали</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 Чорнобильська, Аральська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екологічна кризи, війни в Ірані та інші.</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Головна небезпека для людства полягає не в окремих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екологічних катастрофах, якими б трагічними не були їхні наслідки,</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 а в поступовій деградації природного середовища та впливом,</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 здавалося б, малопомітних результатів виробничої діяльності.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Вони спричиняють такі глобальні явища, як глобальне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потепління, руйнування озонового шару, кислотні дощі,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забруднення всіх геосфер планети, деградацію ландшавтів,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накопичення i неконтрольоване переміщення токсичних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речовин і відходів, спустелювання, ерозію грунтів, зменшення </a:t>
            </a:r>
          </a:p>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біологічної різноманітності.</a:t>
            </a:r>
          </a:p>
          <a:p>
            <a:endParaRPr/>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F2F1"/>
        </a:solidFill>
        <a:effectLst/>
      </p:bgPr>
    </p:bg>
    <p:spTree>
      <p:nvGrpSpPr>
        <p:cNvPr id="1" name="Shape 64"/>
        <p:cNvGrpSpPr/>
        <p:nvPr/>
      </p:nvGrpSpPr>
      <p:grpSpPr>
        <a:xfrm>
          <a:off x="0" y="0"/>
          <a:ext cx="0" cy="0"/>
          <a:chOff x="0" y="0"/>
          <a:chExt cx="0" cy="0"/>
        </a:xfrm>
      </p:grpSpPr>
      <p:sp>
        <p:nvSpPr>
          <p:cNvPr id="65" name="Shape 65"/>
          <p:cNvSpPr/>
          <p:nvPr/>
        </p:nvSpPr>
        <p:spPr>
          <a:xfrm>
            <a:off x="457200" y="5943600"/>
            <a:ext cx="380999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90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Глобальне потепління</a:t>
            </a:r>
          </a:p>
        </p:txBody>
      </p:sp>
      <p:pic>
        <p:nvPicPr>
          <p:cNvPr id="67" name="Shape 67"/>
          <p:cNvPicPr preferRelativeResize="0"/>
          <p:nvPr/>
        </p:nvPicPr>
        <p:blipFill>
          <a:blip r:embed="rId3"/>
          <a:stretch>
            <a:fillRect/>
          </a:stretch>
        </p:blipFill>
        <p:spPr>
          <a:xfrm>
            <a:off x="683568" y="764704"/>
            <a:ext cx="8000999" cy="5006975"/>
          </a:xfrm>
          <a:prstGeom prst="rect">
            <a:avLst/>
          </a:prstGeom>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F2F1"/>
        </a:solidFill>
        <a:effectLst/>
      </p:bgPr>
    </p:bg>
    <p:spTree>
      <p:nvGrpSpPr>
        <p:cNvPr id="1" name="Shape 71"/>
        <p:cNvGrpSpPr/>
        <p:nvPr/>
      </p:nvGrpSpPr>
      <p:grpSpPr>
        <a:xfrm>
          <a:off x="0" y="0"/>
          <a:ext cx="0" cy="0"/>
          <a:chOff x="0" y="0"/>
          <a:chExt cx="0" cy="0"/>
        </a:xfrm>
      </p:grpSpPr>
      <p:sp>
        <p:nvSpPr>
          <p:cNvPr id="72" name="Shape 72"/>
          <p:cNvSpPr/>
          <p:nvPr/>
        </p:nvSpPr>
        <p:spPr>
          <a:xfrm>
            <a:off x="685800" y="6019800"/>
            <a:ext cx="2438399"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US" sz="2000" b="1" i="0" u="none" strike="noStrike" cap="none" baseline="0">
                <a:solidFill>
                  <a:schemeClr val="dk1"/>
                </a:solidFill>
                <a:latin typeface="Arial"/>
                <a:ea typeface="Arial"/>
                <a:cs typeface="Arial"/>
                <a:sym typeface="Arial"/>
              </a:rPr>
              <a:t>Кислотні дощі</a:t>
            </a:r>
          </a:p>
        </p:txBody>
      </p:sp>
      <p:pic>
        <p:nvPicPr>
          <p:cNvPr id="73" name="Shape 73"/>
          <p:cNvPicPr preferRelativeResize="0"/>
          <p:nvPr/>
        </p:nvPicPr>
        <p:blipFill>
          <a:blip r:embed="rId3"/>
          <a:stretch>
            <a:fillRect/>
          </a:stretch>
        </p:blipFill>
        <p:spPr>
          <a:xfrm>
            <a:off x="914400" y="228600"/>
            <a:ext cx="7391400" cy="5778499"/>
          </a:xfrm>
          <a:prstGeom prst="rect">
            <a:avLst/>
          </a:prstGeom>
        </p:spPr>
      </p:pic>
      <p:pic>
        <p:nvPicPr>
          <p:cNvPr id="74" name="Shape 74"/>
          <p:cNvPicPr preferRelativeResize="0"/>
          <p:nvPr/>
        </p:nvPicPr>
        <p:blipFill>
          <a:blip r:embed="rId4"/>
          <a:stretch>
            <a:fillRect/>
          </a:stretch>
        </p:blipFill>
        <p:spPr>
          <a:xfrm>
            <a:off x="609600" y="228600"/>
            <a:ext cx="7696200" cy="5772150"/>
          </a:xfrm>
          <a:prstGeom prst="rect">
            <a:avLst/>
          </a:prstGeom>
        </p:spPr>
      </p:pic>
      <p:pic>
        <p:nvPicPr>
          <p:cNvPr id="75" name="Shape 75"/>
          <p:cNvPicPr preferRelativeResize="0"/>
          <p:nvPr/>
        </p:nvPicPr>
        <p:blipFill>
          <a:blip r:embed="rId5"/>
          <a:stretch>
            <a:fillRect/>
          </a:stretch>
        </p:blipFill>
        <p:spPr>
          <a:xfrm>
            <a:off x="3124200" y="457200"/>
            <a:ext cx="5176837" cy="6096000"/>
          </a:xfrm>
          <a:prstGeom prst="rect">
            <a:avLst/>
          </a:prstGeom>
        </p:spPr>
      </p:pic>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4F2F1"/>
        </a:solidFill>
        <a:effectLst/>
      </p:bgPr>
    </p:bg>
    <p:spTree>
      <p:nvGrpSpPr>
        <p:cNvPr id="1" name="Shape 79"/>
        <p:cNvGrpSpPr/>
        <p:nvPr/>
      </p:nvGrpSpPr>
      <p:grpSpPr>
        <a:xfrm>
          <a:off x="0" y="0"/>
          <a:ext cx="0" cy="0"/>
          <a:chOff x="0" y="0"/>
          <a:chExt cx="0" cy="0"/>
        </a:xfrm>
      </p:grpSpPr>
      <p:sp>
        <p:nvSpPr>
          <p:cNvPr id="80" name="Shape 80"/>
          <p:cNvSpPr/>
          <p:nvPr/>
        </p:nvSpPr>
        <p:spPr>
          <a:xfrm>
            <a:off x="304800" y="6019800"/>
            <a:ext cx="38862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90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Руйнування озонового шару</a:t>
            </a:r>
          </a:p>
        </p:txBody>
      </p:sp>
      <p:pic>
        <p:nvPicPr>
          <p:cNvPr id="81" name="Shape 81"/>
          <p:cNvPicPr preferRelativeResize="0"/>
          <p:nvPr/>
        </p:nvPicPr>
        <p:blipFill>
          <a:blip r:embed="rId3"/>
          <a:stretch>
            <a:fillRect/>
          </a:stretch>
        </p:blipFill>
        <p:spPr>
          <a:xfrm>
            <a:off x="304800" y="228600"/>
            <a:ext cx="5219700" cy="3409949"/>
          </a:xfrm>
          <a:prstGeom prst="rect">
            <a:avLst/>
          </a:prstGeom>
        </p:spPr>
      </p:pic>
      <p:pic>
        <p:nvPicPr>
          <p:cNvPr id="82" name="Shape 82"/>
          <p:cNvPicPr preferRelativeResize="0"/>
          <p:nvPr/>
        </p:nvPicPr>
        <p:blipFill>
          <a:blip r:embed="rId4"/>
          <a:stretch>
            <a:fillRect/>
          </a:stretch>
        </p:blipFill>
        <p:spPr>
          <a:xfrm>
            <a:off x="3810000" y="1371600"/>
            <a:ext cx="4978399" cy="4978399"/>
          </a:xfrm>
          <a:prstGeom prst="rect">
            <a:avLst/>
          </a:prstGeom>
        </p:spPr>
      </p:pic>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Custom Theme">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1049</Words>
  <Application>Microsoft Office PowerPoint</Application>
  <PresentationFormat>Экран (4:3)</PresentationFormat>
  <Paragraphs>84</Paragraphs>
  <Slides>20</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Custom Theme</vt:lpstr>
      <vt:lpstr>Деградація природи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Поширення водної ерозії в світі</vt:lpstr>
      <vt:lpstr>Шляхи вірішення глобальних екологічних проблем</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Деградація природи</dc:title>
  <dc:creator>WoT</dc:creator>
  <cp:lastModifiedBy>WoT</cp:lastModifiedBy>
  <cp:revision>8</cp:revision>
  <dcterms:modified xsi:type="dcterms:W3CDTF">2014-02-11T19:56:29Z</dcterms:modified>
</cp:coreProperties>
</file>