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9" r:id="rId5"/>
    <p:sldId id="258" r:id="rId6"/>
    <p:sldId id="260" r:id="rId7"/>
    <p:sldId id="268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6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3" autoAdjust="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11.10.2013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11.10.2013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11.10.2013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72;&#1085;&#1076;&#1086;&#1088;&#1072;\Documents\&#1061;&#1091;&#1076;&#1086;&#1078;&#1085;&#1103;%20&#1082;&#1091;&#1083;&#1100;&#1090;&#1091;&#1088;&#1072;\My%20Movie3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5;&#1072;&#1085;&#1076;&#1086;&#1088;&#1072;\Documents\&#1061;&#1091;&#1076;&#1086;&#1078;&#1085;&#1103;%20&#1082;&#1091;&#1083;&#1100;&#1090;&#1091;&#1088;&#1072;\My%20Movie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72;&#1085;&#1076;&#1086;&#1088;&#1072;\Documents\&#1061;&#1091;&#1076;&#1086;&#1078;&#1085;&#1103;%20&#1082;&#1091;&#1083;&#1100;&#1090;&#1091;&#1088;&#1072;\My%20Movie2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1764" y="1340768"/>
            <a:ext cx="11737303" cy="3231232"/>
          </a:xfrm>
        </p:spPr>
        <p:txBody>
          <a:bodyPr>
            <a:normAutofit/>
          </a:bodyPr>
          <a:lstStyle/>
          <a:p>
            <a:pPr algn="r"/>
            <a:r>
              <a:rPr lang="uk-UA" sz="9600" dirty="0" smtClean="0">
                <a:latin typeface="DisneyPark" pitchFamily="65" charset="-52"/>
              </a:rPr>
              <a:t>Найдавніші музичні інструменти</a:t>
            </a:r>
            <a:endParaRPr lang="ru-RU" sz="9600" dirty="0">
              <a:latin typeface="DisneyPark" pitchFamily="65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57" y="5085184"/>
            <a:ext cx="11999068" cy="153272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a Decor Two" pitchFamily="2" charset="0"/>
              </a:rPr>
              <a:t>Загуде, заграє, забринить де-не-де, як шум віків, старий музичний інструмент. І вбирає, веселить, зачаровує душу, веде її в мандри нашої історичної пам'яті.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ta Decor Two" pitchFamily="2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0"/>
            <a:ext cx="9144000" cy="1367069"/>
          </a:xfrm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sneyPark" pitchFamily="65" charset="-52"/>
              </a:rPr>
              <a:t>Трембіта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neyPark" pitchFamily="65" charset="-52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1734">
            <a:off x="6432945" y="1866301"/>
            <a:ext cx="5344642" cy="4031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557" flipH="1">
            <a:off x="6355883" y="1915957"/>
            <a:ext cx="4935945" cy="4097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tremb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8171">
            <a:off x="6710613" y="1888396"/>
            <a:ext cx="4260304" cy="4140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9756" y="1700808"/>
            <a:ext cx="5184576" cy="4413516"/>
          </a:xfrm>
          <a:prstGeom prst="rect">
            <a:avLst/>
          </a:prstGeom>
          <a:noFill/>
          <a:effectLst>
            <a:outerShdw dist="50800" sx="1000" sy="1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ta Decor Two" pitchFamily="2" charset="0"/>
              </a:rPr>
              <a:t>Народний духовий музичний інструмент, рід дерев'яної труби без вентилів і клапанів, інколи обгорнутої березовою корою. Висота звукового ряду трембіти залежить від її величини. Трембіта поширена у східній частині Українських Карпат, зокрема на Гуцульщині.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ta Decor Two" pitchFamily="2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436" y="908720"/>
            <a:ext cx="5616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4000" dirty="0" smtClean="0">
                <a:latin typeface="Marta Decor Two" pitchFamily="2" charset="0"/>
              </a:rPr>
              <a:t>Споконвіку трембіта була єдиним засобом зв'язку чабана з селом: за </a:t>
            </a:r>
            <a:r>
              <a:rPr lang="uk-UA" sz="4000" dirty="0" err="1" smtClean="0">
                <a:latin typeface="Marta Decor Two" pitchFamily="2" charset="0"/>
              </a:rPr>
              <a:t>трембітовими</a:t>
            </a:r>
            <a:r>
              <a:rPr lang="uk-UA" sz="4000" dirty="0" smtClean="0">
                <a:latin typeface="Marta Decor Two" pitchFamily="2" charset="0"/>
              </a:rPr>
              <a:t> звуками люди дізнавалися про місцеперебування ватага з отарою, про те, як триває випас худоби. Особливі звуки інструмента попереджали про небезпеку. Вживалася трембіта і для подання сигналів про початок та закінчення робочого дня. </a:t>
            </a:r>
            <a:endParaRPr lang="ru-RU" sz="4000" dirty="0">
              <a:latin typeface="Marta Decor Two" pitchFamily="2" charset="0"/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557" flipH="1">
            <a:off x="379219" y="1699933"/>
            <a:ext cx="4935945" cy="4097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9890" flipH="1">
            <a:off x="315772" y="1926529"/>
            <a:ext cx="4935945" cy="4097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2296">
            <a:off x="1053852" y="1412776"/>
            <a:ext cx="3312368" cy="5041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756" y="332656"/>
            <a:ext cx="5760640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arta Decor Two" pitchFamily="2" charset="0"/>
              </a:rPr>
              <a:t>Трембіта занесена у Книгу рекордів </a:t>
            </a:r>
            <a:r>
              <a:rPr lang="uk-UA" sz="3600" dirty="0" err="1" smtClean="0">
                <a:latin typeface="Marta Decor Two" pitchFamily="2" charset="0"/>
              </a:rPr>
              <a:t>Гіннеса</a:t>
            </a:r>
            <a:r>
              <a:rPr lang="uk-UA" sz="3600" dirty="0" smtClean="0">
                <a:latin typeface="Marta Decor Two" pitchFamily="2" charset="0"/>
              </a:rPr>
              <a:t> як найдовший духовий інструмент. Найбільші трембіти мають довжину до 8 метрів.</a:t>
            </a:r>
            <a:endParaRPr lang="ru-RU" sz="3600" dirty="0" smtClean="0">
              <a:latin typeface="Marta Decor Two" pitchFamily="2" charset="0"/>
            </a:endParaRPr>
          </a:p>
          <a:p>
            <a:r>
              <a:rPr lang="uk-UA" sz="3600" dirty="0" smtClean="0">
                <a:latin typeface="Marta Decor Two" pitchFamily="2" charset="0"/>
              </a:rPr>
              <a:t>Вважається, що трембіта — це суто гуцульський інструмент. Але відомо, що бойки також користувалися трембітами. Щоправда бойківська трембіта дещо різниться конструкцією від гуцульської трембіти.</a:t>
            </a:r>
            <a:endParaRPr lang="ru-RU" sz="3600" dirty="0" smtClean="0">
              <a:latin typeface="Marta Decor Two" pitchFamily="2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latin typeface="Marta Decor Two" pitchFamily="2" charset="0"/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9890" flipH="1">
            <a:off x="6034543" y="1311626"/>
            <a:ext cx="6001072" cy="4981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7781">
            <a:off x="6316819" y="1756360"/>
            <a:ext cx="5711067" cy="4675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mt.jpg"/>
          <p:cNvPicPr>
            <a:picLocks noChangeAspect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>
          <a:xfrm>
            <a:off x="6094412" y="1988840"/>
            <a:ext cx="5634070" cy="391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y Movie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29916" y="404664"/>
            <a:ext cx="8208912" cy="6156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6460" y="1700808"/>
            <a:ext cx="54006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4400" dirty="0" smtClean="0">
                <a:latin typeface="Marta Decor Two" pitchFamily="2" charset="0"/>
              </a:rPr>
              <a:t>Над презентацією працювали:</a:t>
            </a:r>
          </a:p>
          <a:p>
            <a:pPr algn="r">
              <a:lnSpc>
                <a:spcPct val="90000"/>
              </a:lnSpc>
            </a:pPr>
            <a:r>
              <a:rPr lang="uk-UA" sz="4400" dirty="0" err="1" smtClean="0">
                <a:latin typeface="Marta Decor Two" pitchFamily="2" charset="0"/>
              </a:rPr>
              <a:t>Ганущак</a:t>
            </a:r>
            <a:r>
              <a:rPr lang="uk-UA" sz="4400" dirty="0" smtClean="0">
                <a:latin typeface="Marta Decor Two" pitchFamily="2" charset="0"/>
              </a:rPr>
              <a:t> Тереза та </a:t>
            </a:r>
            <a:r>
              <a:rPr lang="uk-UA" sz="4400" dirty="0" err="1" smtClean="0">
                <a:latin typeface="Marta Decor Two" pitchFamily="2" charset="0"/>
              </a:rPr>
              <a:t>Тягур</a:t>
            </a:r>
            <a:r>
              <a:rPr lang="uk-UA" sz="4400" dirty="0" smtClean="0">
                <a:latin typeface="Marta Decor Two" pitchFamily="2" charset="0"/>
              </a:rPr>
              <a:t> Уляна</a:t>
            </a:r>
          </a:p>
          <a:p>
            <a:pPr algn="r">
              <a:lnSpc>
                <a:spcPct val="90000"/>
              </a:lnSpc>
            </a:pPr>
            <a:r>
              <a:rPr lang="uk-UA" sz="4400" dirty="0" smtClean="0">
                <a:latin typeface="Marta Decor Two" pitchFamily="2" charset="0"/>
              </a:rPr>
              <a:t>Учениці 10-А класу</a:t>
            </a:r>
          </a:p>
          <a:p>
            <a:pPr algn="r">
              <a:lnSpc>
                <a:spcPct val="90000"/>
              </a:lnSpc>
            </a:pPr>
            <a:r>
              <a:rPr lang="uk-UA" sz="4400" dirty="0" smtClean="0">
                <a:latin typeface="Marta Decor Two" pitchFamily="2" charset="0"/>
              </a:rPr>
              <a:t>Калуського НВК </a:t>
            </a:r>
          </a:p>
          <a:p>
            <a:pPr algn="r">
              <a:lnSpc>
                <a:spcPct val="90000"/>
              </a:lnSpc>
            </a:pPr>
            <a:r>
              <a:rPr lang="uk-UA" sz="4400" dirty="0" smtClean="0">
                <a:latin typeface="Marta Decor Two" pitchFamily="2" charset="0"/>
              </a:rPr>
              <a:t>“ЗОШ І-ІІІ ст. №10 – </a:t>
            </a:r>
            <a:r>
              <a:rPr lang="uk-UA" sz="4400" dirty="0" err="1" smtClean="0">
                <a:latin typeface="Marta Decor Two" pitchFamily="2" charset="0"/>
              </a:rPr>
              <a:t>ліцей”</a:t>
            </a:r>
            <a:endParaRPr lang="uk-UA" sz="4400" dirty="0" smtClean="0">
              <a:latin typeface="Marta Decor Two" pitchFamily="2" charset="0"/>
            </a:endParaRPr>
          </a:p>
          <a:p>
            <a:pPr algn="r">
              <a:lnSpc>
                <a:spcPct val="90000"/>
              </a:lnSpc>
            </a:pPr>
            <a:r>
              <a:rPr lang="uk-UA" sz="4400" dirty="0" smtClean="0">
                <a:latin typeface="Marta Decor Two" pitchFamily="2" charset="0"/>
              </a:rPr>
              <a:t>2013</a:t>
            </a:r>
            <a:endParaRPr lang="ru-RU" sz="4400" dirty="0">
              <a:latin typeface="Marta Decor Tw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3812" y="188640"/>
            <a:ext cx="9144000" cy="1144556"/>
          </a:xfr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uk-UA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sneyPark" pitchFamily="65" charset="-52"/>
              </a:rPr>
              <a:t>Гуслі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824936" y="548680"/>
            <a:ext cx="4363889" cy="5976664"/>
          </a:xfrm>
        </p:spPr>
        <p:txBody>
          <a:bodyPr>
            <a:noAutofit/>
          </a:bodyPr>
          <a:lstStyle/>
          <a:p>
            <a:pPr algn="r"/>
            <a:r>
              <a:rPr lang="uk-UA" sz="3600" dirty="0" smtClean="0">
                <a:latin typeface="Marta Decor Two" pitchFamily="2" charset="0"/>
              </a:rPr>
              <a:t>Найстародавніший український  щипковий музичний інструмент, що був дуже популярним у Київській Русі. Зображення </a:t>
            </a:r>
            <a:r>
              <a:rPr lang="uk-UA" sz="3600" dirty="0" err="1" smtClean="0">
                <a:latin typeface="Marta Decor Two" pitchFamily="2" charset="0"/>
              </a:rPr>
              <a:t>гуслів</a:t>
            </a:r>
            <a:r>
              <a:rPr lang="uk-UA" sz="3600" dirty="0" smtClean="0">
                <a:latin typeface="Marta Decor Two" pitchFamily="2" charset="0"/>
              </a:rPr>
              <a:t> знаходимо на фресках того часу. Один з найдавніших інструментів українського народу — </a:t>
            </a:r>
            <a:r>
              <a:rPr lang="uk-UA" sz="3600" dirty="0" err="1" smtClean="0">
                <a:latin typeface="Marta Decor Two" pitchFamily="2" charset="0"/>
              </a:rPr>
              <a:t>гуслі</a:t>
            </a:r>
            <a:r>
              <a:rPr lang="uk-UA" sz="3600" dirty="0" smtClean="0">
                <a:latin typeface="Marta Decor Two" pitchFamily="2" charset="0"/>
              </a:rPr>
              <a:t> відомі в багатьох народів світу і своїм корінням сягають у часи Старого Завіту. </a:t>
            </a:r>
            <a:endParaRPr lang="ru-RU" sz="3600" dirty="0">
              <a:latin typeface="Marta Decor Two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21141272">
            <a:off x="657039" y="2007812"/>
            <a:ext cx="5976664" cy="4176464"/>
            <a:chOff x="1671750" y="2011271"/>
            <a:chExt cx="5976664" cy="4176464"/>
          </a:xfrm>
        </p:grpSpPr>
        <p:sp>
          <p:nvSpPr>
            <p:cNvPr id="10" name="Прямоугольник 9"/>
            <p:cNvSpPr/>
            <p:nvPr/>
          </p:nvSpPr>
          <p:spPr>
            <a:xfrm rot="195467">
              <a:off x="1671750" y="2011271"/>
              <a:ext cx="5976664" cy="41764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gusli_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71127">
              <a:off x="1917948" y="2060848"/>
              <a:ext cx="5112568" cy="40036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756" y="404664"/>
            <a:ext cx="6552728" cy="581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>
                <a:latin typeface="Marta Decor Two" pitchFamily="2" charset="0"/>
              </a:rPr>
              <a:t>На межі XIX і XX ст. в Росії з’являються клавішні </a:t>
            </a:r>
            <a:r>
              <a:rPr lang="uk-UA" sz="3500" dirty="0" err="1" smtClean="0">
                <a:latin typeface="Marta Decor Two" pitchFamily="2" charset="0"/>
              </a:rPr>
              <a:t>гуслі</a:t>
            </a:r>
            <a:r>
              <a:rPr lang="uk-UA" sz="3500" dirty="0" smtClean="0">
                <a:latin typeface="Marta Decor Two" pitchFamily="2" charset="0"/>
              </a:rPr>
              <a:t>, які використовуються в оркестрах російських народних музичних інструментів академічного плану. В такій функції фабричні клавішні </a:t>
            </a:r>
            <a:r>
              <a:rPr lang="uk-UA" sz="3500" dirty="0" err="1" smtClean="0">
                <a:latin typeface="Marta Decor Two" pitchFamily="2" charset="0"/>
              </a:rPr>
              <a:t>гуслі</a:t>
            </a:r>
            <a:r>
              <a:rPr lang="uk-UA" sz="3500" dirty="0" smtClean="0">
                <a:latin typeface="Marta Decor Two" pitchFamily="2" charset="0"/>
              </a:rPr>
              <a:t> зустрічаються і в Україні: в оркестрах російських народних музичних інструментів консерваторій, музичних училищ, інститутів культури тощо.</a:t>
            </a:r>
            <a:endParaRPr lang="ru-RU" sz="3500" dirty="0" smtClean="0">
              <a:latin typeface="Marta Decor Two" pitchFamily="2" charset="0"/>
            </a:endParaRPr>
          </a:p>
          <a:p>
            <a:r>
              <a:rPr lang="uk-UA" sz="3500" dirty="0" smtClean="0">
                <a:latin typeface="Marta Decor Two" pitchFamily="2" charset="0"/>
              </a:rPr>
              <a:t>У </a:t>
            </a:r>
            <a:r>
              <a:rPr lang="uk-UA" sz="3500" dirty="0" err="1" smtClean="0">
                <a:latin typeface="Marta Decor Two" pitchFamily="2" charset="0"/>
              </a:rPr>
              <a:t>гуслях</a:t>
            </a:r>
            <a:r>
              <a:rPr lang="uk-UA" sz="3500" dirty="0" smtClean="0">
                <a:latin typeface="Marta Decor Two" pitchFamily="2" charset="0"/>
              </a:rPr>
              <a:t> струни натягнуто на трикутний дерев'яний резонансний ящик. Звук на інструменті видобувають, защипуючи струни пальцем.</a:t>
            </a:r>
            <a:endParaRPr lang="ru-RU" sz="3500" dirty="0" smtClean="0">
              <a:latin typeface="Marta Decor Two" pitchFamily="2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7220">
            <a:off x="7102524" y="2492896"/>
            <a:ext cx="4547240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508" y="2564904"/>
            <a:ext cx="4547240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4643" flipH="1">
            <a:off x="7142999" y="2589447"/>
            <a:ext cx="4392488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58611">
            <a:off x="7208952" y="2786387"/>
            <a:ext cx="4372960" cy="3187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764" y="893290"/>
            <a:ext cx="6408712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4000" dirty="0" smtClean="0">
                <a:latin typeface="Marta Decor Two" pitchFamily="2" charset="0"/>
              </a:rPr>
              <a:t>З часів Київської Русі </a:t>
            </a:r>
            <a:r>
              <a:rPr lang="uk-UA" sz="4000" dirty="0" err="1" smtClean="0">
                <a:latin typeface="Marta Decor Two" pitchFamily="2" charset="0"/>
              </a:rPr>
              <a:t>гуслі</a:t>
            </a:r>
            <a:r>
              <a:rPr lang="uk-UA" sz="4000" dirty="0" smtClean="0">
                <a:latin typeface="Marta Decor Two" pitchFamily="2" charset="0"/>
              </a:rPr>
              <a:t> проіснували в побуті мешканців України ймовірно аж до XIX століття, оскільки ще Пантелеймон Куліш згадував, що бачив співця-гусляра. Саме від </a:t>
            </a:r>
            <a:r>
              <a:rPr lang="uk-UA" sz="4000" dirty="0" err="1" smtClean="0">
                <a:latin typeface="Marta Decor Two" pitchFamily="2" charset="0"/>
              </a:rPr>
              <a:t>гуслів</a:t>
            </a:r>
            <a:r>
              <a:rPr lang="uk-UA" sz="4000" dirty="0" smtClean="0">
                <a:latin typeface="Marta Decor Two" pitchFamily="2" charset="0"/>
              </a:rPr>
              <a:t> походить інший народний музичний інструмент, що став символом українців — бандура. Якщо додати до </a:t>
            </a:r>
            <a:r>
              <a:rPr lang="uk-UA" sz="4000" dirty="0" err="1" smtClean="0">
                <a:latin typeface="Marta Decor Two" pitchFamily="2" charset="0"/>
              </a:rPr>
              <a:t>гуслів</a:t>
            </a:r>
            <a:r>
              <a:rPr lang="uk-UA" sz="4000" dirty="0" smtClean="0">
                <a:latin typeface="Marta Decor Two" pitchFamily="2" charset="0"/>
              </a:rPr>
              <a:t> 2-3 баси, поставити інструмент на колінах вертикально, притиснувши до грудей — ось і вийде бандура.</a:t>
            </a:r>
            <a:endParaRPr lang="ru-RU" sz="4000" dirty="0" smtClean="0">
              <a:latin typeface="Marta Decor Two" pitchFamily="2" charset="0"/>
            </a:endParaRP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4532" y="2492896"/>
            <a:ext cx="4547240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174">
            <a:off x="7030516" y="2780928"/>
            <a:ext cx="4547240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2990">
            <a:off x="7081685" y="2513856"/>
            <a:ext cx="4547240" cy="3468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vasnetsov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8793">
            <a:off x="7102129" y="2623730"/>
            <a:ext cx="4534725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Існує три різновиди </a:t>
            </a:r>
            <a:r>
              <a:rPr lang="uk-UA" dirty="0" err="1" smtClean="0"/>
              <a:t>гуслів</a:t>
            </a:r>
            <a:r>
              <a:rPr lang="uk-UA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5442">
            <a:off x="7952729" y="3654449"/>
            <a:ext cx="3836240" cy="2926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174">
            <a:off x="8158113" y="3661812"/>
            <a:ext cx="3673811" cy="2802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174">
            <a:off x="4124033" y="2507486"/>
            <a:ext cx="3623612" cy="2763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174" flipH="1">
            <a:off x="127889" y="3454505"/>
            <a:ext cx="3874927" cy="299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6872">
            <a:off x="321288" y="3652039"/>
            <a:ext cx="3610621" cy="2753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174" flipH="1">
            <a:off x="4202926" y="2645508"/>
            <a:ext cx="3498060" cy="2909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шоломоподібні гуслі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05548">
            <a:off x="261764" y="3717032"/>
            <a:ext cx="3528392" cy="250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рилоподібні гуслі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1127">
            <a:off x="5352309" y="2706688"/>
            <a:ext cx="1214590" cy="290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usli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24808">
            <a:off x="8351026" y="3736997"/>
            <a:ext cx="3292358" cy="246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My 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3932" y="188640"/>
            <a:ext cx="8568952" cy="6426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4000" cy="1144556"/>
          </a:xfrm>
          <a:effectLst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sneyPark" pitchFamily="65" charset="-52"/>
              </a:rPr>
              <a:t>Литаври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neyPark" pitchFamily="65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8468" y="1772816"/>
            <a:ext cx="518457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uk-UA" sz="3600" dirty="0" smtClean="0">
                <a:latin typeface="Marta Decor Two" pitchFamily="2" charset="0"/>
              </a:rPr>
              <a:t>Ударний музичний інструмент з визначеною частотою звуку. Литаври - інструмент азійського походження, в Європі відомі з 15 століття. Литаври широко використовувалися в побуті запорозьких козаків. </a:t>
            </a:r>
            <a:endParaRPr lang="ru-RU" sz="3600" dirty="0">
              <a:latin typeface="Marta Decor Two" pitchFamily="2" charset="0"/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4403" flipH="1">
            <a:off x="505786" y="1855344"/>
            <a:ext cx="5316840" cy="4111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5451" flipH="1">
            <a:off x="842100" y="2044541"/>
            <a:ext cx="4869327" cy="376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итаври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272">
            <a:off x="1944727" y="2114214"/>
            <a:ext cx="2669232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8709" flipH="1">
            <a:off x="5834283" y="1898044"/>
            <a:ext cx="5529908" cy="437279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1734">
            <a:off x="5864112" y="1876070"/>
            <a:ext cx="5660127" cy="4269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utav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4373">
            <a:off x="6022404" y="2132856"/>
            <a:ext cx="5424413" cy="3700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3772" y="548680"/>
            <a:ext cx="504056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dirty="0" smtClean="0">
                <a:latin typeface="Marta Decor Two" pitchFamily="2" charset="0"/>
              </a:rPr>
              <a:t>Деякі дослідники вважають, що слово «литаври» походить від арабського «</a:t>
            </a:r>
            <a:r>
              <a:rPr lang="uk-UA" sz="3600" dirty="0" err="1" smtClean="0">
                <a:latin typeface="Marta Decor Two" pitchFamily="2" charset="0"/>
              </a:rPr>
              <a:t>альтабль</a:t>
            </a:r>
            <a:r>
              <a:rPr lang="uk-UA" sz="3600" dirty="0" smtClean="0">
                <a:latin typeface="Marta Decor Two" pitchFamily="2" charset="0"/>
              </a:rPr>
              <a:t>» — барабан. Але не такі вже вони співзвучні, </a:t>
            </a:r>
            <a:r>
              <a:rPr lang="uk-UA" sz="3600" dirty="0" err="1" smtClean="0">
                <a:latin typeface="Marta Decor Two" pitchFamily="2" charset="0"/>
              </a:rPr>
              <a:t>альтабль</a:t>
            </a:r>
            <a:r>
              <a:rPr lang="uk-UA" sz="3600" dirty="0" smtClean="0">
                <a:latin typeface="Marta Decor Two" pitchFamily="2" charset="0"/>
              </a:rPr>
              <a:t> і литаври. Найімовірніше, що назва цього інструмента має грецьке походження («</a:t>
            </a:r>
            <a:r>
              <a:rPr lang="uk-UA" sz="3600" dirty="0" err="1" smtClean="0">
                <a:latin typeface="Marta Decor Two" pitchFamily="2" charset="0"/>
              </a:rPr>
              <a:t>політавреа</a:t>
            </a:r>
            <a:r>
              <a:rPr lang="uk-UA" sz="3600" dirty="0" smtClean="0">
                <a:latin typeface="Marta Decor Two" pitchFamily="2" charset="0"/>
              </a:rPr>
              <a:t>», тобто багато барабанів). Підстави для такої назви у греків були, бо гучний, розлогий голос цього інструмента можна порівняти з ударами великої кількості барабанів.</a:t>
            </a:r>
            <a:endParaRPr lang="ru-RU" sz="3600" dirty="0">
              <a:latin typeface="Marta Decor Tw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y Movie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3932" y="476672"/>
            <a:ext cx="8064896" cy="6048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Художня культура. Найдавніші музичні інструменти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Художня культура. Найдавніші музичні інструменти</Template>
  <TotalTime>0</TotalTime>
  <Words>209</Words>
  <Application>Microsoft Office PowerPoint</Application>
  <PresentationFormat>Произвольный</PresentationFormat>
  <Paragraphs>22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Художня культура. Найдавніші музичні інструменти</vt:lpstr>
      <vt:lpstr>Найдавніші музичні інструменти</vt:lpstr>
      <vt:lpstr>Гуслі</vt:lpstr>
      <vt:lpstr>Слайд 3</vt:lpstr>
      <vt:lpstr>Слайд 4</vt:lpstr>
      <vt:lpstr>Існує три різновиди гуслів: </vt:lpstr>
      <vt:lpstr>Слайд 6</vt:lpstr>
      <vt:lpstr>Литаври</vt:lpstr>
      <vt:lpstr>Слайд 8</vt:lpstr>
      <vt:lpstr>Слайд 9</vt:lpstr>
      <vt:lpstr>Трембіта</vt:lpstr>
      <vt:lpstr>Слайд 11</vt:lpstr>
      <vt:lpstr>Слайд 12</vt:lpstr>
      <vt:lpstr>Слайд 13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2013-10-11T18:52:56Z</dcterms:created>
  <dcterms:modified xsi:type="dcterms:W3CDTF">2013-10-11T19:55:34Z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