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ving-money-during-hard-financial-times-01-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285860"/>
            <a:ext cx="685804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ГРОШ</a:t>
            </a:r>
            <a:r>
              <a:rPr lang="uk-UA" sz="16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endParaRPr lang="ru-RU" sz="16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обороті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endParaRPr lang="ru-RU" dirty="0"/>
          </a:p>
        </p:txBody>
      </p:sp>
      <p:pic>
        <p:nvPicPr>
          <p:cNvPr id="4" name="Рисунок 3" descr="yak-zrobiti-gr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6216"/>
            <a:ext cx="5143504" cy="3421784"/>
          </a:xfrm>
          <a:prstGeom prst="rect">
            <a:avLst/>
          </a:prstGeom>
        </p:spPr>
      </p:pic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810" y="3429001"/>
            <a:ext cx="416719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економічній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грошей: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Раціоналістична</a:t>
            </a:r>
            <a:r>
              <a:rPr lang="ru-RU" dirty="0" smtClean="0"/>
              <a:t> —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як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раціональної</a:t>
            </a:r>
            <a:r>
              <a:rPr lang="ru-RU" dirty="0" smtClean="0"/>
              <a:t> угоди </a:t>
            </a:r>
            <a:r>
              <a:rPr lang="ru-RU" dirty="0" err="1" smtClean="0"/>
              <a:t>між</a:t>
            </a:r>
            <a:r>
              <a:rPr lang="ru-RU" dirty="0" smtClean="0"/>
              <a:t> людьми через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інструменту</a:t>
            </a:r>
            <a:r>
              <a:rPr lang="ru-RU" dirty="0" smtClean="0"/>
              <a:t> для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товарного </a:t>
            </a:r>
            <a:r>
              <a:rPr lang="ru-RU" dirty="0" err="1" smtClean="0"/>
              <a:t>обігу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Еволюційна</a:t>
            </a:r>
            <a:r>
              <a:rPr lang="ru-RU" dirty="0" smtClean="0"/>
              <a:t> —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товарної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найпридатніші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грошового товару.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товар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грішми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межах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товарного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Походження грошей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5234000"/>
            <a:ext cx="2214546" cy="16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критерієм</a:t>
            </a:r>
            <a:r>
              <a:rPr lang="ru-RU" dirty="0" smtClean="0"/>
              <a:t> </a:t>
            </a:r>
            <a:r>
              <a:rPr lang="ru-RU" dirty="0" err="1" smtClean="0"/>
              <a:t>матеріально-речового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носіїв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: </a:t>
            </a:r>
            <a:r>
              <a:rPr lang="ru-RU" dirty="0" err="1" smtClean="0"/>
              <a:t>повноцінні</a:t>
            </a:r>
            <a:r>
              <a:rPr lang="ru-RU" dirty="0" smtClean="0"/>
              <a:t> (</a:t>
            </a:r>
            <a:r>
              <a:rPr lang="ru-RU" dirty="0" err="1" smtClean="0"/>
              <a:t>товарні</a:t>
            </a:r>
            <a:r>
              <a:rPr lang="ru-RU" dirty="0" smtClean="0"/>
              <a:t> та </a:t>
            </a:r>
            <a:r>
              <a:rPr lang="ru-RU" dirty="0" err="1" smtClean="0"/>
              <a:t>металеві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неповноцінні</a:t>
            </a:r>
            <a:r>
              <a:rPr lang="ru-RU" dirty="0" smtClean="0"/>
              <a:t> (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кредитні</a:t>
            </a:r>
            <a:r>
              <a:rPr lang="ru-RU" dirty="0" smtClean="0"/>
              <a:t>):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Повноцінні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номінальна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благородного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них. До </a:t>
            </a:r>
            <a:r>
              <a:rPr lang="ru-RU" dirty="0" err="1" smtClean="0"/>
              <a:t>повноцінних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товарні</a:t>
            </a:r>
            <a:r>
              <a:rPr lang="ru-RU" dirty="0" smtClean="0"/>
              <a:t> та </a:t>
            </a:r>
            <a:r>
              <a:rPr lang="ru-RU" dirty="0" err="1" smtClean="0"/>
              <a:t>металеві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Неповноцінні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гроші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субстанціональної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. До них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паперові</a:t>
            </a:r>
            <a:r>
              <a:rPr lang="ru-RU" dirty="0" smtClean="0"/>
              <a:t>, 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та </a:t>
            </a:r>
            <a:r>
              <a:rPr lang="ru-RU" dirty="0" err="1" smtClean="0"/>
              <a:t>білонна</a:t>
            </a:r>
            <a:r>
              <a:rPr lang="ru-RU" dirty="0" smtClean="0"/>
              <a:t> монета.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Змішані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форми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грошей ─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переходу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повноцінних</a:t>
            </a:r>
            <a:r>
              <a:rPr lang="ru-RU" dirty="0" smtClean="0"/>
              <a:t> до </a:t>
            </a:r>
            <a:r>
              <a:rPr lang="ru-RU" dirty="0" err="1" smtClean="0"/>
              <a:t>неповноцінних</a:t>
            </a:r>
            <a:r>
              <a:rPr lang="ru-RU" dirty="0" smtClean="0"/>
              <a:t> грошей.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Види</a:t>
            </a:r>
            <a:r>
              <a:rPr lang="ru-RU" dirty="0" smtClean="0"/>
              <a:t> грошей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919649"/>
            <a:ext cx="2643206" cy="193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0005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Товарні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гроші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грошей,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товаром (</a:t>
            </a:r>
            <a:r>
              <a:rPr lang="ru-RU" dirty="0" err="1" smtClean="0"/>
              <a:t>наприклад</a:t>
            </a:r>
            <a:r>
              <a:rPr lang="ru-RU" dirty="0" smtClean="0"/>
              <a:t> худоба, зерно, </a:t>
            </a:r>
            <a:r>
              <a:rPr lang="ru-RU" dirty="0" err="1" smtClean="0"/>
              <a:t>мушлі</a:t>
            </a:r>
            <a:r>
              <a:rPr lang="ru-RU" dirty="0" smtClean="0"/>
              <a:t>, </a:t>
            </a:r>
            <a:r>
              <a:rPr lang="ru-RU" dirty="0" err="1" smtClean="0"/>
              <a:t>хутра</a:t>
            </a:r>
            <a:r>
              <a:rPr lang="ru-RU" dirty="0" smtClean="0"/>
              <a:t>).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, вони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еквівалент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  <a:r>
              <a:rPr lang="ru-RU" dirty="0" err="1" smtClean="0"/>
              <a:t>Купівельна</a:t>
            </a:r>
            <a:r>
              <a:rPr lang="ru-RU" dirty="0" smtClean="0"/>
              <a:t> </a:t>
            </a:r>
            <a:r>
              <a:rPr lang="ru-RU" dirty="0" err="1" smtClean="0"/>
              <a:t>спроможність</a:t>
            </a:r>
            <a:r>
              <a:rPr lang="ru-RU" dirty="0" smtClean="0"/>
              <a:t> </a:t>
            </a:r>
            <a:r>
              <a:rPr lang="ru-RU" dirty="0" err="1" smtClean="0"/>
              <a:t>товарних</a:t>
            </a:r>
            <a:r>
              <a:rPr lang="ru-RU" dirty="0" smtClean="0"/>
              <a:t> грошей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вартості</a:t>
            </a:r>
            <a:r>
              <a:rPr lang="ru-RU" dirty="0" smtClean="0"/>
              <a:t>, </a:t>
            </a:r>
            <a:r>
              <a:rPr lang="ru-RU" dirty="0" err="1" smtClean="0"/>
              <a:t>властивій</a:t>
            </a:r>
            <a:r>
              <a:rPr lang="ru-RU" dirty="0" smtClean="0"/>
              <a:t> конкретному товару,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в </a:t>
            </a:r>
            <a:r>
              <a:rPr lang="ru-RU" dirty="0" err="1" smtClean="0"/>
              <a:t>ролі</a:t>
            </a:r>
            <a:r>
              <a:rPr lang="ru-RU" dirty="0" smtClean="0"/>
              <a:t> грошей.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one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7084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351930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Металеві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гроші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як шматки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та ваги, </a:t>
            </a:r>
            <a:r>
              <a:rPr lang="ru-RU" dirty="0" err="1" smtClean="0"/>
              <a:t>з</a:t>
            </a:r>
            <a:r>
              <a:rPr lang="ru-RU" dirty="0" smtClean="0"/>
              <a:t> часом вони </a:t>
            </a:r>
            <a:r>
              <a:rPr lang="ru-RU" dirty="0" err="1" smtClean="0"/>
              <a:t>трансформувались</a:t>
            </a:r>
            <a:r>
              <a:rPr lang="ru-RU" dirty="0" smtClean="0"/>
              <a:t> у форму монет. Монета </a:t>
            </a:r>
            <a:r>
              <a:rPr lang="ru-RU" dirty="0" err="1" smtClean="0"/>
              <a:t>грошовий</a:t>
            </a:r>
            <a:r>
              <a:rPr lang="ru-RU" dirty="0" smtClean="0"/>
              <a:t> знак, 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(золота, </a:t>
            </a:r>
            <a:r>
              <a:rPr lang="ru-RU" dirty="0" err="1" smtClean="0"/>
              <a:t>срібла</a:t>
            </a:r>
            <a:r>
              <a:rPr lang="ru-RU" dirty="0" smtClean="0"/>
              <a:t>, </a:t>
            </a:r>
            <a:r>
              <a:rPr lang="ru-RU" dirty="0" err="1" smtClean="0"/>
              <a:t>міді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) </a:t>
            </a:r>
            <a:r>
              <a:rPr lang="ru-RU" dirty="0" err="1" smtClean="0"/>
              <a:t>встановлених</a:t>
            </a:r>
            <a:r>
              <a:rPr lang="ru-RU" dirty="0" smtClean="0"/>
              <a:t> законом ваги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грошового </a:t>
            </a:r>
            <a:r>
              <a:rPr lang="ru-RU" dirty="0" err="1" smtClean="0"/>
              <a:t>обігу</a:t>
            </a:r>
            <a:r>
              <a:rPr lang="ru-RU" dirty="0" smtClean="0"/>
              <a:t> та платежу.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9e29bc6b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6892"/>
            <a:ext cx="4214810" cy="3161108"/>
          </a:xfrm>
          <a:prstGeom prst="rect">
            <a:avLst/>
          </a:prstGeom>
        </p:spPr>
      </p:pic>
      <p:pic>
        <p:nvPicPr>
          <p:cNvPr id="7" name="Рисунок 6" descr="4458568_6508ca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714752"/>
            <a:ext cx="4929190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614866" cy="550724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Паперові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гроші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самостійної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співрозмірна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номіналом</a:t>
            </a:r>
            <a:r>
              <a:rPr lang="ru-RU" dirty="0" smtClean="0"/>
              <a:t>. Вони </a:t>
            </a:r>
            <a:r>
              <a:rPr lang="ru-RU" dirty="0" err="1" smtClean="0"/>
              <a:t>випускаються</a:t>
            </a:r>
            <a:r>
              <a:rPr lang="ru-RU" dirty="0" smtClean="0"/>
              <a:t> державою для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(</a:t>
            </a:r>
            <a:r>
              <a:rPr lang="ru-RU" dirty="0" err="1" smtClean="0"/>
              <a:t>бюджетних</a:t>
            </a:r>
            <a:r>
              <a:rPr lang="ru-RU" dirty="0" smtClean="0"/>
              <a:t>)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наділяються</a:t>
            </a:r>
            <a:r>
              <a:rPr lang="ru-RU" dirty="0" smtClean="0"/>
              <a:t> нею </a:t>
            </a:r>
            <a:r>
              <a:rPr lang="ru-RU" dirty="0" err="1" smtClean="0"/>
              <a:t>примусовим</a:t>
            </a:r>
            <a:r>
              <a:rPr lang="ru-RU" dirty="0" smtClean="0"/>
              <a:t> курсом, </a:t>
            </a:r>
            <a:r>
              <a:rPr lang="ru-RU" dirty="0" err="1" smtClean="0"/>
              <a:t>визнаються</a:t>
            </a:r>
            <a:r>
              <a:rPr lang="ru-RU" dirty="0" smtClean="0"/>
              <a:t> </a:t>
            </a:r>
            <a:r>
              <a:rPr lang="ru-RU" dirty="0" err="1" smtClean="0"/>
              <a:t>законним</a:t>
            </a:r>
            <a:r>
              <a:rPr lang="ru-RU" dirty="0" smtClean="0"/>
              <a:t> </a:t>
            </a:r>
            <a:r>
              <a:rPr lang="ru-RU" dirty="0" err="1" smtClean="0"/>
              <a:t>платіжним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ak-zrobiti-gr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8604"/>
            <a:ext cx="3786182" cy="3009900"/>
          </a:xfrm>
          <a:prstGeom prst="rect">
            <a:avLst/>
          </a:prstGeom>
        </p:spPr>
      </p:pic>
      <p:pic>
        <p:nvPicPr>
          <p:cNvPr id="5" name="Рисунок 4" descr="b1e304b9d9_223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06" y="3429000"/>
            <a:ext cx="378619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500" b="1" dirty="0" err="1" smtClean="0">
                <a:solidFill>
                  <a:srgbClr val="FF0000"/>
                </a:solidFill>
              </a:rPr>
              <a:t>Кредитні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err="1" smtClean="0">
                <a:solidFill>
                  <a:srgbClr val="FF0000"/>
                </a:solidFill>
              </a:rPr>
              <a:t>гроші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права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юридичних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спеціальним</a:t>
            </a:r>
            <a:r>
              <a:rPr lang="ru-RU" dirty="0" smtClean="0"/>
              <a:t> чином оформлений борг, </a:t>
            </a:r>
            <a:r>
              <a:rPr lang="ru-RU" dirty="0" err="1" smtClean="0"/>
              <a:t>зазвичай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переданого</a:t>
            </a:r>
            <a:r>
              <a:rPr lang="ru-RU" dirty="0" smtClean="0"/>
              <a:t> </a:t>
            </a:r>
            <a:r>
              <a:rPr lang="ru-RU" dirty="0" err="1" smtClean="0"/>
              <a:t>цінного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покупки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послуг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оплати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боргів</a:t>
            </a:r>
            <a:r>
              <a:rPr lang="ru-RU" dirty="0" smtClean="0"/>
              <a:t>. Оплата по таким </a:t>
            </a:r>
            <a:r>
              <a:rPr lang="ru-RU" dirty="0" err="1" smtClean="0"/>
              <a:t>зобов'язанням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проводиться у </a:t>
            </a:r>
            <a:r>
              <a:rPr lang="ru-RU" dirty="0" err="1" smtClean="0"/>
              <a:t>визначений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, коли оплата проводиться в </a:t>
            </a:r>
            <a:r>
              <a:rPr lang="ru-RU" dirty="0" err="1" smtClean="0"/>
              <a:t>будь-який</a:t>
            </a:r>
            <a:r>
              <a:rPr lang="ru-RU" dirty="0" smtClean="0"/>
              <a:t> час на першу </a:t>
            </a:r>
            <a:r>
              <a:rPr lang="ru-RU" dirty="0" err="1" smtClean="0"/>
              <a:t>вимогу</a:t>
            </a:r>
            <a:r>
              <a:rPr lang="ru-RU" dirty="0" smtClean="0"/>
              <a:t>. 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невиконання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. 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шлях </a:t>
            </a:r>
            <a:r>
              <a:rPr lang="ru-RU" dirty="0" err="1" smtClean="0"/>
              <a:t>розвитку</a:t>
            </a:r>
            <a:r>
              <a:rPr lang="ru-RU" dirty="0" smtClean="0"/>
              <a:t>: вексель, банкнота, чек,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кредитні</a:t>
            </a:r>
            <a:r>
              <a:rPr lang="ru-RU" dirty="0" smtClean="0"/>
              <a:t> </a:t>
            </a:r>
            <a:r>
              <a:rPr lang="ru-RU" dirty="0" err="1" smtClean="0"/>
              <a:t>картки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3446"/>
            <a:ext cx="4286248" cy="2214554"/>
          </a:xfrm>
          <a:prstGeom prst="rect">
            <a:avLst/>
          </a:prstGeom>
        </p:spPr>
      </p:pic>
      <p:pic>
        <p:nvPicPr>
          <p:cNvPr id="6" name="Рисунок 5" descr="mesto-skopleniya-bakter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643446"/>
            <a:ext cx="4857752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Вартість</a:t>
            </a:r>
            <a:r>
              <a:rPr lang="ru-RU" dirty="0" smtClean="0"/>
              <a:t> грошей, як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,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купівельною</a:t>
            </a:r>
            <a:r>
              <a:rPr lang="ru-RU" dirty="0" smtClean="0"/>
              <a:t> </a:t>
            </a:r>
            <a:r>
              <a:rPr lang="ru-RU" dirty="0" err="1" smtClean="0"/>
              <a:t>спроможністю</a:t>
            </a:r>
            <a:r>
              <a:rPr lang="ru-RU" dirty="0" smtClean="0"/>
              <a:t>. </a:t>
            </a:r>
            <a:r>
              <a:rPr lang="ru-RU" dirty="0" err="1" smtClean="0"/>
              <a:t>Купівельна</a:t>
            </a:r>
            <a:r>
              <a:rPr lang="ru-RU" dirty="0" smtClean="0"/>
              <a:t> </a:t>
            </a:r>
            <a:r>
              <a:rPr lang="ru-RU" dirty="0" err="1" smtClean="0"/>
              <a:t>спроможність</a:t>
            </a:r>
            <a:r>
              <a:rPr lang="ru-RU" dirty="0" smtClean="0"/>
              <a:t> не </a:t>
            </a:r>
            <a:r>
              <a:rPr lang="ru-RU" dirty="0" err="1" smtClean="0"/>
              <a:t>обов'язково</a:t>
            </a:r>
            <a:r>
              <a:rPr lang="ru-RU" dirty="0" smtClean="0"/>
              <a:t> повинна бути </a:t>
            </a:r>
            <a:r>
              <a:rPr lang="ru-RU" dirty="0" err="1" smtClean="0"/>
              <a:t>обумовлена</a:t>
            </a:r>
            <a:r>
              <a:rPr lang="ru-RU" dirty="0" smtClean="0"/>
              <a:t> реальною </a:t>
            </a:r>
            <a:r>
              <a:rPr lang="ru-RU" dirty="0" err="1" smtClean="0"/>
              <a:t>вартістю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вартістю</a:t>
            </a:r>
            <a:r>
              <a:rPr lang="ru-RU" dirty="0" smtClean="0"/>
              <a:t> золота,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яке вони легко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гарантовано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обмінені</a:t>
            </a:r>
            <a:r>
              <a:rPr lang="ru-RU" dirty="0" smtClean="0"/>
              <a:t> (</a:t>
            </a:r>
            <a:r>
              <a:rPr lang="ru-RU" dirty="0" err="1" smtClean="0"/>
              <a:t>золотий</a:t>
            </a:r>
            <a:r>
              <a:rPr lang="ru-RU" dirty="0" smtClean="0"/>
              <a:t> запас). Вона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довірою</a:t>
            </a:r>
            <a:r>
              <a:rPr lang="ru-RU" dirty="0" smtClean="0"/>
              <a:t> до </a:t>
            </a:r>
            <a:r>
              <a:rPr lang="ru-RU" dirty="0" err="1" smtClean="0"/>
              <a:t>емітенту</a:t>
            </a:r>
            <a:r>
              <a:rPr lang="ru-RU" dirty="0" smtClean="0"/>
              <a:t> </a:t>
            </a:r>
            <a:r>
              <a:rPr lang="ru-RU" dirty="0" err="1" smtClean="0"/>
              <a:t>власників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Вартість</a:t>
            </a:r>
            <a:r>
              <a:rPr lang="ru-RU" dirty="0" smtClean="0"/>
              <a:t> грошей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129200"/>
            <a:ext cx="2357454" cy="17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 </a:t>
            </a:r>
            <a:r>
              <a:rPr lang="ru-RU" sz="2800" b="1" dirty="0" err="1" smtClean="0">
                <a:solidFill>
                  <a:srgbClr val="FF0000"/>
                </a:solidFill>
              </a:rPr>
              <a:t>Грешема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закон</a:t>
            </a:r>
            <a:r>
              <a:rPr lang="ru-RU" dirty="0" smtClean="0"/>
              <a:t> названий на честь </a:t>
            </a:r>
            <a:r>
              <a:rPr lang="ru-RU" dirty="0" err="1" smtClean="0"/>
              <a:t>англійського</a:t>
            </a:r>
            <a:r>
              <a:rPr lang="ru-RU" dirty="0" smtClean="0"/>
              <a:t> </a:t>
            </a:r>
            <a:r>
              <a:rPr lang="ru-RU" dirty="0" err="1" smtClean="0"/>
              <a:t>фінансиста</a:t>
            </a:r>
            <a:r>
              <a:rPr lang="ru-RU" dirty="0" smtClean="0"/>
              <a:t> Томаса </a:t>
            </a:r>
            <a:r>
              <a:rPr lang="ru-RU" dirty="0" err="1" smtClean="0"/>
              <a:t>Грешема</a:t>
            </a:r>
            <a:r>
              <a:rPr lang="ru-RU" dirty="0" smtClean="0"/>
              <a:t> (1519 — 1579) про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валютами.</a:t>
            </a:r>
          </a:p>
          <a:p>
            <a:endParaRPr lang="ru-RU" dirty="0" smtClean="0"/>
          </a:p>
          <a:p>
            <a:r>
              <a:rPr lang="ru-RU" b="1" u="sng" dirty="0" err="1" smtClean="0"/>
              <a:t>Визначення</a:t>
            </a:r>
            <a:r>
              <a:rPr lang="ru-RU" dirty="0" smtClean="0"/>
              <a:t>: </a:t>
            </a:r>
            <a:r>
              <a:rPr lang="ru-RU" dirty="0" err="1" smtClean="0"/>
              <a:t>Переоцінені</a:t>
            </a:r>
            <a:r>
              <a:rPr lang="ru-RU" dirty="0" smtClean="0"/>
              <a:t> державою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витіснять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обороту </a:t>
            </a:r>
            <a:r>
              <a:rPr lang="ru-RU" dirty="0" err="1" smtClean="0"/>
              <a:t>недооцінені</a:t>
            </a:r>
            <a:r>
              <a:rPr lang="ru-RU" dirty="0" smtClean="0"/>
              <a:t> державою </a:t>
            </a:r>
            <a:r>
              <a:rPr lang="ru-RU" dirty="0" err="1" smtClean="0"/>
              <a:t>гроші</a:t>
            </a:r>
            <a:r>
              <a:rPr lang="ru-RU" dirty="0" smtClean="0"/>
              <a:t>. («</a:t>
            </a:r>
            <a:r>
              <a:rPr lang="en-US" dirty="0" smtClean="0"/>
              <a:t>Money overvalued by the State will drive money undervalued by the State out of circulation.»)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Закон </a:t>
            </a:r>
            <a:r>
              <a:rPr lang="ru-RU" dirty="0" err="1" smtClean="0"/>
              <a:t>Грешема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Грошова</a:t>
            </a:r>
            <a:r>
              <a:rPr lang="ru-RU" b="1" i="1" dirty="0" smtClean="0"/>
              <a:t> система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визначена</a:t>
            </a:r>
            <a:r>
              <a:rPr lang="ru-RU" dirty="0" smtClean="0"/>
              <a:t> державою форма </a:t>
            </a:r>
            <a:r>
              <a:rPr lang="ru-RU" dirty="0" err="1" smtClean="0"/>
              <a:t>організації</a:t>
            </a:r>
            <a:r>
              <a:rPr lang="ru-RU" dirty="0" smtClean="0"/>
              <a:t> грошового </a:t>
            </a:r>
            <a:r>
              <a:rPr lang="ru-RU" dirty="0" err="1" smtClean="0"/>
              <a:t>обігу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законами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основу становить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та </a:t>
            </a:r>
            <a:r>
              <a:rPr lang="ru-RU" dirty="0" err="1" smtClean="0"/>
              <a:t>інститутів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промислово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грошову</a:t>
            </a:r>
            <a:r>
              <a:rPr lang="ru-RU" dirty="0" smtClean="0"/>
              <a:t> систему, яку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вдосконалює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Грошова</a:t>
            </a:r>
            <a:r>
              <a:rPr lang="ru-RU" dirty="0" smtClean="0"/>
              <a:t> система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219712"/>
            <a:ext cx="2234029" cy="163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Зміст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гроші</a:t>
            </a:r>
          </a:p>
          <a:p>
            <a:r>
              <a:rPr lang="uk-UA" dirty="0" smtClean="0"/>
              <a:t>Функції грошей</a:t>
            </a:r>
          </a:p>
          <a:p>
            <a:r>
              <a:rPr lang="uk-UA" dirty="0" smtClean="0"/>
              <a:t>Походження грошей</a:t>
            </a:r>
          </a:p>
          <a:p>
            <a:r>
              <a:rPr lang="uk-UA" dirty="0" smtClean="0"/>
              <a:t>Види грошей</a:t>
            </a:r>
          </a:p>
          <a:p>
            <a:r>
              <a:rPr lang="uk-UA" dirty="0" smtClean="0"/>
              <a:t>Вартість грошей</a:t>
            </a:r>
          </a:p>
          <a:p>
            <a:r>
              <a:rPr lang="uk-UA" dirty="0" smtClean="0"/>
              <a:t>Закон </a:t>
            </a:r>
            <a:r>
              <a:rPr lang="uk-UA" dirty="0" err="1" smtClean="0"/>
              <a:t>Грешема</a:t>
            </a:r>
            <a:endParaRPr lang="uk-UA" dirty="0" smtClean="0"/>
          </a:p>
          <a:p>
            <a:r>
              <a:rPr lang="uk-UA" dirty="0" smtClean="0"/>
              <a:t>Грошові системи</a:t>
            </a:r>
          </a:p>
          <a:p>
            <a:r>
              <a:rPr lang="uk-UA" dirty="0" smtClean="0"/>
              <a:t>Закон грошового обігу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" name="Рисунок 7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1285860"/>
            <a:ext cx="4370675" cy="320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грошову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масштаб </a:t>
            </a:r>
            <a:r>
              <a:rPr lang="ru-RU" dirty="0" err="1" smtClean="0"/>
              <a:t>цін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валютний</a:t>
            </a:r>
            <a:r>
              <a:rPr lang="ru-RU" dirty="0" smtClean="0"/>
              <a:t> курс;</a:t>
            </a:r>
          </a:p>
          <a:p>
            <a:r>
              <a:rPr lang="ru-RU" dirty="0" smtClean="0"/>
              <a:t>порядок </a:t>
            </a:r>
            <a:r>
              <a:rPr lang="ru-RU" dirty="0" err="1" smtClean="0"/>
              <a:t>готівкової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безготівкової</a:t>
            </a:r>
            <a:r>
              <a:rPr lang="ru-RU" dirty="0" smtClean="0"/>
              <a:t> </a:t>
            </a:r>
            <a:r>
              <a:rPr lang="ru-RU" dirty="0" err="1" smtClean="0"/>
              <a:t>емісії</a:t>
            </a:r>
            <a:r>
              <a:rPr lang="ru-RU" dirty="0" smtClean="0"/>
              <a:t> та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регламентацію</a:t>
            </a:r>
            <a:r>
              <a:rPr lang="ru-RU" dirty="0" smtClean="0"/>
              <a:t> </a:t>
            </a:r>
            <a:r>
              <a:rPr lang="ru-RU" dirty="0" err="1" smtClean="0"/>
              <a:t>безготівкового</a:t>
            </a:r>
            <a:r>
              <a:rPr lang="ru-RU" dirty="0" smtClean="0"/>
              <a:t> грошового </a:t>
            </a:r>
            <a:r>
              <a:rPr lang="ru-RU" dirty="0" err="1" smtClean="0"/>
              <a:t>обігу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правила </a:t>
            </a:r>
            <a:r>
              <a:rPr lang="ru-RU" dirty="0" err="1" smtClean="0"/>
              <a:t>вивозу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ввезення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та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орган,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грошово</a:t>
            </a:r>
            <a:r>
              <a:rPr lang="ru-RU" dirty="0" smtClean="0"/>
              <a:t> — </a:t>
            </a:r>
            <a:r>
              <a:rPr lang="ru-RU" dirty="0" err="1" smtClean="0"/>
              <a:t>кредитне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валютне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діючих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систем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та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Закон грошового обігу </a:t>
            </a:r>
            <a:r>
              <a:rPr lang="vi-VN" dirty="0" smtClean="0"/>
              <a:t>— загальний економічний закон, який визначає що протягом даного періоду для обігу необхідна лише певна об'єктивно обумовлена маса купівельних і платіжних засобів.</a:t>
            </a:r>
          </a:p>
          <a:p>
            <a:endParaRPr lang="vi-VN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Закон грошового </a:t>
            </a:r>
            <a:r>
              <a:rPr lang="ru-RU" dirty="0" err="1" smtClean="0"/>
              <a:t>обігу</a:t>
            </a:r>
            <a:endParaRPr lang="ru-RU" dirty="0"/>
          </a:p>
        </p:txBody>
      </p:sp>
      <p:pic>
        <p:nvPicPr>
          <p:cNvPr id="6" name="Рисунок 5" descr="groshi-v-doro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9192" y="3647688"/>
            <a:ext cx="4194808" cy="32103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b0b36c321a66bd030315dd9005952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5572164" cy="12242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Якщо формалізувати суть цього закону, то вона може бути виражена рівнянням</a:t>
            </a:r>
            <a:r>
              <a:rPr lang="vi-VN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3857628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 — </a:t>
            </a:r>
            <a:r>
              <a:rPr lang="ru-RU" dirty="0" err="1" smtClean="0"/>
              <a:t>об'єктивно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грошей;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</a:t>
            </a:r>
            <a:r>
              <a:rPr lang="en-US" dirty="0" smtClean="0"/>
              <a:t>PQ — </a:t>
            </a:r>
            <a:r>
              <a:rPr lang="ru-RU" dirty="0" smtClean="0"/>
              <a:t>сума </a:t>
            </a:r>
            <a:r>
              <a:rPr lang="ru-RU" dirty="0" err="1" smtClean="0"/>
              <a:t>цін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реалізуються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</a:t>
            </a:r>
            <a:r>
              <a:rPr lang="ru-RU" dirty="0" smtClean="0"/>
              <a:t>К — сума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у кредит;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</a:t>
            </a:r>
            <a:r>
              <a:rPr lang="ru-RU" dirty="0" smtClean="0"/>
              <a:t>П — </a:t>
            </a:r>
            <a:r>
              <a:rPr lang="ru-RU" dirty="0" err="1" smtClean="0"/>
              <a:t>загальна</a:t>
            </a:r>
            <a:r>
              <a:rPr lang="ru-RU" dirty="0" smtClean="0"/>
              <a:t> сума </a:t>
            </a:r>
            <a:r>
              <a:rPr lang="ru-RU" dirty="0" err="1" smtClean="0"/>
              <a:t>платежів</a:t>
            </a:r>
            <a:r>
              <a:rPr lang="ru-RU" dirty="0" smtClean="0"/>
              <a:t>, строк оплати </a:t>
            </a:r>
            <a:r>
              <a:rPr lang="ru-RU" dirty="0" err="1" smtClean="0"/>
              <a:t>яких</a:t>
            </a:r>
            <a:r>
              <a:rPr lang="ru-RU" dirty="0" smtClean="0"/>
              <a:t> настав;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</a:t>
            </a:r>
            <a:r>
              <a:rPr lang="ru-RU" dirty="0" smtClean="0"/>
              <a:t>ВП — сума </a:t>
            </a:r>
            <a:r>
              <a:rPr lang="ru-RU" dirty="0" err="1" smtClean="0"/>
              <a:t>платежів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погашаються</a:t>
            </a:r>
            <a:r>
              <a:rPr lang="ru-RU" dirty="0" smtClean="0"/>
              <a:t> шляхом </a:t>
            </a:r>
            <a:r>
              <a:rPr lang="ru-RU" dirty="0" err="1" smtClean="0"/>
              <a:t>взаємного</a:t>
            </a:r>
            <a:r>
              <a:rPr lang="ru-RU" dirty="0" smtClean="0"/>
              <a:t> </a:t>
            </a:r>
            <a:r>
              <a:rPr lang="ru-RU" dirty="0" err="1" smtClean="0"/>
              <a:t>зарахування</a:t>
            </a:r>
            <a:r>
              <a:rPr lang="ru-RU" dirty="0" smtClean="0"/>
              <a:t> </a:t>
            </a:r>
            <a:r>
              <a:rPr lang="ru-RU" dirty="0" err="1" smtClean="0"/>
              <a:t>боргів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 — </a:t>
            </a:r>
            <a:r>
              <a:rPr lang="ru-RU" dirty="0" err="1" smtClean="0"/>
              <a:t>швидкість</a:t>
            </a:r>
            <a:r>
              <a:rPr lang="ru-RU" dirty="0" smtClean="0"/>
              <a:t> обороту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183"/>
            <a:ext cx="9144000" cy="5643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Українські гроші - гривня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92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5028847" cy="36433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Російські гроші - рублі</a:t>
            </a:r>
            <a:endParaRPr lang="ru-RU" dirty="0"/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428736"/>
            <a:ext cx="3119474" cy="3119474"/>
          </a:xfrm>
          <a:prstGeom prst="rect">
            <a:avLst/>
          </a:prstGeom>
        </p:spPr>
      </p:pic>
      <p:pic>
        <p:nvPicPr>
          <p:cNvPr id="6" name="Рисунок 5" descr="redkie-monety-sovremennoi-rossii-5ryble_2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472" y="4777725"/>
            <a:ext cx="4000528" cy="2080275"/>
          </a:xfrm>
          <a:prstGeom prst="rect">
            <a:avLst/>
          </a:prstGeom>
        </p:spPr>
      </p:pic>
      <p:pic>
        <p:nvPicPr>
          <p:cNvPr id="7" name="Рисунок 6" descr="266621-alexfas01.jpg"/>
          <p:cNvPicPr>
            <a:picLocks noChangeAspect="1"/>
          </p:cNvPicPr>
          <p:nvPr/>
        </p:nvPicPr>
        <p:blipFill>
          <a:blip r:embed="rId5" cstate="print"/>
          <a:srcRect t="50000" r="326"/>
          <a:stretch>
            <a:fillRect/>
          </a:stretch>
        </p:blipFill>
        <p:spPr>
          <a:xfrm>
            <a:off x="0" y="1214422"/>
            <a:ext cx="5000628" cy="20154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l-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85860"/>
            <a:ext cx="9234327" cy="55721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Американські гроші - долари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mfrp5j8rkjew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8099"/>
            <a:ext cx="9144000" cy="56499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Китайські гроші - юань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uro 500-44-85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1"/>
            <a:ext cx="9144000" cy="55721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Німецькі гроші - євро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Що таке гроші?</a:t>
            </a:r>
            <a:endParaRPr lang="ru-RU" dirty="0"/>
          </a:p>
        </p:txBody>
      </p:sp>
      <p:pic>
        <p:nvPicPr>
          <p:cNvPr id="4" name="Рисунок 3" descr="kiotski_gros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9144000" cy="3214687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42984"/>
            <a:ext cx="9144000" cy="2500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Гроші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це сукупність фінансових активів, які регулярно використовуються для угод і характеризуються формулюванням, що акцентує увагу на абсолютній ліквідності, тобто здатність грошей практично миттєво й без утрат обмінюватися на будь-які блага.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oshi-v-doro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7959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929330"/>
            <a:ext cx="9144000" cy="10969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3200" b="1" i="0" u="sng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Гроші </a:t>
            </a:r>
            <a:r>
              <a:rPr kumimoji="0" lang="uk-UA" sz="27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це загальний еквівалент, яким вимірюється вартість усіх товарів та послуг.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Міри вартості</a:t>
            </a:r>
          </a:p>
          <a:p>
            <a:r>
              <a:rPr lang="uk-UA" dirty="0" smtClean="0"/>
              <a:t>Засобу обігу</a:t>
            </a:r>
          </a:p>
          <a:p>
            <a:r>
              <a:rPr lang="uk-UA" dirty="0" smtClean="0"/>
              <a:t>Засобу платежу</a:t>
            </a:r>
          </a:p>
          <a:p>
            <a:r>
              <a:rPr lang="uk-UA" dirty="0" smtClean="0"/>
              <a:t>Засобу нагромадження</a:t>
            </a:r>
          </a:p>
          <a:p>
            <a:r>
              <a:rPr lang="uk-UA" dirty="0" smtClean="0"/>
              <a:t>Світові гроші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Функції грошей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14686"/>
            <a:ext cx="4643438" cy="340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Гроші вимірюють та порівнюють</a:t>
            </a:r>
          </a:p>
          <a:p>
            <a:r>
              <a:rPr lang="uk-UA" dirty="0" smtClean="0"/>
              <a:t>Встановлюється ціна блага</a:t>
            </a:r>
          </a:p>
          <a:p>
            <a:r>
              <a:rPr lang="uk-UA" dirty="0" smtClean="0"/>
              <a:t>Функцію виконують так звані ідеальні гроші</a:t>
            </a:r>
          </a:p>
          <a:p>
            <a:r>
              <a:rPr lang="uk-UA" dirty="0" smtClean="0"/>
              <a:t>Наявні грошу при цьому не потрібні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Функція міри вартості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857628"/>
            <a:ext cx="3786214" cy="27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Обмін товару</a:t>
            </a:r>
          </a:p>
          <a:p>
            <a:r>
              <a:rPr lang="uk-UA" dirty="0" smtClean="0"/>
              <a:t>Купівля – Продаж</a:t>
            </a:r>
          </a:p>
          <a:p>
            <a:r>
              <a:rPr lang="uk-UA" dirty="0" smtClean="0"/>
              <a:t>Функцію виконують реальні гроші</a:t>
            </a:r>
          </a:p>
          <a:p>
            <a:r>
              <a:rPr lang="uk-UA" dirty="0" smtClean="0"/>
              <a:t>Гроші грають роль посередника між різними товарами</a:t>
            </a:r>
          </a:p>
          <a:p>
            <a:r>
              <a:rPr lang="uk-UA" dirty="0" smtClean="0"/>
              <a:t>Прискорюється процес задоволення потреб економічних суб'єктів.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Засіб обігу</a:t>
            </a:r>
            <a:endParaRPr lang="ru-RU" dirty="0"/>
          </a:p>
        </p:txBody>
      </p:sp>
      <p:pic>
        <p:nvPicPr>
          <p:cNvPr id="4" name="Рисунок 3" descr="bigstockphoto_money_puzzle_6706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14818"/>
            <a:ext cx="3403015" cy="249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ru-RU" dirty="0" err="1" smtClean="0"/>
              <a:t>Засіб</a:t>
            </a:r>
            <a:r>
              <a:rPr lang="ru-RU" dirty="0" smtClean="0"/>
              <a:t> платежу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обслуговують</a:t>
            </a:r>
            <a:r>
              <a:rPr lang="ru-RU" dirty="0" smtClean="0"/>
              <a:t> </a:t>
            </a:r>
            <a:r>
              <a:rPr lang="ru-RU" dirty="0" err="1" smtClean="0"/>
              <a:t>погашення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боргових</a:t>
            </a:r>
            <a:r>
              <a:rPr lang="ru-RU" dirty="0" smtClean="0"/>
              <a:t> </a:t>
            </a:r>
            <a:r>
              <a:rPr lang="ru-RU" dirty="0" err="1" smtClean="0"/>
              <a:t>зобов'язань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розширеного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Засіб платежу</a:t>
            </a:r>
            <a:endParaRPr lang="ru-RU" dirty="0"/>
          </a:p>
        </p:txBody>
      </p:sp>
      <p:pic>
        <p:nvPicPr>
          <p:cNvPr id="4" name="Рисунок 3" descr="b1e304b9d9_223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9144000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 грошей бути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,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абстрактної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.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на скарб.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нагромадження</a:t>
            </a:r>
            <a:endParaRPr lang="ru-RU" dirty="0"/>
          </a:p>
        </p:txBody>
      </p:sp>
      <p:pic>
        <p:nvPicPr>
          <p:cNvPr id="4" name="Рисунок 3" descr="0001-001-Gro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3379"/>
            <a:ext cx="4143372" cy="2714621"/>
          </a:xfrm>
          <a:prstGeom prst="rect">
            <a:avLst/>
          </a:prstGeom>
        </p:spPr>
      </p:pic>
      <p:pic>
        <p:nvPicPr>
          <p:cNvPr id="5" name="Рисунок 4" descr="Saving-money-during-hard-financial-times-01-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143380"/>
            <a:ext cx="5000628" cy="27146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965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Слайд 1</vt:lpstr>
      <vt:lpstr>Зміст</vt:lpstr>
      <vt:lpstr>Що таке гроші?</vt:lpstr>
      <vt:lpstr>Слайд 4</vt:lpstr>
      <vt:lpstr>Функції грошей</vt:lpstr>
      <vt:lpstr>Функція міри вартості</vt:lpstr>
      <vt:lpstr>Засіб обігу</vt:lpstr>
      <vt:lpstr>Засіб платежу</vt:lpstr>
      <vt:lpstr>Засіб нагромадження</vt:lpstr>
      <vt:lpstr>Світові гроші</vt:lpstr>
      <vt:lpstr>Походження грошей</vt:lpstr>
      <vt:lpstr>Види грошей</vt:lpstr>
      <vt:lpstr>Слайд 13</vt:lpstr>
      <vt:lpstr>Слайд 14</vt:lpstr>
      <vt:lpstr>Слайд 15</vt:lpstr>
      <vt:lpstr>Слайд 16</vt:lpstr>
      <vt:lpstr>Вартість грошей</vt:lpstr>
      <vt:lpstr>Закон Грешема</vt:lpstr>
      <vt:lpstr>Грошова система</vt:lpstr>
      <vt:lpstr> Кожна з нині діючих грошових систем мають багато спільних ознак та включають такі елементи: </vt:lpstr>
      <vt:lpstr>Закон грошового обігу</vt:lpstr>
      <vt:lpstr>  Якщо формалізувати суть цього закону, то вона може бути виражена рівнянням:</vt:lpstr>
      <vt:lpstr>Українські гроші - гривня</vt:lpstr>
      <vt:lpstr>Російські гроші - рублі</vt:lpstr>
      <vt:lpstr>Американські гроші - долари</vt:lpstr>
      <vt:lpstr>Китайські гроші - юань</vt:lpstr>
      <vt:lpstr>Німецькі гроші - євро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7</cp:revision>
  <dcterms:created xsi:type="dcterms:W3CDTF">2013-10-27T08:20:50Z</dcterms:created>
  <dcterms:modified xsi:type="dcterms:W3CDTF">2013-10-27T09:26:46Z</dcterms:modified>
</cp:coreProperties>
</file>