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24C57E-5808-4F64-8641-CE70A139A2F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59A7D5-410C-4F09-80D1-1DFFD60860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1828800"/>
          </a:xfrm>
        </p:spPr>
        <p:txBody>
          <a:bodyPr/>
          <a:lstStyle/>
          <a:p>
            <a:pPr algn="ctr"/>
            <a:r>
              <a:rPr lang="ru-RU" dirty="0" err="1" smtClean="0"/>
              <a:t>Ринок</a:t>
            </a:r>
            <a:r>
              <a:rPr lang="ru-RU" dirty="0" smtClean="0"/>
              <a:t>. </a:t>
            </a:r>
            <a:r>
              <a:rPr lang="ru-RU" dirty="0" err="1" smtClean="0"/>
              <a:t>Види</a:t>
            </a:r>
            <a:r>
              <a:rPr lang="ru-RU" dirty="0" smtClean="0"/>
              <a:t> ринк</a:t>
            </a:r>
            <a:r>
              <a:rPr lang="uk-UA" dirty="0" err="1" smtClean="0"/>
              <a:t>ів</a:t>
            </a:r>
            <a:r>
              <a:rPr lang="uk-UA" dirty="0" smtClean="0"/>
              <a:t> та їх значення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929174"/>
            <a:ext cx="3571868" cy="1928826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Підготувала</a:t>
            </a:r>
          </a:p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учениця 11 –Б класу </a:t>
            </a:r>
          </a:p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Іщенко Інна</a:t>
            </a:r>
          </a:p>
        </p:txBody>
      </p:sp>
      <p:pic>
        <p:nvPicPr>
          <p:cNvPr id="8" name="Рисунок 7" descr="fimg178222_sozdanie_sovetn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8234"/>
            <a:ext cx="4714868" cy="3889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pPr algn="ctr"/>
            <a:r>
              <a:rPr lang="uk-UA" sz="3400" b="1" dirty="0" smtClean="0">
                <a:solidFill>
                  <a:srgbClr val="FFFF00"/>
                </a:solidFill>
                <a:latin typeface="Comic Sans MS" pitchFamily="66" charset="0"/>
              </a:rPr>
              <a:t>Інформативна</a:t>
            </a:r>
            <a:r>
              <a:rPr lang="uk-UA" sz="3400" b="1" dirty="0" smtClean="0">
                <a:solidFill>
                  <a:schemeClr val="tx2"/>
                </a:solidFill>
              </a:rPr>
              <a:t> 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функція полягає в тому, що ринок через ціни інформує виробника, торговця, споживача про те, що вигідно виробляти й купувати, а що — ні, у якій кількості і кому;</a:t>
            </a:r>
            <a:endParaRPr lang="ru-RU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06993242_3937459_DinheiroMaoCon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189980"/>
            <a:ext cx="3395662" cy="26680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389120"/>
          </a:xfrm>
        </p:spPr>
        <p:txBody>
          <a:bodyPr/>
          <a:lstStyle/>
          <a:p>
            <a:pPr algn="ctr"/>
            <a:r>
              <a:rPr lang="uk-UA" sz="3400" b="1" dirty="0" smtClean="0">
                <a:solidFill>
                  <a:srgbClr val="FFFF00"/>
                </a:solidFill>
                <a:latin typeface="Comic Sans MS" pitchFamily="66" charset="0"/>
              </a:rPr>
              <a:t>Розподільча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функція проявляється в тому, що доходи виробників та споживачів диференціюються через ціни, зумовлюючи соціальне розшарування суспільства за доходами;</a:t>
            </a:r>
            <a:endParaRPr lang="ru-RU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70455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1209"/>
            <a:ext cx="3889054" cy="291679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89120"/>
          </a:xfrm>
        </p:spPr>
        <p:txBody>
          <a:bodyPr/>
          <a:lstStyle/>
          <a:p>
            <a:pPr algn="ctr"/>
            <a:r>
              <a:rPr lang="uk-UA" sz="3400" b="1" dirty="0" smtClean="0">
                <a:solidFill>
                  <a:srgbClr val="FFFF00"/>
                </a:solidFill>
                <a:latin typeface="Comic Sans MS" pitchFamily="66" charset="0"/>
              </a:rPr>
              <a:t>Інтеграційна</a:t>
            </a:r>
            <a:r>
              <a:rPr lang="uk-UA" sz="3400" b="1" dirty="0" smtClean="0">
                <a:solidFill>
                  <a:schemeClr val="tx2"/>
                </a:solidFill>
              </a:rPr>
              <a:t> 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функція проявляється в тому, що ринок об’єднує суб’єктів економічної системи в одне ціле, сприяючи формуванню єдиного економічного простору як у межах окремої держави, так і в межах світової економіки;</a:t>
            </a:r>
            <a:endParaRPr lang="ru-RU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andshak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6375"/>
            <a:ext cx="1971675" cy="157162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Список використаних джерел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http://osvita.ua/vnz/reports/international-relations/19290/</a:t>
            </a:r>
            <a:endParaRPr lang="uk-UA" dirty="0" smtClean="0"/>
          </a:p>
          <a:p>
            <a:r>
              <a:rPr lang="en-US" dirty="0" smtClean="0"/>
              <a:t>http://school.xvatit.com/index.php</a:t>
            </a:r>
            <a:endParaRPr lang="uk-UA" dirty="0" smtClean="0"/>
          </a:p>
          <a:p>
            <a:r>
              <a:rPr lang="en-US" dirty="0" smtClean="0"/>
              <a:t>uk.wikipedia.org/wiki/</a:t>
            </a:r>
            <a:r>
              <a:rPr lang="ru-RU" dirty="0" err="1" smtClean="0"/>
              <a:t>Ринок</a:t>
            </a:r>
            <a:endParaRPr lang="ru-RU" dirty="0"/>
          </a:p>
        </p:txBody>
      </p:sp>
      <p:pic>
        <p:nvPicPr>
          <p:cNvPr id="4" name="Рисунок 3" descr="image-of-animated-book-to-u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928934"/>
            <a:ext cx="5010157" cy="3757618"/>
          </a:xfrm>
          <a:prstGeom prst="rect">
            <a:avLst/>
          </a:prstGeom>
        </p:spPr>
      </p:pic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2" y="0"/>
            <a:ext cx="857232" cy="857232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pic>
        <p:nvPicPr>
          <p:cNvPr id="4" name="Рисунок 3" descr="globu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305" y="5715016"/>
            <a:ext cx="1360696" cy="1142984"/>
          </a:xfrm>
          <a:prstGeom prst="rect">
            <a:avLst/>
          </a:prstGeom>
        </p:spPr>
      </p:pic>
      <p:pic>
        <p:nvPicPr>
          <p:cNvPr id="5" name="Рисунок 4" descr="animation-teach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6789"/>
            <a:ext cx="2071702" cy="1961211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Ринок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chemeClr val="tx2">
                    <a:lumMod val="90000"/>
                  </a:schemeClr>
                </a:solidFill>
                <a:latin typeface="Candara" pitchFamily="34" charset="0"/>
              </a:rPr>
              <a:t>Ринок</a:t>
            </a:r>
            <a:r>
              <a:rPr lang="uk-UA" sz="2800" b="1" u="sng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Candara" pitchFamily="34" charset="0"/>
              </a:rPr>
              <a:t>— це певна сукупність економічних відносин з приводу купівлі-продажу товарів і послуг відповідно до законів сучасного товарного виробництва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786190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1143000"/>
          </a:xfrm>
        </p:spPr>
        <p:txBody>
          <a:bodyPr/>
          <a:lstStyle/>
          <a:p>
            <a:r>
              <a:rPr lang="uk-UA" dirty="0" smtClean="0"/>
              <a:t>Види ринків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35480"/>
            <a:ext cx="3043230" cy="1422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 smtClean="0"/>
              <a:t>З точки </a:t>
            </a:r>
            <a:r>
              <a:rPr lang="ru-RU" sz="2400" b="1" dirty="0" err="1" smtClean="0"/>
              <a:t>зору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законодавства</a:t>
            </a:r>
            <a:endParaRPr lang="ru-RU" sz="24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786182" y="2500306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714480" y="3500438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4714876" y="1714488"/>
            <a:ext cx="3071834" cy="250033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легальні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428596" y="4143380"/>
            <a:ext cx="3429024" cy="235743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тіньові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j03181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4714884"/>
            <a:ext cx="952495" cy="192880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8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captech.edu.jm/images/W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72008"/>
            <a:ext cx="3857652" cy="205539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економічному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призначенню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об’єктів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ринкових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3143240" cy="2350776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Споживчий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ринок</a:t>
            </a:r>
            <a:r>
              <a:rPr lang="ru-RU" sz="2000" dirty="0" smtClean="0"/>
              <a:t> – </a:t>
            </a:r>
            <a:r>
              <a:rPr lang="ru-RU" sz="2000" dirty="0" err="1" smtClean="0"/>
              <a:t>окремі</a:t>
            </a:r>
            <a:r>
              <a:rPr lang="ru-RU" sz="2000" dirty="0" smtClean="0"/>
              <a:t> особи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купують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особистого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споживання</a:t>
            </a:r>
            <a:endParaRPr lang="ru-RU" sz="2000" dirty="0"/>
          </a:p>
        </p:txBody>
      </p:sp>
      <p:pic>
        <p:nvPicPr>
          <p:cNvPr id="13314" name="Picture 2" descr="http://context.crimea.ua/static/media/publications/18145/rostt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2563288" cy="191926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28926" y="1571612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Ринок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робочої</a:t>
            </a:r>
            <a:r>
              <a:rPr lang="ru-RU" b="1" dirty="0" smtClean="0"/>
              <a:t> </a:t>
            </a:r>
            <a:r>
              <a:rPr lang="ru-RU" b="1" dirty="0" err="1"/>
              <a:t>сили</a:t>
            </a:r>
            <a:r>
              <a:rPr lang="ru-RU" dirty="0"/>
              <a:t> –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зайнятими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незайнятими</a:t>
            </a:r>
            <a:r>
              <a:rPr lang="ru-RU" dirty="0"/>
              <a:t> </a:t>
            </a:r>
            <a:r>
              <a:rPr lang="ru-RU" dirty="0" err="1"/>
              <a:t>найманими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одного боку, </a:t>
            </a:r>
            <a:r>
              <a:rPr lang="ru-RU" dirty="0" err="1"/>
              <a:t>підприємцями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біржами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(</a:t>
            </a:r>
            <a:r>
              <a:rPr lang="ru-RU" dirty="0" err="1"/>
              <a:t>державними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приватними</a:t>
            </a:r>
            <a:r>
              <a:rPr lang="ru-RU" dirty="0"/>
              <a:t>) –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приводу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купівлі-продажу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3786190"/>
            <a:ext cx="27146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Ринок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засобів</a:t>
            </a:r>
            <a:r>
              <a:rPr lang="ru-RU" b="1" dirty="0" smtClean="0"/>
              <a:t>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капіталу</a:t>
            </a:r>
            <a:r>
              <a:rPr lang="ru-RU" dirty="0"/>
              <a:t> –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приводу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купівлі-продажу</a:t>
            </a:r>
            <a:r>
              <a:rPr lang="ru-RU" dirty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/>
              <a:t>.</a:t>
            </a:r>
          </a:p>
        </p:txBody>
      </p:sp>
      <p:pic>
        <p:nvPicPr>
          <p:cNvPr id="13318" name="Picture 6" descr="http://www.eurofur-ab.by/_ph/52/2/2306871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500174"/>
            <a:ext cx="2262170" cy="226217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16" y="3429000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Фінансовий</a:t>
            </a:r>
            <a:r>
              <a:rPr lang="ru-RU" sz="2400" b="1" dirty="0"/>
              <a:t> </a:t>
            </a:r>
            <a:r>
              <a:rPr lang="ru-RU" sz="2400" b="1" dirty="0" err="1"/>
              <a:t>ринок</a:t>
            </a:r>
            <a:r>
              <a:rPr lang="ru-RU" sz="2400" dirty="0"/>
              <a:t> </a:t>
            </a:r>
            <a:r>
              <a:rPr lang="ru-RU" sz="2400" dirty="0" smtClean="0"/>
              <a:t>– </a:t>
            </a:r>
            <a:r>
              <a:rPr lang="ru-RU" sz="2400" dirty="0" err="1"/>
              <a:t>певна</a:t>
            </a:r>
            <a:r>
              <a:rPr lang="ru-RU" sz="2400" dirty="0"/>
              <a:t>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економічних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приводу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купівлі-продажу</a:t>
            </a:r>
            <a:r>
              <a:rPr lang="ru-RU" sz="2400" dirty="0"/>
              <a:t> </a:t>
            </a:r>
            <a:r>
              <a:rPr lang="ru-RU" sz="2400" dirty="0" err="1"/>
              <a:t>вільних</a:t>
            </a:r>
            <a:r>
              <a:rPr lang="ru-RU" sz="2400" dirty="0"/>
              <a:t> </a:t>
            </a:r>
            <a:r>
              <a:rPr lang="ru-RU" sz="2400" dirty="0" err="1"/>
              <a:t>грошових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на </a:t>
            </a:r>
            <a:r>
              <a:rPr lang="ru-RU" sz="2400" dirty="0" err="1"/>
              <a:t>грошовий</a:t>
            </a:r>
            <a:r>
              <a:rPr lang="ru-RU" sz="2400" dirty="0"/>
              <a:t> </a:t>
            </a:r>
            <a:r>
              <a:rPr lang="ru-RU" sz="2400" dirty="0" err="1"/>
              <a:t>капітал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 descr="statis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357298"/>
            <a:ext cx="4524379" cy="1750209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142844" y="785794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Валютний</a:t>
            </a:r>
            <a:r>
              <a:rPr lang="ru-RU" sz="2400" b="1" dirty="0"/>
              <a:t> </a:t>
            </a:r>
            <a:r>
              <a:rPr lang="ru-RU" sz="2400" b="1" dirty="0" err="1"/>
              <a:t>ринок</a:t>
            </a:r>
            <a:r>
              <a:rPr lang="ru-RU" sz="2400" dirty="0"/>
              <a:t> – </a:t>
            </a:r>
            <a:r>
              <a:rPr lang="ru-RU" sz="2400" dirty="0" err="1"/>
              <a:t>важлива</a:t>
            </a:r>
            <a:r>
              <a:rPr lang="ru-RU" sz="2400" dirty="0"/>
              <a:t> сфера </a:t>
            </a:r>
            <a:r>
              <a:rPr lang="ru-RU" sz="2400" dirty="0" err="1"/>
              <a:t>економічних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приводу </a:t>
            </a:r>
            <a:r>
              <a:rPr lang="ru-RU" sz="2400" dirty="0" err="1"/>
              <a:t>купівлі-продажу</a:t>
            </a:r>
            <a:r>
              <a:rPr lang="ru-RU" sz="2400" dirty="0"/>
              <a:t> </a:t>
            </a:r>
            <a:r>
              <a:rPr lang="ru-RU" sz="2400" dirty="0" err="1"/>
              <a:t>іноземних</a:t>
            </a:r>
            <a:r>
              <a:rPr lang="ru-RU" sz="2400" dirty="0"/>
              <a:t> валют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платіжних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 (</a:t>
            </a:r>
            <a:r>
              <a:rPr lang="ru-RU" sz="2400" dirty="0" err="1"/>
              <a:t>чеків</a:t>
            </a:r>
            <a:r>
              <a:rPr lang="ru-RU" sz="2400" dirty="0"/>
              <a:t>, </a:t>
            </a:r>
            <a:r>
              <a:rPr lang="ru-RU" sz="2400" dirty="0" err="1"/>
              <a:t>векселів</a:t>
            </a:r>
            <a:r>
              <a:rPr lang="ru-RU" sz="2400" dirty="0"/>
              <a:t>, </a:t>
            </a:r>
            <a:r>
              <a:rPr lang="ru-RU" sz="2400" dirty="0" err="1"/>
              <a:t>акредитивів</a:t>
            </a:r>
            <a:r>
              <a:rPr lang="ru-RU" sz="2400" dirty="0"/>
              <a:t>, </a:t>
            </a:r>
            <a:r>
              <a:rPr lang="ru-RU" sz="2400" dirty="0" err="1"/>
              <a:t>телеграфних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поштових</a:t>
            </a:r>
            <a:r>
              <a:rPr lang="ru-RU" sz="2400" dirty="0"/>
              <a:t> </a:t>
            </a:r>
            <a:r>
              <a:rPr lang="ru-RU" sz="2400" dirty="0" err="1"/>
              <a:t>переказів</a:t>
            </a:r>
            <a:r>
              <a:rPr lang="ru-RU" sz="2400" dirty="0"/>
              <a:t> в </a:t>
            </a:r>
            <a:r>
              <a:rPr lang="ru-RU" sz="2400" dirty="0" err="1"/>
              <a:t>іноземній</a:t>
            </a:r>
            <a:r>
              <a:rPr lang="ru-RU" sz="2400" dirty="0"/>
              <a:t> </a:t>
            </a:r>
            <a:r>
              <a:rPr lang="ru-RU" sz="2400" dirty="0" err="1"/>
              <a:t>валюті</a:t>
            </a:r>
            <a:r>
              <a:rPr lang="ru-RU" sz="2400" dirty="0"/>
              <a:t>).</a:t>
            </a:r>
          </a:p>
        </p:txBody>
      </p:sp>
      <p:pic>
        <p:nvPicPr>
          <p:cNvPr id="9" name="Рисунок 8" descr="Forex-kenig-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446991"/>
            <a:ext cx="3214678" cy="2411009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pic>
        <p:nvPicPr>
          <p:cNvPr id="11" name="Рисунок 10" descr="BULB29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381000" cy="381000"/>
          </a:xfrm>
          <a:prstGeom prst="rect">
            <a:avLst/>
          </a:prstGeom>
        </p:spPr>
      </p:pic>
      <p:pic>
        <p:nvPicPr>
          <p:cNvPr id="7" name="Рисунок 6" descr="32d2834d6d4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5786454"/>
            <a:ext cx="1362075" cy="93345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Ринок</a:t>
            </a:r>
            <a:r>
              <a:rPr lang="ru-RU" b="1" dirty="0" smtClean="0"/>
              <a:t>  </a:t>
            </a:r>
            <a:r>
              <a:rPr lang="ru-RU" b="1" dirty="0" err="1" smtClean="0"/>
              <a:t>інформації</a:t>
            </a:r>
            <a:r>
              <a:rPr lang="ru-RU" dirty="0" smtClean="0"/>
              <a:t> –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приводу </a:t>
            </a:r>
            <a:r>
              <a:rPr lang="ru-RU" dirty="0" err="1" smtClean="0"/>
              <a:t>купівлі-продажу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збирання</a:t>
            </a:r>
            <a:r>
              <a:rPr lang="ru-RU" dirty="0" smtClean="0"/>
              <a:t>, </a:t>
            </a:r>
            <a:r>
              <a:rPr lang="ru-RU" dirty="0" err="1" smtClean="0"/>
              <a:t>обробки</a:t>
            </a:r>
            <a:r>
              <a:rPr lang="ru-RU" dirty="0" smtClean="0"/>
              <a:t>, </a:t>
            </a:r>
            <a:r>
              <a:rPr lang="ru-RU" dirty="0" err="1" smtClean="0"/>
              <a:t>систематизації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продажу </a:t>
            </a:r>
            <a:r>
              <a:rPr lang="ru-RU" dirty="0" err="1" smtClean="0"/>
              <a:t>кінцевому</a:t>
            </a:r>
            <a:r>
              <a:rPr lang="ru-RU" dirty="0" smtClean="0"/>
              <a:t> </a:t>
            </a:r>
            <a:r>
              <a:rPr lang="ru-RU" dirty="0" err="1" smtClean="0"/>
              <a:t>споживачеві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masforpriv-d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857628"/>
            <a:ext cx="5125398" cy="2329549"/>
          </a:xfrm>
          <a:prstGeom prst="rect">
            <a:avLst/>
          </a:prstGeom>
        </p:spPr>
      </p:pic>
      <p:pic>
        <p:nvPicPr>
          <p:cNvPr id="6" name="Рисунок 5" descr="Pulsar-01-ju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42900" cy="3429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просторовою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714488"/>
            <a:ext cx="2399719" cy="1643074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714348" y="4357694"/>
            <a:ext cx="2399719" cy="1648620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5715008" y="1714488"/>
            <a:ext cx="2328281" cy="1577182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5715008" y="4357694"/>
            <a:ext cx="2399719" cy="1648620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285852" y="3429000"/>
            <a:ext cx="1433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місцевий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6072206"/>
            <a:ext cx="1999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національний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3286124"/>
            <a:ext cx="1946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регіональний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6143644"/>
            <a:ext cx="1298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світовий</a:t>
            </a:r>
            <a:endParaRPr lang="ru-RU" sz="2000" b="1" dirty="0"/>
          </a:p>
        </p:txBody>
      </p:sp>
      <p:pic>
        <p:nvPicPr>
          <p:cNvPr id="13" name="Рисунок 12" descr="ddb4c78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3857628"/>
            <a:ext cx="1143000" cy="28575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uk-UA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Основні функції ринку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89120"/>
          </a:xfrm>
        </p:spPr>
        <p:txBody>
          <a:bodyPr/>
          <a:lstStyle/>
          <a:p>
            <a:pPr algn="ctr"/>
            <a:r>
              <a:rPr lang="uk-UA" sz="3400" b="1" dirty="0" smtClean="0">
                <a:solidFill>
                  <a:srgbClr val="FFFF00"/>
                </a:solidFill>
                <a:latin typeface="Comic Sans MS" pitchFamily="66" charset="0"/>
              </a:rPr>
              <a:t>Регулююча</a:t>
            </a:r>
            <a:r>
              <a:rPr lang="uk-UA" sz="3400" b="1" dirty="0" smtClean="0">
                <a:solidFill>
                  <a:schemeClr val="tx2"/>
                </a:solidFill>
              </a:rPr>
              <a:t> 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функція полягає в тому, що ринок регулює всі економічні процеси — виробництво, обмін, розподіл, споживання, визначаючи пропорції та напрями розподілу економічних ресурсів;</a:t>
            </a:r>
            <a:endParaRPr lang="ru-RU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925" y="5072075"/>
            <a:ext cx="2385075" cy="1785926"/>
          </a:xfrm>
          <a:prstGeom prst="rect">
            <a:avLst/>
          </a:prstGeom>
        </p:spPr>
      </p:pic>
      <p:pic>
        <p:nvPicPr>
          <p:cNvPr id="5" name="Рисунок 4" descr="82884040_72033114_6df80f8b41b570e231e036f3f24c558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0"/>
            <a:ext cx="1428750" cy="104775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229600" cy="4389120"/>
          </a:xfrm>
        </p:spPr>
        <p:txBody>
          <a:bodyPr/>
          <a:lstStyle/>
          <a:p>
            <a:pPr algn="ctr"/>
            <a:r>
              <a:rPr lang="uk-UA" sz="3400" b="1" dirty="0" smtClean="0">
                <a:solidFill>
                  <a:srgbClr val="FFFF00"/>
                </a:solidFill>
                <a:latin typeface="Comic Sans MS" pitchFamily="66" charset="0"/>
              </a:rPr>
              <a:t>Стимулююча</a:t>
            </a:r>
            <a:r>
              <a:rPr lang="uk-UA" sz="3400" b="1" dirty="0" smtClean="0">
                <a:solidFill>
                  <a:schemeClr val="tx2"/>
                </a:solidFill>
              </a:rPr>
              <a:t> 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функція полягає в тому, що ринок спонукає виробників товарів та послуг до зниження витрат, підвищення якості та споживчих властивостей товарів;</a:t>
            </a:r>
            <a:endParaRPr lang="ru-RU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16_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929066"/>
            <a:ext cx="4992694" cy="2725391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240</Words>
  <Application>Microsoft Office PowerPoint</Application>
  <PresentationFormat>Экран (4:3)</PresentationFormat>
  <Paragraphs>33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Ринок. Види ринків та їх значення</vt:lpstr>
      <vt:lpstr>Ринок</vt:lpstr>
      <vt:lpstr>Види ринків</vt:lpstr>
      <vt:lpstr>По економічному призначенню об’єктів ринкових відносин:</vt:lpstr>
      <vt:lpstr>Слайд 5</vt:lpstr>
      <vt:lpstr>Слайд 6</vt:lpstr>
      <vt:lpstr>За просторовою ознакою</vt:lpstr>
      <vt:lpstr>Основні функції ринку</vt:lpstr>
      <vt:lpstr>Слайд 9</vt:lpstr>
      <vt:lpstr>Слайд 10</vt:lpstr>
      <vt:lpstr>Слайд 11</vt:lpstr>
      <vt:lpstr>Слайд 12</vt:lpstr>
      <vt:lpstr>Список використаних джерел інформації: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Ринок. Види ринків та їх значення</dc:title>
  <dc:creator>Elli 2.0 special for GeniEwgen)</dc:creator>
  <cp:lastModifiedBy>Elli 2.0 special for GeniEwgen)</cp:lastModifiedBy>
  <cp:revision>12</cp:revision>
  <dcterms:created xsi:type="dcterms:W3CDTF">2014-05-03T20:19:24Z</dcterms:created>
  <dcterms:modified xsi:type="dcterms:W3CDTF">2014-05-04T21:53:15Z</dcterms:modified>
</cp:coreProperties>
</file>