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264" r:id="rId3"/>
    <p:sldId id="276" r:id="rId4"/>
    <p:sldId id="277" r:id="rId5"/>
    <p:sldId id="269" r:id="rId6"/>
    <p:sldId id="270" r:id="rId7"/>
    <p:sldId id="278" r:id="rId8"/>
    <p:sldId id="280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6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B3D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-186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25.12.2013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25.12.2013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25.12.2013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2%D1%96%D0%B4%D0%BE%D0%BC%D0%BB%D0%B5%D0%BD%D0%BD%D1%8F" TargetMode="External"/><Relationship Id="rId2" Type="http://schemas.openxmlformats.org/officeDocument/2006/relationships/hyperlink" Target="http://uk.wikipedia.org/wiki/%D0%93%D1%80%D0%B5%D1%86%D1%8C%D0%BA%D0%B0_%D0%BC%D0%BE%D0%B2%D0%B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A2%D0%B5%D0%BB%D0%B5%D0%B3%D1%80%D0%B0%D1%8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966" y="214290"/>
            <a:ext cx="7008574" cy="3298825"/>
          </a:xfrm>
        </p:spPr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baseline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Ділове</a:t>
            </a:r>
            <a:r>
              <a:rPr lang="ru-RU" sz="54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ru-RU" sz="5400" b="0" i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українське</a:t>
            </a:r>
            <a:r>
              <a:rPr lang="ru-RU" sz="54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br>
              <a:rPr lang="ru-RU" sz="54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ru-RU" sz="5400" b="0" i="0" dirty="0" err="1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мовлення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0230" y="5613400"/>
            <a:ext cx="7008574" cy="124460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Презентацію </a:t>
            </a:r>
            <a:r>
              <a:rPr lang="ru-RU" sz="2800" b="0" i="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підготували</a:t>
            </a:r>
            <a: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/>
            </a:r>
            <a:b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</a:br>
            <a:r>
              <a:rPr lang="ru-RU" sz="2800" b="0" i="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учениці</a:t>
            </a:r>
            <a: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11-В </a:t>
            </a:r>
            <a:r>
              <a:rPr lang="ru-RU" sz="2800" b="0" i="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класу</a:t>
            </a:r>
            <a: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/>
            </a:r>
            <a:b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</a:br>
            <a:r>
              <a:rPr lang="ru-RU" sz="2800" b="0" i="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Кузнецовської</a:t>
            </a:r>
            <a: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</a:t>
            </a:r>
            <a:r>
              <a:rPr lang="ru-RU" sz="2800" b="0" i="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гімназії</a:t>
            </a:r>
            <a: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/>
            </a:r>
            <a:b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</a:br>
            <a:r>
              <a:rPr lang="ru-RU" sz="2800" b="0" i="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Турик</a:t>
            </a:r>
            <a: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Дар</a:t>
            </a:r>
            <a:r>
              <a:rPr lang="en-US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’</a:t>
            </a:r>
            <a:r>
              <a:rPr lang="ru-RU" sz="2800" b="0" i="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я та Коновал Катерина</a:t>
            </a:r>
            <a:endParaRPr lang="ru-RU" sz="2800" b="0" i="0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09.2008-року-Довідка-з-нот.-конто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18" y="285728"/>
            <a:ext cx="9104450" cy="6116699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96" y="2214554"/>
            <a:ext cx="115729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Оголошення</a:t>
            </a:r>
            <a:r>
              <a:rPr lang="ru-RU" dirty="0" smtClean="0"/>
              <a:t> —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короткі</a:t>
            </a:r>
            <a:r>
              <a:rPr lang="ru-RU" i="1" dirty="0" smtClean="0"/>
              <a:t> </a:t>
            </a:r>
            <a:r>
              <a:rPr lang="ru-RU" i="1" dirty="0" err="1" smtClean="0"/>
              <a:t>текстові</a:t>
            </a:r>
            <a:r>
              <a:rPr lang="ru-RU" i="1" dirty="0" smtClean="0"/>
              <a:t> </a:t>
            </a:r>
            <a:r>
              <a:rPr lang="ru-RU" i="1" dirty="0" err="1" smtClean="0"/>
              <a:t>повідомлення</a:t>
            </a:r>
            <a:r>
              <a:rPr lang="ru-RU" i="1" dirty="0" smtClean="0"/>
              <a:t>, </a:t>
            </a:r>
            <a:r>
              <a:rPr lang="ru-RU" i="1" dirty="0" err="1" smtClean="0"/>
              <a:t>котрі</a:t>
            </a:r>
            <a:r>
              <a:rPr lang="ru-RU" i="1" dirty="0" smtClean="0"/>
              <a:t> </a:t>
            </a:r>
            <a:r>
              <a:rPr lang="ru-RU" i="1" dirty="0" err="1" smtClean="0"/>
              <a:t>містять</a:t>
            </a:r>
            <a:r>
              <a:rPr lang="ru-RU" i="1" dirty="0" smtClean="0"/>
              <a:t> </a:t>
            </a:r>
            <a:r>
              <a:rPr lang="ru-RU" i="1" dirty="0" err="1" smtClean="0"/>
              <a:t>різну</a:t>
            </a:r>
            <a:r>
              <a:rPr lang="ru-RU" i="1" dirty="0" smtClean="0"/>
              <a:t> за </a:t>
            </a:r>
            <a:r>
              <a:rPr lang="ru-RU" i="1" dirty="0" err="1" smtClean="0"/>
              <a:t>призначенням</a:t>
            </a:r>
            <a:r>
              <a:rPr lang="ru-RU" i="1" dirty="0" smtClean="0"/>
              <a:t> </a:t>
            </a:r>
            <a:r>
              <a:rPr lang="ru-RU" i="1" dirty="0" err="1" smtClean="0"/>
              <a:t>інформацію</a:t>
            </a:r>
            <a:r>
              <a:rPr lang="ru-RU" i="1" dirty="0" smtClean="0"/>
              <a:t>. </a:t>
            </a:r>
            <a:r>
              <a:rPr lang="ru-RU" i="1" dirty="0" err="1" smtClean="0"/>
              <a:t>Переважно</a:t>
            </a:r>
            <a:r>
              <a:rPr lang="ru-RU" i="1" dirty="0" smtClean="0"/>
              <a:t> </a:t>
            </a:r>
            <a:r>
              <a:rPr lang="ru-RU" i="1" dirty="0" err="1" smtClean="0"/>
              <a:t>оголошення</a:t>
            </a:r>
            <a:r>
              <a:rPr lang="ru-RU" i="1" dirty="0" smtClean="0"/>
              <a:t> </a:t>
            </a:r>
            <a:r>
              <a:rPr lang="ru-RU" i="1" dirty="0" err="1" smtClean="0"/>
              <a:t>містять</a:t>
            </a:r>
            <a:r>
              <a:rPr lang="ru-RU" i="1" dirty="0" smtClean="0"/>
              <a:t> </a:t>
            </a:r>
            <a:r>
              <a:rPr lang="ru-RU" i="1" dirty="0" err="1" smtClean="0"/>
              <a:t>інформацію</a:t>
            </a:r>
            <a:r>
              <a:rPr lang="ru-RU" i="1" dirty="0" smtClean="0"/>
              <a:t> приватного рекламного характеру.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пропозиція</a:t>
            </a:r>
            <a:r>
              <a:rPr lang="ru-RU" i="1" dirty="0" smtClean="0"/>
              <a:t> </a:t>
            </a:r>
            <a:r>
              <a:rPr lang="ru-RU" i="1" dirty="0" err="1" smtClean="0"/>
              <a:t>певних</a:t>
            </a:r>
            <a:r>
              <a:rPr lang="ru-RU" i="1" dirty="0" smtClean="0"/>
              <a:t> </a:t>
            </a:r>
            <a:r>
              <a:rPr lang="ru-RU" i="1" dirty="0" err="1" smtClean="0"/>
              <a:t>товарів</a:t>
            </a:r>
            <a:r>
              <a:rPr lang="ru-RU" i="1" dirty="0" smtClean="0"/>
              <a:t>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послуг</a:t>
            </a:r>
            <a:r>
              <a:rPr lang="ru-RU" i="1" dirty="0" smtClean="0"/>
              <a:t> </a:t>
            </a:r>
            <a:r>
              <a:rPr lang="ru-RU" i="1" dirty="0" err="1" smtClean="0"/>
              <a:t>приватними</a:t>
            </a:r>
            <a:r>
              <a:rPr lang="ru-RU" i="1" dirty="0" smtClean="0"/>
              <a:t> особами,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малими</a:t>
            </a:r>
            <a:r>
              <a:rPr lang="ru-RU" i="1" dirty="0" smtClean="0"/>
              <a:t> </a:t>
            </a:r>
            <a:r>
              <a:rPr lang="ru-RU" i="1" dirty="0" err="1" smtClean="0"/>
              <a:t>приватними</a:t>
            </a:r>
            <a:r>
              <a:rPr lang="ru-RU" i="1" dirty="0" smtClean="0"/>
              <a:t> </a:t>
            </a:r>
            <a:r>
              <a:rPr lang="ru-RU" i="1" dirty="0" err="1" smtClean="0"/>
              <a:t>підприємствами</a:t>
            </a:r>
            <a:r>
              <a:rPr lang="ru-RU" i="1" dirty="0" smtClean="0"/>
              <a:t>. </a:t>
            </a:r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 smtClean="0"/>
              <a:t>оголошення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комерційного</a:t>
            </a:r>
            <a:r>
              <a:rPr lang="ru-RU" i="1" dirty="0" smtClean="0"/>
              <a:t> </a:t>
            </a:r>
            <a:r>
              <a:rPr lang="ru-RU" i="1" dirty="0" err="1" smtClean="0"/>
              <a:t>призначення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тому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одним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видів</a:t>
            </a:r>
            <a:r>
              <a:rPr lang="ru-RU" i="1" dirty="0" smtClean="0"/>
              <a:t> </a:t>
            </a:r>
            <a:r>
              <a:rPr lang="ru-RU" i="1" dirty="0" err="1" smtClean="0"/>
              <a:t>дешевої</a:t>
            </a:r>
            <a:r>
              <a:rPr lang="ru-RU" i="1" dirty="0" smtClean="0"/>
              <a:t> </a:t>
            </a:r>
            <a:r>
              <a:rPr lang="ru-RU" i="1" dirty="0" err="1" smtClean="0"/>
              <a:t>реклами</a:t>
            </a:r>
            <a:r>
              <a:rPr lang="ru-RU" i="1" dirty="0" smtClean="0"/>
              <a:t>, </a:t>
            </a:r>
            <a:r>
              <a:rPr lang="ru-RU" i="1" dirty="0" err="1" smtClean="0"/>
              <a:t>дуже</a:t>
            </a:r>
            <a:r>
              <a:rPr lang="ru-RU" i="1" dirty="0" smtClean="0"/>
              <a:t> широко </a:t>
            </a:r>
            <a:r>
              <a:rPr lang="ru-RU" i="1" dirty="0" err="1" smtClean="0"/>
              <a:t>використовуються</a:t>
            </a:r>
            <a:r>
              <a:rPr lang="ru-RU" i="1" dirty="0" smtClean="0"/>
              <a:t> в </a:t>
            </a:r>
            <a:r>
              <a:rPr lang="ru-RU" i="1" dirty="0" err="1" smtClean="0"/>
              <a:t>мережі</a:t>
            </a:r>
            <a:r>
              <a:rPr lang="ru-RU" i="1" dirty="0" smtClean="0"/>
              <a:t> </a:t>
            </a:r>
            <a:r>
              <a:rPr lang="ru-RU" i="1" dirty="0" err="1" smtClean="0"/>
              <a:t>інтернет</a:t>
            </a:r>
            <a:r>
              <a:rPr lang="ru-RU" i="1" dirty="0" smtClean="0"/>
              <a:t> на </a:t>
            </a:r>
            <a:r>
              <a:rPr lang="ru-RU" i="1" dirty="0" err="1" smtClean="0"/>
              <a:t>віртуальних</a:t>
            </a:r>
            <a:r>
              <a:rPr lang="ru-RU" i="1" dirty="0" smtClean="0"/>
              <a:t> </a:t>
            </a:r>
            <a:r>
              <a:rPr lang="ru-RU" i="1" dirty="0" err="1" smtClean="0"/>
              <a:t>дошках</a:t>
            </a:r>
            <a:r>
              <a:rPr lang="ru-RU" i="1" dirty="0" smtClean="0"/>
              <a:t> </a:t>
            </a:r>
            <a:r>
              <a:rPr lang="ru-RU" i="1" dirty="0" err="1" smtClean="0"/>
              <a:t>безкоштовних</a:t>
            </a:r>
            <a:r>
              <a:rPr lang="ru-RU" i="1" dirty="0" smtClean="0"/>
              <a:t> </a:t>
            </a:r>
            <a:r>
              <a:rPr lang="ru-RU" i="1" dirty="0" err="1" smtClean="0"/>
              <a:t>оголошень</a:t>
            </a:r>
            <a:r>
              <a:rPr lang="ru-RU" i="1" dirty="0" smtClean="0"/>
              <a:t>, а </a:t>
            </a:r>
            <a:r>
              <a:rPr lang="ru-RU" i="1" dirty="0" err="1" smtClean="0"/>
              <a:t>також</a:t>
            </a:r>
            <a:r>
              <a:rPr lang="ru-RU" i="1" dirty="0" smtClean="0"/>
              <a:t> в </a:t>
            </a:r>
            <a:r>
              <a:rPr lang="ru-RU" i="1" dirty="0" err="1" smtClean="0"/>
              <a:t>друкованих</a:t>
            </a:r>
            <a:r>
              <a:rPr lang="ru-RU" i="1" dirty="0" smtClean="0"/>
              <a:t> </a:t>
            </a:r>
            <a:r>
              <a:rPr lang="ru-RU" i="1" dirty="0" err="1" smtClean="0"/>
              <a:t>виданнях</a:t>
            </a:r>
            <a:r>
              <a:rPr lang="ru-RU" i="1" dirty="0" smtClean="0"/>
              <a:t>.</a:t>
            </a:r>
            <a:endParaRPr lang="uk-UA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79768" y="285728"/>
            <a:ext cx="50513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Оголошення</a:t>
            </a:r>
            <a:endParaRPr lang="uk-UA" sz="6000" dirty="0">
              <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132" y="2071678"/>
            <a:ext cx="9072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Запрóшення</a:t>
            </a:r>
            <a:r>
              <a:rPr lang="ru-RU" dirty="0" smtClean="0"/>
              <a:t> </a:t>
            </a:r>
            <a:r>
              <a:rPr lang="ru-RU" i="1" dirty="0" smtClean="0"/>
              <a:t>— </a:t>
            </a:r>
            <a:r>
              <a:rPr lang="ru-RU" i="1" dirty="0" err="1" smtClean="0"/>
              <a:t>коротке</a:t>
            </a:r>
            <a:r>
              <a:rPr lang="ru-RU" i="1" dirty="0" smtClean="0"/>
              <a:t> </a:t>
            </a:r>
            <a:r>
              <a:rPr lang="ru-RU" i="1" dirty="0" err="1" smtClean="0"/>
              <a:t>повідомлення</a:t>
            </a:r>
            <a:r>
              <a:rPr lang="ru-RU" i="1" dirty="0" smtClean="0"/>
              <a:t> про </a:t>
            </a:r>
            <a:r>
              <a:rPr lang="ru-RU" i="1" dirty="0" err="1" smtClean="0"/>
              <a:t>якусь</a:t>
            </a:r>
            <a:r>
              <a:rPr lang="ru-RU" i="1" dirty="0" smtClean="0"/>
              <a:t> </a:t>
            </a:r>
            <a:r>
              <a:rPr lang="ru-RU" i="1" dirty="0" err="1" smtClean="0"/>
              <a:t>подію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запрошення</a:t>
            </a:r>
            <a:r>
              <a:rPr lang="ru-RU" i="1" dirty="0" smtClean="0"/>
              <a:t> </a:t>
            </a:r>
            <a:r>
              <a:rPr lang="ru-RU" i="1" dirty="0" err="1" smtClean="0"/>
              <a:t>взяти</a:t>
            </a:r>
            <a:r>
              <a:rPr lang="ru-RU" i="1" dirty="0" smtClean="0"/>
              <a:t> в </a:t>
            </a:r>
            <a:r>
              <a:rPr lang="ru-RU" i="1" dirty="0" err="1" smtClean="0"/>
              <a:t>ній</a:t>
            </a:r>
            <a:r>
              <a:rPr lang="ru-RU" i="1" dirty="0" smtClean="0"/>
              <a:t> участь. </a:t>
            </a:r>
            <a:r>
              <a:rPr lang="ru-RU" i="1" dirty="0" err="1" smtClean="0"/>
              <a:t>Суто</a:t>
            </a:r>
            <a:r>
              <a:rPr lang="ru-RU" i="1" dirty="0" smtClean="0"/>
              <a:t> </a:t>
            </a:r>
            <a:r>
              <a:rPr lang="ru-RU" i="1" dirty="0" err="1" smtClean="0"/>
              <a:t>ділові</a:t>
            </a:r>
            <a:r>
              <a:rPr lang="ru-RU" i="1" dirty="0" smtClean="0"/>
              <a:t> (</a:t>
            </a:r>
            <a:r>
              <a:rPr lang="ru-RU" i="1" dirty="0" smtClean="0"/>
              <a:t>на </a:t>
            </a:r>
            <a:r>
              <a:rPr lang="ru-RU" i="1" dirty="0" err="1" smtClean="0"/>
              <a:t>конференцію</a:t>
            </a:r>
            <a:r>
              <a:rPr lang="ru-RU" i="1" dirty="0" smtClean="0"/>
              <a:t>, форум</a:t>
            </a:r>
            <a:r>
              <a:rPr lang="ru-RU" i="1" dirty="0" smtClean="0"/>
              <a:t>, </a:t>
            </a:r>
            <a:r>
              <a:rPr lang="ru-RU" i="1" dirty="0" err="1" smtClean="0"/>
              <a:t>з'їзд</a:t>
            </a:r>
            <a:r>
              <a:rPr lang="ru-RU" i="1" dirty="0" smtClean="0"/>
              <a:t>, </a:t>
            </a:r>
            <a:r>
              <a:rPr lang="ru-RU" i="1" dirty="0" err="1" smtClean="0"/>
              <a:t>нараду</a:t>
            </a:r>
            <a:r>
              <a:rPr lang="ru-RU" i="1" dirty="0" smtClean="0"/>
              <a:t>, </a:t>
            </a:r>
            <a:r>
              <a:rPr lang="ru-RU" i="1" dirty="0" err="1" smtClean="0"/>
              <a:t>презентацію</a:t>
            </a:r>
            <a:r>
              <a:rPr lang="ru-RU" i="1" dirty="0" smtClean="0"/>
              <a:t>, </a:t>
            </a:r>
            <a:r>
              <a:rPr lang="ru-RU" i="1" dirty="0" err="1" smtClean="0"/>
              <a:t>виставку</a:t>
            </a:r>
            <a:r>
              <a:rPr lang="ru-RU" i="1" dirty="0" smtClean="0"/>
              <a:t> </a:t>
            </a:r>
            <a:r>
              <a:rPr lang="ru-RU" i="1" dirty="0" err="1" smtClean="0"/>
              <a:t>тощо</a:t>
            </a:r>
            <a:r>
              <a:rPr lang="ru-RU" i="1" dirty="0" smtClean="0"/>
              <a:t>) </a:t>
            </a:r>
            <a:r>
              <a:rPr lang="ru-RU" i="1" dirty="0" err="1" smtClean="0"/>
              <a:t>пишуться</a:t>
            </a:r>
            <a:r>
              <a:rPr lang="ru-RU" i="1" dirty="0" smtClean="0"/>
              <a:t> на </a:t>
            </a:r>
            <a:r>
              <a:rPr lang="ru-RU" i="1" dirty="0" err="1" smtClean="0"/>
              <a:t>фірмових</a:t>
            </a:r>
            <a:r>
              <a:rPr lang="ru-RU" i="1" dirty="0" smtClean="0"/>
              <a:t> бланках, а до </a:t>
            </a:r>
            <a:r>
              <a:rPr lang="ru-RU" i="1" dirty="0" err="1" smtClean="0"/>
              <a:t>культурно-мистецьких</a:t>
            </a:r>
            <a:r>
              <a:rPr lang="ru-RU" i="1" dirty="0" smtClean="0"/>
              <a:t> </a:t>
            </a:r>
            <a:r>
              <a:rPr lang="ru-RU" i="1" dirty="0" err="1" smtClean="0"/>
              <a:t>заходів</a:t>
            </a:r>
            <a:r>
              <a:rPr lang="ru-RU" i="1" dirty="0" smtClean="0"/>
              <a:t> часто </a:t>
            </a:r>
            <a:r>
              <a:rPr lang="ru-RU" i="1" dirty="0" err="1" smtClean="0"/>
              <a:t>виготовляють</a:t>
            </a:r>
            <a:r>
              <a:rPr lang="ru-RU" i="1" dirty="0" smtClean="0"/>
              <a:t> </a:t>
            </a:r>
            <a:r>
              <a:rPr lang="ru-RU" i="1" dirty="0" err="1" smtClean="0"/>
              <a:t>спеціально</a:t>
            </a:r>
            <a:r>
              <a:rPr lang="ru-RU" i="1" dirty="0" smtClean="0"/>
              <a:t> </a:t>
            </a:r>
            <a:r>
              <a:rPr lang="ru-RU" i="1" dirty="0" err="1" smtClean="0"/>
              <a:t>художньо</a:t>
            </a:r>
            <a:r>
              <a:rPr lang="ru-RU" i="1" dirty="0" smtClean="0"/>
              <a:t> </a:t>
            </a:r>
            <a:r>
              <a:rPr lang="ru-RU" i="1" dirty="0" err="1" smtClean="0"/>
              <a:t>оформлені</a:t>
            </a:r>
            <a:r>
              <a:rPr lang="ru-RU" i="1" dirty="0" smtClean="0"/>
              <a:t> </a:t>
            </a:r>
            <a:r>
              <a:rPr lang="ru-RU" i="1" dirty="0" err="1" smtClean="0"/>
              <a:t>запрошення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4016" y="357166"/>
            <a:ext cx="50738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7B3D69"/>
                </a:solidFill>
              </a:rPr>
              <a:t>Запрóшення</a:t>
            </a:r>
            <a:endParaRPr lang="uk-UA" sz="6000" dirty="0">
              <a:solidFill>
                <a:srgbClr val="7B3D69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876"/>
            <a:ext cx="9523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/>
              <a:t>Доповідна</a:t>
            </a:r>
            <a:r>
              <a:rPr lang="ru-RU" b="1" u="sng" dirty="0" smtClean="0"/>
              <a:t> записка </a:t>
            </a:r>
            <a:r>
              <a:rPr lang="ru-RU" dirty="0" smtClean="0"/>
              <a:t>-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письмове</a:t>
            </a:r>
            <a:r>
              <a:rPr lang="ru-RU" i="1" dirty="0" smtClean="0"/>
              <a:t> </a:t>
            </a:r>
            <a:r>
              <a:rPr lang="ru-RU" i="1" dirty="0" err="1" smtClean="0"/>
              <a:t>повідомлення</a:t>
            </a:r>
            <a:r>
              <a:rPr lang="ru-RU" i="1" dirty="0" smtClean="0"/>
              <a:t> на </a:t>
            </a:r>
            <a:r>
              <a:rPr lang="ru-RU" i="1" dirty="0" err="1" smtClean="0"/>
              <a:t>ім'я</a:t>
            </a:r>
            <a:r>
              <a:rPr lang="ru-RU" i="1" dirty="0" smtClean="0"/>
              <a:t> </a:t>
            </a:r>
            <a:r>
              <a:rPr lang="ru-RU" i="1" dirty="0" err="1" smtClean="0"/>
              <a:t>керівника</a:t>
            </a:r>
            <a:r>
              <a:rPr lang="ru-RU" i="1" dirty="0" smtClean="0"/>
              <a:t> установи, </a:t>
            </a:r>
            <a:r>
              <a:rPr lang="ru-RU" i="1" dirty="0" err="1" smtClean="0"/>
              <a:t>організації</a:t>
            </a:r>
            <a:r>
              <a:rPr lang="ru-RU" i="1" dirty="0" smtClean="0"/>
              <a:t>, в </a:t>
            </a:r>
            <a:r>
              <a:rPr lang="ru-RU" i="1" dirty="0" err="1" smtClean="0"/>
              <a:t>якому</a:t>
            </a:r>
            <a:r>
              <a:rPr lang="ru-RU" i="1" dirty="0" smtClean="0"/>
              <a:t> </a:t>
            </a:r>
            <a:r>
              <a:rPr lang="ru-RU" i="1" dirty="0" err="1" smtClean="0"/>
              <a:t>описується</a:t>
            </a:r>
            <a:r>
              <a:rPr lang="ru-RU" i="1" dirty="0" smtClean="0"/>
              <a:t> </a:t>
            </a:r>
            <a:r>
              <a:rPr lang="ru-RU" i="1" dirty="0" err="1" smtClean="0"/>
              <a:t>певний</a:t>
            </a:r>
            <a:r>
              <a:rPr lang="ru-RU" i="1" dirty="0" smtClean="0"/>
              <a:t> факт, </a:t>
            </a:r>
            <a:r>
              <a:rPr lang="ru-RU" i="1" dirty="0" err="1" smtClean="0"/>
              <a:t>подія</a:t>
            </a:r>
            <a:r>
              <a:rPr lang="ru-RU" i="1" dirty="0" smtClean="0"/>
              <a:t>, </a:t>
            </a:r>
            <a:r>
              <a:rPr lang="ru-RU" i="1" dirty="0" err="1" smtClean="0"/>
              <a:t>повідомляється</a:t>
            </a:r>
            <a:r>
              <a:rPr lang="ru-RU" i="1" dirty="0" smtClean="0"/>
              <a:t> про </a:t>
            </a:r>
            <a:r>
              <a:rPr lang="ru-RU" i="1" dirty="0" err="1" smtClean="0"/>
              <a:t>виконання</a:t>
            </a:r>
            <a:r>
              <a:rPr lang="ru-RU" i="1" dirty="0" smtClean="0"/>
              <a:t> </a:t>
            </a:r>
            <a:r>
              <a:rPr lang="ru-RU" i="1" dirty="0" err="1" smtClean="0"/>
              <a:t>окремих</a:t>
            </a:r>
            <a:r>
              <a:rPr lang="ru-RU" i="1" dirty="0" smtClean="0"/>
              <a:t> </a:t>
            </a:r>
            <a:r>
              <a:rPr lang="ru-RU" i="1" dirty="0" err="1" smtClean="0"/>
              <a:t>завдань</a:t>
            </a:r>
            <a:r>
              <a:rPr lang="ru-RU" i="1" dirty="0" smtClean="0"/>
              <a:t>, </a:t>
            </a:r>
            <a:r>
              <a:rPr lang="ru-RU" i="1" dirty="0" err="1" smtClean="0"/>
              <a:t>службових</a:t>
            </a:r>
            <a:r>
              <a:rPr lang="ru-RU" i="1" dirty="0" smtClean="0"/>
              <a:t> </a:t>
            </a:r>
            <a:r>
              <a:rPr lang="ru-RU" i="1" dirty="0" err="1" smtClean="0"/>
              <a:t>доручень</a:t>
            </a:r>
            <a:r>
              <a:rPr lang="ru-RU" i="1" dirty="0" smtClean="0"/>
              <a:t>.</a:t>
            </a:r>
            <a:endParaRPr lang="uk-UA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6496" y="571480"/>
            <a:ext cx="9286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Пояснювальна записка </a:t>
            </a:r>
            <a:r>
              <a:rPr lang="uk-UA" i="1" dirty="0" smtClean="0"/>
              <a:t>- це письмове пояснення на вимогу керівника щодо ситуації, яка склалася, фактів, дій або вчинків працівників (найчастіше - порушення дисципліни, невиконання службових завдань). Інколи пояснювальна записка - це вступ до якогось документа (плану, звіту, проекту).</a:t>
            </a:r>
            <a:endParaRPr lang="uk-UA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yasnuvaln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36" y="214290"/>
            <a:ext cx="7215222" cy="6313319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34" y="642918"/>
            <a:ext cx="9144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Службові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листи</a:t>
            </a:r>
            <a:r>
              <a:rPr lang="ru-RU" b="1" i="1" dirty="0" smtClean="0"/>
              <a:t> </a:t>
            </a:r>
            <a:r>
              <a:rPr lang="ru-RU" dirty="0" smtClean="0"/>
              <a:t>- </a:t>
            </a:r>
            <a:r>
              <a:rPr lang="ru-RU" i="1" dirty="0" err="1" smtClean="0"/>
              <a:t>загальна</a:t>
            </a:r>
            <a:r>
              <a:rPr lang="ru-RU" i="1" dirty="0" smtClean="0"/>
              <a:t> </a:t>
            </a:r>
            <a:r>
              <a:rPr lang="ru-RU" i="1" dirty="0" err="1" smtClean="0"/>
              <a:t>назва</a:t>
            </a:r>
            <a:r>
              <a:rPr lang="ru-RU" i="1" dirty="0" smtClean="0"/>
              <a:t> </a:t>
            </a:r>
            <a:r>
              <a:rPr lang="ru-RU" i="1" dirty="0" err="1" smtClean="0"/>
              <a:t>великої</a:t>
            </a:r>
            <a:r>
              <a:rPr lang="ru-RU" i="1" dirty="0" smtClean="0"/>
              <a:t> </a:t>
            </a:r>
            <a:r>
              <a:rPr lang="ru-RU" i="1" dirty="0" err="1" smtClean="0"/>
              <a:t>групи</a:t>
            </a:r>
            <a:r>
              <a:rPr lang="ru-RU" i="1" dirty="0" smtClean="0"/>
              <a:t> </a:t>
            </a:r>
            <a:r>
              <a:rPr lang="ru-RU" i="1" dirty="0" err="1" smtClean="0"/>
              <a:t>управлінських</a:t>
            </a:r>
            <a:r>
              <a:rPr lang="ru-RU" i="1" dirty="0" smtClean="0"/>
              <a:t> </a:t>
            </a:r>
            <a:r>
              <a:rPr lang="ru-RU" i="1" dirty="0" err="1" smtClean="0"/>
              <a:t>документів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слугують</a:t>
            </a:r>
            <a:r>
              <a:rPr lang="ru-RU" i="1" dirty="0" smtClean="0"/>
              <a:t> </a:t>
            </a:r>
            <a:r>
              <a:rPr lang="ru-RU" i="1" dirty="0" err="1" smtClean="0"/>
              <a:t>засобом</a:t>
            </a:r>
            <a:r>
              <a:rPr lang="ru-RU" i="1" dirty="0" smtClean="0"/>
              <a:t> </a:t>
            </a:r>
            <a:r>
              <a:rPr lang="ru-RU" i="1" dirty="0" err="1" smtClean="0"/>
              <a:t>спілкування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установами</a:t>
            </a:r>
            <a:r>
              <a:rPr lang="ru-RU" i="1" dirty="0" smtClean="0"/>
              <a:t> та </a:t>
            </a:r>
            <a:r>
              <a:rPr lang="ru-RU" i="1" dirty="0" err="1" smtClean="0"/>
              <a:t>приватними</a:t>
            </a:r>
            <a:r>
              <a:rPr lang="ru-RU" i="1" dirty="0" smtClean="0"/>
              <a:t> особами.</a:t>
            </a:r>
            <a:endParaRPr lang="uk-UA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372" y="2143116"/>
            <a:ext cx="8618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ділові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за </a:t>
            </a:r>
            <a:r>
              <a:rPr lang="ru-RU" b="1" dirty="0" err="1" smtClean="0">
                <a:solidFill>
                  <a:srgbClr val="7030A0"/>
                </a:solidFill>
              </a:rPr>
              <a:t>функціональними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ознаками</a:t>
            </a:r>
            <a:r>
              <a:rPr lang="ru-RU" dirty="0" smtClean="0"/>
              <a:t> 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1. </a:t>
            </a:r>
            <a:r>
              <a:rPr lang="ru-RU" i="1" dirty="0" err="1" smtClean="0"/>
              <a:t>листи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потребують</a:t>
            </a:r>
            <a:r>
              <a:rPr lang="ru-RU" i="1" dirty="0" smtClean="0"/>
              <a:t> </a:t>
            </a:r>
            <a:r>
              <a:rPr lang="ru-RU" i="1" dirty="0" smtClean="0"/>
              <a:t>відповіді </a:t>
            </a:r>
          </a:p>
          <a:p>
            <a:r>
              <a:rPr lang="ru-RU" dirty="0" smtClean="0"/>
              <a:t>2</a:t>
            </a:r>
            <a:r>
              <a:rPr lang="ru-RU" dirty="0" smtClean="0"/>
              <a:t>. </a:t>
            </a:r>
            <a:r>
              <a:rPr lang="ru-RU" i="1" dirty="0" err="1" smtClean="0"/>
              <a:t>листи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не </a:t>
            </a:r>
            <a:r>
              <a:rPr lang="ru-RU" i="1" dirty="0" err="1" smtClean="0"/>
              <a:t>потребують</a:t>
            </a:r>
            <a:r>
              <a:rPr lang="ru-RU" i="1" dirty="0" smtClean="0"/>
              <a:t> відповіді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6496" y="4000504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 </a:t>
            </a:r>
            <a:r>
              <a:rPr lang="ru-RU" b="1" dirty="0" err="1" smtClean="0">
                <a:solidFill>
                  <a:srgbClr val="7030A0"/>
                </a:solidFill>
              </a:rPr>
              <a:t>тематичною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ознакою</a:t>
            </a:r>
            <a:r>
              <a:rPr lang="ru-RU" dirty="0" smtClean="0"/>
              <a:t> </a:t>
            </a:r>
            <a:r>
              <a:rPr lang="ru-RU" dirty="0" err="1" smtClean="0"/>
              <a:t>ділові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</a:t>
            </a:r>
            <a:r>
              <a:rPr lang="ru-RU" dirty="0" smtClean="0"/>
              <a:t>на:</a:t>
            </a:r>
            <a:r>
              <a:rPr lang="uk-UA" b="1" dirty="0" smtClean="0"/>
              <a:t> </a:t>
            </a:r>
            <a:endParaRPr lang="uk-UA" b="1" dirty="0" smtClean="0"/>
          </a:p>
          <a:p>
            <a:r>
              <a:rPr lang="uk-UA" b="1" dirty="0" smtClean="0">
                <a:solidFill>
                  <a:srgbClr val="00B050"/>
                </a:solidFill>
              </a:rPr>
              <a:t>Комерційні</a:t>
            </a:r>
            <a:r>
              <a:rPr lang="uk-UA" dirty="0" smtClean="0">
                <a:solidFill>
                  <a:srgbClr val="00B050"/>
                </a:solidFill>
              </a:rPr>
              <a:t> </a:t>
            </a:r>
            <a:endParaRPr lang="uk-UA" dirty="0" smtClean="0">
              <a:solidFill>
                <a:srgbClr val="00B050"/>
              </a:solidFill>
            </a:endParaRPr>
          </a:p>
          <a:p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smtClean="0">
                <a:solidFill>
                  <a:srgbClr val="00B050"/>
                </a:solidFill>
              </a:rPr>
              <a:t>Некомерційні</a:t>
            </a:r>
            <a:r>
              <a:rPr lang="uk-UA" dirty="0" smtClean="0">
                <a:solidFill>
                  <a:srgbClr val="00B050"/>
                </a:solidFill>
              </a:rPr>
              <a:t> </a:t>
            </a:r>
            <a:endParaRPr lang="uk-UA" dirty="0" smtClean="0">
              <a:solidFill>
                <a:srgbClr val="00B050"/>
              </a:solidFill>
            </a:endParaRPr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8726" y="4572008"/>
            <a:ext cx="60928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Листи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бувають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супровідні </a:t>
            </a:r>
            <a:r>
              <a:rPr lang="ru-RU" dirty="0" err="1" smtClean="0"/>
              <a:t>гарантійні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циркулярні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 smtClean="0"/>
              <a:t>претензійні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інформаційно-рекламні</a:t>
            </a:r>
            <a:r>
              <a:rPr lang="ru-RU" dirty="0" smtClean="0"/>
              <a:t> </a:t>
            </a:r>
            <a:endParaRPr lang="uk-UA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248" y="1428736"/>
            <a:ext cx="85725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 </a:t>
            </a:r>
            <a:r>
              <a:rPr lang="ru-RU" sz="1800" dirty="0" smtClean="0"/>
              <a:t>державний </a:t>
            </a:r>
            <a:r>
              <a:rPr lang="ru-RU" sz="1800" dirty="0" smtClean="0"/>
              <a:t>герб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емблема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найменування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міністерства</a:t>
            </a:r>
            <a:r>
              <a:rPr lang="ru-RU" sz="1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err="1" smtClean="0"/>
              <a:t>відомства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організації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поштова</a:t>
            </a:r>
            <a:r>
              <a:rPr lang="ru-RU" sz="1800" dirty="0" smtClean="0"/>
              <a:t> </a:t>
            </a:r>
            <a:r>
              <a:rPr lang="ru-RU" sz="1800" dirty="0" smtClean="0"/>
              <a:t>адреса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/>
              <a:t>номер </a:t>
            </a:r>
            <a:r>
              <a:rPr lang="ru-RU" sz="1800" dirty="0" smtClean="0"/>
              <a:t>телефону, факсу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/>
              <a:t>номер </a:t>
            </a:r>
            <a:r>
              <a:rPr lang="ru-RU" sz="1800" dirty="0" err="1" smtClean="0"/>
              <a:t>рахунку</a:t>
            </a:r>
            <a:r>
              <a:rPr lang="ru-RU" sz="1800" dirty="0" smtClean="0"/>
              <a:t> в </a:t>
            </a:r>
            <a:r>
              <a:rPr lang="ru-RU" sz="1800" dirty="0" smtClean="0"/>
              <a:t>банку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дата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err="1" smtClean="0"/>
              <a:t>Індекс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посилання</a:t>
            </a:r>
            <a:r>
              <a:rPr lang="ru-RU" sz="1800" dirty="0" smtClean="0"/>
              <a:t> на дату та номер </a:t>
            </a:r>
            <a:r>
              <a:rPr lang="ru-RU" sz="1800" dirty="0" err="1" smtClean="0"/>
              <a:t>вхідного</a:t>
            </a:r>
            <a:r>
              <a:rPr lang="ru-RU" sz="1800" dirty="0" smtClean="0"/>
              <a:t> </a:t>
            </a:r>
            <a:r>
              <a:rPr lang="ru-RU" sz="1800" dirty="0" smtClean="0"/>
              <a:t>документа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адресат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smtClean="0"/>
              <a:t>заголовок до </a:t>
            </a:r>
            <a:r>
              <a:rPr lang="ru-RU" sz="1800" dirty="0" smtClean="0"/>
              <a:t>тексту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текст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підпис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повідомлення</a:t>
            </a:r>
            <a:r>
              <a:rPr lang="ru-RU" sz="1800" dirty="0" smtClean="0"/>
              <a:t> про </a:t>
            </a:r>
            <a:r>
              <a:rPr lang="ru-RU" sz="1800" dirty="0" err="1" smtClean="0"/>
              <a:t>направлення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копії</a:t>
            </a:r>
            <a:r>
              <a:rPr lang="ru-RU" sz="1800" dirty="0" smtClean="0"/>
              <a:t> в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 </a:t>
            </a:r>
            <a:r>
              <a:rPr lang="ru-RU" sz="1800" dirty="0" err="1" smtClean="0"/>
              <a:t>адреси</a:t>
            </a:r>
            <a:r>
              <a:rPr lang="ru-RU" sz="1800" dirty="0" smtClean="0"/>
              <a:t> та у </a:t>
            </a:r>
            <a:r>
              <a:rPr lang="ru-RU" sz="1800" dirty="0" smtClean="0"/>
              <a:t>справу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err="1" smtClean="0"/>
              <a:t>прізвище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телефон </a:t>
            </a:r>
            <a:r>
              <a:rPr lang="ru-RU" sz="1800" dirty="0" err="1" smtClean="0"/>
              <a:t>виконавця</a:t>
            </a:r>
            <a:endParaRPr lang="uk-UA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3686" y="357166"/>
            <a:ext cx="11198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</a:rPr>
              <a:t>Реквізити </a:t>
            </a:r>
            <a:r>
              <a:rPr lang="ru-RU" sz="6000" b="1" dirty="0" err="1" smtClean="0">
                <a:solidFill>
                  <a:schemeClr val="bg1">
                    <a:lumMod val="50000"/>
                  </a:schemeClr>
                </a:solidFill>
              </a:rPr>
              <a:t>службового</a:t>
            </a:r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</a:rPr>
              <a:t> листа</a:t>
            </a:r>
            <a:endParaRPr lang="uk-UA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add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082" y="0"/>
            <a:ext cx="4849091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248" y="1214422"/>
            <a:ext cx="112157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Телегра́ма</a:t>
            </a:r>
            <a:r>
              <a:rPr lang="vi-VN" dirty="0" smtClean="0"/>
              <a:t> </a:t>
            </a:r>
            <a:r>
              <a:rPr lang="vi-VN" i="1" dirty="0" smtClean="0"/>
              <a:t>(від </a:t>
            </a:r>
            <a:r>
              <a:rPr lang="vi-VN" i="1" dirty="0" smtClean="0">
                <a:hlinkClick r:id="rId2" tooltip="Грецька мова"/>
              </a:rPr>
              <a:t>грец.</a:t>
            </a:r>
            <a:r>
              <a:rPr lang="vi-VN" i="1" dirty="0" smtClean="0"/>
              <a:t> </a:t>
            </a:r>
            <a:r>
              <a:rPr lang="el-GR" i="1" dirty="0" smtClean="0"/>
              <a:t>τηλέ — </a:t>
            </a:r>
            <a:r>
              <a:rPr lang="vi-VN" i="1" dirty="0" smtClean="0"/>
              <a:t>далеко і </a:t>
            </a:r>
            <a:r>
              <a:rPr lang="el-GR" i="1" dirty="0" smtClean="0"/>
              <a:t>γραμμα — </a:t>
            </a:r>
            <a:r>
              <a:rPr lang="vi-VN" i="1" dirty="0" smtClean="0"/>
              <a:t>буква, запис) — </a:t>
            </a:r>
            <a:r>
              <a:rPr lang="vi-VN" i="1" dirty="0" smtClean="0">
                <a:hlinkClick r:id="rId3" tooltip="Повідомлення"/>
              </a:rPr>
              <a:t>повідомлення</a:t>
            </a:r>
            <a:r>
              <a:rPr lang="vi-VN" i="1" dirty="0" smtClean="0"/>
              <a:t>, послане </a:t>
            </a:r>
            <a:r>
              <a:rPr lang="vi-VN" i="1" dirty="0" smtClean="0">
                <a:hlinkClick r:id="rId4" tooltip="Телеграф"/>
              </a:rPr>
              <a:t>телеграфом</a:t>
            </a:r>
            <a:r>
              <a:rPr lang="vi-VN" i="1" dirty="0" smtClean="0"/>
              <a:t>, одним з перших видів зв'язку, що використовує електричну передачу інформації. Телеграми передаються, як правило, з використанням азбуки Морзе. Телеграми друкують на паперовій стрічці, яку потім наклеюють на лист паперу з метою зручності читання. </a:t>
            </a:r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/>
            </a:r>
            <a:br>
              <a:rPr lang="uk-UA" i="1" dirty="0" smtClean="0"/>
            </a:br>
            <a:endParaRPr lang="uk-UA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082" y="142852"/>
            <a:ext cx="48926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 smtClean="0">
                <a:solidFill>
                  <a:schemeClr val="accent4">
                    <a:lumMod val="50000"/>
                  </a:schemeClr>
                </a:solidFill>
              </a:rPr>
              <a:t>Телегра́ма</a:t>
            </a:r>
            <a:endParaRPr lang="uk-UA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810" y="378619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Залежно від призначення службові телеграми бувають </a:t>
            </a:r>
            <a:r>
              <a:rPr lang="uk-UA" b="1" dirty="0" smtClean="0">
                <a:solidFill>
                  <a:srgbClr val="7030A0"/>
                </a:solidFill>
              </a:rPr>
              <a:t>внутрішні і зовнішні</a:t>
            </a:r>
            <a:r>
              <a:rPr lang="uk-UA" dirty="0" smtClean="0"/>
              <a:t>.</a:t>
            </a:r>
          </a:p>
          <a:p>
            <a:r>
              <a:rPr lang="uk-UA" b="1" i="1" dirty="0" smtClean="0">
                <a:solidFill>
                  <a:srgbClr val="FFC000"/>
                </a:solidFill>
              </a:rPr>
              <a:t>Внутрішні</a:t>
            </a:r>
            <a:r>
              <a:rPr lang="uk-UA" b="1" i="1" dirty="0" smtClean="0"/>
              <a:t> </a:t>
            </a:r>
            <a:r>
              <a:rPr lang="uk-UA" dirty="0" smtClean="0"/>
              <a:t>службові телеграми поділяються на </a:t>
            </a: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i="1" dirty="0" smtClean="0"/>
              <a:t>вищі державні</a:t>
            </a:r>
          </a:p>
          <a:p>
            <a:pPr>
              <a:buFont typeface="Arial" pitchFamily="34" charset="0"/>
              <a:buChar char="•"/>
            </a:pPr>
            <a:r>
              <a:rPr lang="uk-UA" i="1" dirty="0" smtClean="0"/>
              <a:t> державні</a:t>
            </a:r>
          </a:p>
          <a:p>
            <a:pPr>
              <a:buFont typeface="Arial" pitchFamily="34" charset="0"/>
              <a:buChar char="•"/>
            </a:pPr>
            <a:r>
              <a:rPr lang="uk-UA" i="1" dirty="0" smtClean="0"/>
              <a:t> термінові</a:t>
            </a:r>
          </a:p>
          <a:p>
            <a:pPr>
              <a:buFont typeface="Arial" pitchFamily="34" charset="0"/>
              <a:buChar char="•"/>
            </a:pPr>
            <a:r>
              <a:rPr lang="uk-UA" i="1" dirty="0" smtClean="0"/>
              <a:t> звичайні.</a:t>
            </a:r>
            <a:endParaRPr lang="uk-UA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372" y="1000108"/>
            <a:ext cx="10144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Факс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—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документ,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пересилається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телефонними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лініями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Факсимільну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машину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теж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скорочено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</a:rPr>
              <a:t>називають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факсом.</a:t>
            </a:r>
            <a:endParaRPr lang="uk-UA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496" y="2571744"/>
            <a:ext cx="11572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Телефонограма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 –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 документ,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передається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телефоном,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фіксується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у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спеціальному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журналі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й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містить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розпорядження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чи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інформацію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вищих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75000"/>
                  </a:schemeClr>
                </a:solidFill>
              </a:rPr>
              <a:t>органів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uk-UA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07934" y="0"/>
            <a:ext cx="11274663" cy="1397000"/>
          </a:xfrm>
        </p:spPr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uk-UA" b="1" dirty="0" smtClean="0">
                <a:ln>
                  <a:gradFill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</a:gradFill>
                </a:ln>
              </a:rPr>
              <a:t>Довідково-інформаційна документація : </a:t>
            </a:r>
            <a:endParaRPr lang="ru-RU" sz="4400" b="0" i="0" baseline="0" dirty="0">
              <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ln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36496" y="1857364"/>
            <a:ext cx="10157354" cy="4470400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акти; протоколи;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довідки;</a:t>
            </a:r>
          </a:p>
          <a:p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 службові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листи;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пояснювальні та доповідні записки;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плани і графіки;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75000"/>
                  </a:schemeClr>
                </a:solidFill>
              </a:rPr>
              <a:t>відгуки та рецензії</a:t>
            </a: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1829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_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28" y="642918"/>
            <a:ext cx="9263108" cy="485778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52" y="1428736"/>
            <a:ext cx="7008574" cy="1930400"/>
          </a:xfrm>
        </p:spPr>
        <p:txBody>
          <a:bodyPr/>
          <a:lstStyle/>
          <a:p>
            <a:r>
              <a:rPr lang="ru-RU" b="1" dirty="0" smtClean="0">
                <a:ln>
                  <a:gradFill>
                    <a:gsLst>
                      <a:gs pos="0">
                        <a:srgbClr val="3399FF"/>
                      </a:gs>
                      <a:gs pos="16000">
                        <a:srgbClr val="00CCCC"/>
                      </a:gs>
                      <a:gs pos="47000">
                        <a:srgbClr val="9999FF"/>
                      </a:gs>
                      <a:gs pos="60001">
                        <a:srgbClr val="2E6792"/>
                      </a:gs>
                      <a:gs pos="71001">
                        <a:srgbClr val="3333CC"/>
                      </a:gs>
                      <a:gs pos="81000">
                        <a:srgbClr val="1170FF"/>
                      </a:gs>
                      <a:gs pos="100000">
                        <a:srgbClr val="006699"/>
                      </a:gs>
                    </a:gsLst>
                    <a:lin ang="5400000" scaled="0"/>
                  </a:gradFill>
                </a:ln>
              </a:rPr>
              <a:t>ДЯКУЄМО ЗА УВАГУ!!!!</a:t>
            </a:r>
            <a:endParaRPr lang="ru-RU" b="1" dirty="0">
              <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3686" y="2214554"/>
            <a:ext cx="110728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/>
              <a:t>Анота́ція</a:t>
            </a:r>
            <a:r>
              <a:rPr lang="ru-RU" sz="3200" i="1" dirty="0" smtClean="0"/>
              <a:t>- </a:t>
            </a:r>
            <a:r>
              <a:rPr lang="ru-RU" sz="2800" i="1" dirty="0" err="1" smtClean="0"/>
              <a:t>стисла</a:t>
            </a:r>
            <a:r>
              <a:rPr lang="ru-RU" sz="2800" i="1" dirty="0" smtClean="0"/>
              <a:t> характеристика </a:t>
            </a:r>
            <a:r>
              <a:rPr lang="ru-RU" sz="2800" i="1" dirty="0" err="1" smtClean="0"/>
              <a:t>змісту</a:t>
            </a:r>
            <a:r>
              <a:rPr lang="ru-RU" sz="2800" i="1" dirty="0" smtClean="0"/>
              <a:t> книги, </a:t>
            </a:r>
            <a:r>
              <a:rPr lang="ru-RU" sz="2800" i="1" dirty="0" err="1" smtClean="0"/>
              <a:t>статті</a:t>
            </a:r>
            <a:r>
              <a:rPr lang="ru-RU" sz="2800" i="1" dirty="0" smtClean="0"/>
              <a:t>. Вона </a:t>
            </a:r>
            <a:r>
              <a:rPr lang="ru-RU" sz="2800" i="1" dirty="0" err="1" smtClean="0"/>
              <a:t>допомагає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наприклад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під</a:t>
            </a:r>
            <a:r>
              <a:rPr lang="ru-RU" sz="2800" i="1" dirty="0" smtClean="0"/>
              <a:t> час </a:t>
            </a:r>
            <a:r>
              <a:rPr lang="ru-RU" sz="2800" i="1" dirty="0" err="1" smtClean="0"/>
              <a:t>першого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ознайомлення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книгою, а </a:t>
            </a:r>
            <a:r>
              <a:rPr lang="ru-RU" sz="2800" i="1" dirty="0" err="1" smtClean="0"/>
              <a:t>також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під</a:t>
            </a:r>
            <a:r>
              <a:rPr lang="ru-RU" sz="2800" i="1" dirty="0" smtClean="0"/>
              <a:t> час добору та </a:t>
            </a:r>
            <a:r>
              <a:rPr lang="ru-RU" sz="2800" i="1" dirty="0" err="1" smtClean="0"/>
              <a:t>вивчення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літератури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певного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питання</a:t>
            </a:r>
            <a:r>
              <a:rPr lang="ru-RU" sz="2800" i="1" dirty="0" smtClean="0"/>
              <a:t>.</a:t>
            </a:r>
            <a:endParaRPr lang="uk-UA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808396" y="428604"/>
            <a:ext cx="4143404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>
              <a:lnSpc>
                <a:spcPct val="95000"/>
              </a:lnSpc>
            </a:pPr>
            <a:r>
              <a:rPr lang="uk-UA" sz="6000" b="1" dirty="0" smtClean="0">
                <a:ln cap="rnd" cmpd="sng">
                  <a:solidFill>
                    <a:schemeClr val="tx1"/>
                  </a:solidFill>
                  <a:prstDash val="solid"/>
                  <a:bevel/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АНОТАЦІЯ</a:t>
            </a:r>
            <a:endParaRPr lang="uk-UA" sz="6000" b="1" dirty="0">
              <a:ln cap="rnd" cmpd="sng">
                <a:solidFill>
                  <a:schemeClr val="tx1"/>
                </a:solidFill>
                <a:prstDash val="solid"/>
                <a:bevel/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1731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               </a:t>
            </a:r>
            <a:r>
              <a:rPr lang="ru-RU" sz="6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Рецензія</a:t>
            </a:r>
            <a:endParaRPr lang="ru-RU" sz="6000" b="1" dirty="0">
              <a:ln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562" y="1785926"/>
            <a:ext cx="10572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Рецензія</a:t>
            </a:r>
            <a:r>
              <a:rPr lang="uk-UA" sz="2800" dirty="0" smtClean="0"/>
              <a:t> - </a:t>
            </a:r>
            <a:r>
              <a:rPr lang="uk-UA" sz="2800" i="1" dirty="0" smtClean="0"/>
              <a:t>критичний відгук (містить аналіз і оцінку) наукового керівника (консультанта), офіційних опонентів, провідної установи під час захисту кваліфікаційної роботи, кандидатської чи докторської </a:t>
            </a:r>
            <a:r>
              <a:rPr lang="uk-UA" sz="2800" i="1" dirty="0" smtClean="0"/>
              <a:t>дисертацій.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xmlns="" val="16539435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686" y="2071678"/>
            <a:ext cx="10930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Відгук</a:t>
            </a:r>
            <a:r>
              <a:rPr lang="ru-RU" sz="2800" dirty="0" smtClean="0"/>
              <a:t> - </a:t>
            </a:r>
            <a:r>
              <a:rPr lang="ru-RU" sz="2800" i="1" dirty="0" err="1" smtClean="0"/>
              <a:t>це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висновки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уповноваженої</a:t>
            </a:r>
            <a:r>
              <a:rPr lang="ru-RU" sz="2800" i="1" dirty="0" smtClean="0"/>
              <a:t> особи (</a:t>
            </a:r>
            <a:r>
              <a:rPr lang="ru-RU" sz="2800" i="1" dirty="0" err="1" smtClean="0"/>
              <a:t>кількох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осіб</a:t>
            </a:r>
            <a:r>
              <a:rPr lang="ru-RU" sz="2800" i="1" dirty="0" smtClean="0"/>
              <a:t>) про </a:t>
            </a:r>
            <a:r>
              <a:rPr lang="ru-RU" sz="2800" i="1" dirty="0" err="1" smtClean="0"/>
              <a:t>наукові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роботи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фільми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вистави</a:t>
            </a:r>
            <a:r>
              <a:rPr lang="ru-RU" i="1" dirty="0" smtClean="0"/>
              <a:t>.</a:t>
            </a:r>
            <a:endParaRPr lang="uk-UA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1338" y="428604"/>
            <a:ext cx="3161938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Відгук</a:t>
            </a:r>
            <a:endParaRPr lang="uk-UA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9845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810" y="1142984"/>
            <a:ext cx="106442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1. Назва виду документа.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2. Заголовок (який містить назву рецензованої роботи, прізвище та ініціали її автора, видавництво та рік публікації, кількість).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3. Текст: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- тема статті, мета статті, підходи до статті, актуальність статті;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- короткий виклад змісту роботи;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- позитивний висновок;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- недоліки, зауваження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- висновок автора рецензії.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4. Підпис та посада особи, яка рецензувала роботу.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5. Дата. </a:t>
            </a:r>
            <a:br>
              <a:rPr lang="uk-UA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50000"/>
                  </a:schemeClr>
                </a:solidFill>
              </a:rPr>
              <a:t>У разі необхідності підпис завіряють печаткою.</a:t>
            </a:r>
            <a:endParaRPr lang="uk-UA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9834" y="142852"/>
            <a:ext cx="40142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FFC000"/>
                </a:solidFill>
              </a:rPr>
              <a:t> </a:t>
            </a:r>
            <a:r>
              <a:rPr lang="uk-UA" sz="6000" b="1" dirty="0" smtClean="0">
                <a:ln cmpd="dbl"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Реквізити</a:t>
            </a:r>
            <a:endParaRPr lang="uk-UA" sz="6000" dirty="0">
              <a:ln cmpd="dbl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0876" y="571480"/>
            <a:ext cx="9644130" cy="526297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fontAlgn="base"/>
            <a:r>
              <a:rPr lang="uk-UA" dirty="0" err="1" smtClean="0">
                <a:solidFill>
                  <a:srgbClr val="002060"/>
                </a:solidFill>
              </a:rPr>
              <a:t>Бобров</a:t>
            </a:r>
            <a:r>
              <a:rPr lang="uk-UA" dirty="0" smtClean="0">
                <a:solidFill>
                  <a:srgbClr val="002060"/>
                </a:solidFill>
              </a:rPr>
              <a:t> В. я. Основи ринкової економіки: Підручник. – К.: </a:t>
            </a:r>
            <a:r>
              <a:rPr lang="uk-UA" dirty="0" err="1" smtClean="0">
                <a:solidFill>
                  <a:srgbClr val="002060"/>
                </a:solidFill>
              </a:rPr>
              <a:t>Ли-бідь</a:t>
            </a:r>
            <a:r>
              <a:rPr lang="uk-UA" dirty="0" smtClean="0">
                <a:solidFill>
                  <a:srgbClr val="002060"/>
                </a:solidFill>
              </a:rPr>
              <a:t>, 1995. – 320 с.</a:t>
            </a:r>
          </a:p>
          <a:p>
            <a:pPr fontAlgn="base"/>
            <a:r>
              <a:rPr lang="uk-UA" i="1" dirty="0" smtClean="0">
                <a:solidFill>
                  <a:srgbClr val="002060"/>
                </a:solidFill>
              </a:rPr>
              <a:t>У підручнику вперше в Україні, виходячи з надбань світової та вітчизняної економічної думки, викладено новий курс </a:t>
            </a:r>
            <a:r>
              <a:rPr lang="uk-UA" i="1" dirty="0" err="1" smtClean="0">
                <a:solidFill>
                  <a:srgbClr val="002060"/>
                </a:solidFill>
              </a:rPr>
              <a:t>“Основи</a:t>
            </a:r>
            <a:r>
              <a:rPr lang="uk-UA" i="1" dirty="0" smtClean="0">
                <a:solidFill>
                  <a:srgbClr val="002060"/>
                </a:solidFill>
              </a:rPr>
              <a:t> ринкової </a:t>
            </a:r>
            <a:r>
              <a:rPr lang="uk-UA" i="1" dirty="0" err="1" smtClean="0">
                <a:solidFill>
                  <a:srgbClr val="002060"/>
                </a:solidFill>
              </a:rPr>
              <a:t>економіки”</a:t>
            </a:r>
            <a:r>
              <a:rPr lang="uk-UA" i="1" dirty="0" smtClean="0">
                <a:solidFill>
                  <a:srgbClr val="002060"/>
                </a:solidFill>
              </a:rPr>
              <a:t>. Дається ґрунтовне тлумачення </a:t>
            </a:r>
            <a:r>
              <a:rPr lang="uk-UA" i="1" dirty="0" err="1" smtClean="0">
                <a:solidFill>
                  <a:srgbClr val="002060"/>
                </a:solidFill>
              </a:rPr>
              <a:t>найважливі-ших</a:t>
            </a:r>
            <a:r>
              <a:rPr lang="uk-UA" i="1" dirty="0" smtClean="0">
                <a:solidFill>
                  <a:srgbClr val="002060"/>
                </a:solidFill>
              </a:rPr>
              <a:t> категорій і законів ринкового механізму. Особлива увага </a:t>
            </a:r>
            <a:r>
              <a:rPr lang="uk-UA" i="1" dirty="0" err="1" smtClean="0">
                <a:solidFill>
                  <a:srgbClr val="002060"/>
                </a:solidFill>
              </a:rPr>
              <a:t>звер-тається</a:t>
            </a:r>
            <a:r>
              <a:rPr lang="uk-UA" i="1" dirty="0" smtClean="0">
                <a:solidFill>
                  <a:srgbClr val="002060"/>
                </a:solidFill>
              </a:rPr>
              <a:t> на розкриття суті таких нових для нашої економіки понять як менеджмент, менеджер, маркетинг та ін. Теоретичні положення і висновки пов’язуються із сьогоднішніми завданнями України в умовах переходу її економіки до ринку, ілюструються таблицями, графіками, схемами. Підручник містить докладний термінологічний словник.</a:t>
            </a:r>
          </a:p>
          <a:p>
            <a:pPr fontAlgn="base"/>
            <a:r>
              <a:rPr lang="uk-UA" i="1" dirty="0" smtClean="0">
                <a:solidFill>
                  <a:srgbClr val="002060"/>
                </a:solidFill>
              </a:rPr>
              <a:t>Для студентів вищих навчальних закладів.</a:t>
            </a:r>
            <a:endParaRPr lang="uk-UA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248" y="642918"/>
            <a:ext cx="111665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Довідка</a:t>
            </a:r>
            <a:r>
              <a:rPr lang="uk-UA" dirty="0" smtClean="0"/>
              <a:t> — </a:t>
            </a:r>
            <a:r>
              <a:rPr lang="uk-UA" i="1" dirty="0" smtClean="0"/>
              <a:t>документ, який містить опис та підтвердження юридичних та біографічних фактів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Довідки діляться на дві групи</a:t>
            </a:r>
            <a:r>
              <a:rPr lang="uk-UA" dirty="0" smtClean="0"/>
              <a:t>:</a:t>
            </a:r>
          </a:p>
          <a:p>
            <a:r>
              <a:rPr lang="uk-UA" dirty="0" smtClean="0"/>
              <a:t>особисті — підтверджують біографічні чи юридичні факти конкретної особи;</a:t>
            </a:r>
          </a:p>
          <a:p>
            <a:r>
              <a:rPr lang="uk-UA" dirty="0" smtClean="0"/>
              <a:t>службові — містять інформацію про факти й події службового характеру.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Довідки також можуть бути:</a:t>
            </a:r>
          </a:p>
          <a:p>
            <a:r>
              <a:rPr lang="uk-UA" dirty="0" smtClean="0"/>
              <a:t>зовнішніми — укладаються для подання в інші установи; підписуються, крім укладача, також керівником установи, засвідчуються печаткою;</a:t>
            </a:r>
          </a:p>
          <a:p>
            <a:r>
              <a:rPr lang="uk-UA" dirty="0" smtClean="0"/>
              <a:t>внутрішніми — укладаються для подання керівництву установи або на розгляд колегіальних органів; підписуються лише виконавцем і не засвідчуються печаткою</a:t>
            </a:r>
            <a:r>
              <a:rPr lang="uk-UA" dirty="0" smtClean="0"/>
              <a:t>.</a:t>
            </a:r>
            <a:endParaRPr lang="uk-UA" dirty="0" smtClean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058" y="1225689"/>
            <a:ext cx="60928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. Код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код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документа.</a:t>
            </a:r>
          </a:p>
          <a:p>
            <a:r>
              <a:rPr lang="ru-RU" dirty="0" smtClean="0"/>
              <a:t>2. Реквізити штампа </a:t>
            </a:r>
            <a:r>
              <a:rPr lang="ru-RU" dirty="0" err="1" smtClean="0"/>
              <a:t>загального</a:t>
            </a:r>
            <a:r>
              <a:rPr lang="ru-RU" dirty="0" smtClean="0"/>
              <a:t> бланку.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Назва</a:t>
            </a:r>
            <a:r>
              <a:rPr lang="ru-RU" dirty="0" smtClean="0"/>
              <a:t> виду документа.</a:t>
            </a:r>
          </a:p>
          <a:p>
            <a:r>
              <a:rPr lang="ru-RU" dirty="0" smtClean="0"/>
              <a:t>4. Дата.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Індекс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 Заголовок до тексту.</a:t>
            </a:r>
          </a:p>
          <a:p>
            <a:r>
              <a:rPr lang="ru-RU" dirty="0" smtClean="0"/>
              <a:t>7. Адресат.</a:t>
            </a:r>
          </a:p>
          <a:p>
            <a:r>
              <a:rPr lang="ru-RU" dirty="0" smtClean="0"/>
              <a:t>8. Текст.</a:t>
            </a:r>
          </a:p>
          <a:p>
            <a:r>
              <a:rPr lang="ru-RU" dirty="0" smtClean="0"/>
              <a:t>9. </a:t>
            </a:r>
            <a:r>
              <a:rPr lang="ru-RU" dirty="0" err="1" smtClean="0"/>
              <a:t>Відмітка</a:t>
            </a:r>
            <a:r>
              <a:rPr lang="ru-RU" dirty="0" smtClean="0"/>
              <a:t> про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додатків</a:t>
            </a:r>
            <a:r>
              <a:rPr lang="ru-RU" dirty="0" smtClean="0"/>
              <a:t>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).</a:t>
            </a:r>
          </a:p>
          <a:p>
            <a:r>
              <a:rPr lang="ru-RU" dirty="0" smtClean="0"/>
              <a:t>10. </a:t>
            </a:r>
            <a:r>
              <a:rPr lang="ru-RU" dirty="0" err="1" smtClean="0"/>
              <a:t>Підпис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11. </a:t>
            </a:r>
            <a:r>
              <a:rPr lang="ru-RU" dirty="0" err="1" smtClean="0"/>
              <a:t>Відмітка</a:t>
            </a:r>
            <a:r>
              <a:rPr lang="ru-RU" dirty="0" smtClean="0"/>
              <a:t> про </a:t>
            </a:r>
            <a:r>
              <a:rPr lang="ru-RU" dirty="0" err="1" smtClean="0"/>
              <a:t>направлення</a:t>
            </a:r>
            <a:r>
              <a:rPr lang="ru-RU" dirty="0" smtClean="0"/>
              <a:t> до </a:t>
            </a:r>
            <a:r>
              <a:rPr lang="ru-RU" dirty="0" err="1" smtClean="0"/>
              <a:t>справи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50942" y="142852"/>
            <a:ext cx="100190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Основні </a:t>
            </a:r>
            <a:r>
              <a:rPr lang="ru-RU" sz="6000" dirty="0" err="1" smtClean="0">
                <a:solidFill>
                  <a:srgbClr val="7030A0"/>
                </a:solidFill>
              </a:rPr>
              <a:t>реквізити</a:t>
            </a:r>
            <a:r>
              <a:rPr lang="ru-RU" sz="6000" dirty="0" smtClean="0">
                <a:solidFill>
                  <a:srgbClr val="7030A0"/>
                </a:solidFill>
              </a:rPr>
              <a:t> </a:t>
            </a:r>
            <a:r>
              <a:rPr lang="ru-RU" sz="6000" dirty="0" err="1" smtClean="0">
                <a:solidFill>
                  <a:srgbClr val="7030A0"/>
                </a:solidFill>
              </a:rPr>
              <a:t>довідки</a:t>
            </a:r>
            <a:endParaRPr lang="ru-RU" sz="60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424</Words>
  <Application>Microsoft Office PowerPoint</Application>
  <PresentationFormat>Произвольный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Stopka-knig</vt:lpstr>
      <vt:lpstr>Ділове українське  мовлення</vt:lpstr>
      <vt:lpstr>Довідково-інформаційна документація : </vt:lpstr>
      <vt:lpstr>Слайд 3</vt:lpstr>
      <vt:lpstr>                Рецензія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ДЯКУЄМО ЗА УВАГУ!!!!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2013-12-25T13:40:32Z</dcterms:created>
  <dcterms:modified xsi:type="dcterms:W3CDTF">2013-12-25T15:39:03Z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