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>
        <p:scale>
          <a:sx n="90" d="100"/>
          <a:sy n="9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4540A1-0445-4068-89F3-AA775565793C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DB2DE-FD61-4538-BE22-0A7FE8AF2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1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FE678-906E-46B1-84FA-A3F9443685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A803-58DA-4974-A9DA-CE75DC0C211D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CD4B-687B-41EA-AFCA-4A060751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C433-51B4-4EE3-A63A-484F9F544902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97DD-D305-4C9C-B9D4-BA167B80E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3795-1BCD-4CBC-B671-3E1BB89AA96E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B20E-5B51-41BD-8E99-9F035510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3769-5E8C-4217-A554-FBFFCE23961C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BC2E-8C0C-4FCC-8D13-FB5E9394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197E-7D99-42D7-BFB8-B2BCA24D8C75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7BC2-943C-4155-9524-9EEE9EF4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81A3-A796-418D-AD49-BD0861C86524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4D84-D4E7-4388-B1AA-45D39FD17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F4E7-9A96-4657-9131-FBB17AD4235D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271D-D052-4321-B1B5-A1C686044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9F1F-82A5-4537-8FDD-85E5BBAB8CDF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F651-9446-48AE-AD68-2C98C803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19F0-A083-4228-B20B-DCE929DA1A1B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1130-94A1-48FA-AEAC-18DBD65FF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8A480-642C-436E-8431-3EDDEB5604DA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CBDE8F-AAC9-45F2-B60A-EB5670927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4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 bwMode="auto">
          <a:xfrm>
            <a:off x="857250" y="1000125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5400" b="1">
                <a:solidFill>
                  <a:srgbClr val="546422"/>
                </a:solidFill>
                <a:effectLst/>
              </a:rPr>
              <a:t>Тема уроку:</a:t>
            </a:r>
            <a:endParaRPr lang="ru-RU" sz="5400" b="1">
              <a:solidFill>
                <a:srgbClr val="546422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2714620"/>
            <a:ext cx="7313640" cy="185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4400" dirty="0" smtClean="0">
                <a:effectLst/>
              </a:rPr>
              <a:t>Візуальні мистецтва</a:t>
            </a:r>
            <a:endParaRPr lang="en-US" sz="44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4400" b="1" dirty="0" smtClean="0">
                <a:effectLst/>
              </a:rPr>
              <a:t>Архітектура. Скульптура.</a:t>
            </a:r>
            <a:endParaRPr lang="en-US" sz="44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0" y="5357813"/>
            <a:ext cx="4840288" cy="74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uk-UA" b="1" dirty="0" smtClean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Підготував Жуковський Антон</a:t>
            </a:r>
            <a:endParaRPr lang="uk-UA" b="1" dirty="0" smtClean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1214438" y="142875"/>
            <a:ext cx="75438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/>
              </a:rPr>
              <a:t>Кругла скульптура</a:t>
            </a:r>
            <a:r>
              <a:rPr lang="uk-UA" b="1" i="1" smtClean="0">
                <a:effectLst/>
              </a:rPr>
              <a:t>	</a:t>
            </a:r>
            <a:endParaRPr b="1" i="1" smtClean="0">
              <a:effectLst/>
            </a:endParaRP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2735262" cy="4886325"/>
          </a:xfrm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857250"/>
            <a:ext cx="30972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557338"/>
            <a:ext cx="28082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10001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статуї</a:t>
            </a:r>
            <a:endParaRPr lang="ru-RU" sz="2400" b="1" i="1" dirty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25" y="5857875"/>
            <a:ext cx="26019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скульптурні </a:t>
            </a:r>
            <a:endParaRPr lang="en-US" sz="2400" b="1" i="1" dirty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400" b="1" i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групи </a:t>
            </a:r>
            <a:endParaRPr lang="ru-RU" sz="2400" b="1" i="1" dirty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071563"/>
            <a:ext cx="2266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статуетки</a:t>
            </a:r>
            <a:endParaRPr lang="ru-RU" sz="2400" b="1" i="1" dirty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285750" y="285750"/>
            <a:ext cx="8686800" cy="511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effectLst/>
              </a:rPr>
              <a:t>    </a:t>
            </a:r>
            <a:r>
              <a:rPr lang="uk-UA" b="1" smtClean="0">
                <a:effectLst/>
              </a:rPr>
              <a:t>Кругла скульптура</a:t>
            </a:r>
            <a:endParaRPr b="1" i="1" smtClean="0">
              <a:effectLst/>
            </a:endParaRP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816350" cy="4525962"/>
          </a:xfrm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39608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25" y="928688"/>
            <a:ext cx="13922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торс</a:t>
            </a:r>
            <a:r>
              <a:rPr lang="uk-UA" b="1" i="1" dirty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88" y="928688"/>
            <a:ext cx="134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546422"/>
                </a:solidFill>
                <a:latin typeface="+mj-lt"/>
                <a:ea typeface="+mj-ea"/>
                <a:cs typeface="+mj-cs"/>
              </a:rPr>
              <a:t>бюст</a:t>
            </a:r>
            <a:endParaRPr lang="ru-RU" sz="3200" b="1" dirty="0">
              <a:solidFill>
                <a:srgbClr val="54642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/>
              </a:rPr>
              <a:t>Види рельєфу</a:t>
            </a:r>
            <a:r>
              <a:rPr b="1" smtClean="0">
                <a:effectLst/>
              </a:rPr>
              <a:t>: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2808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143125"/>
            <a:ext cx="3095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428750"/>
            <a:ext cx="2808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1214438"/>
            <a:ext cx="2235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E97D23"/>
                </a:solidFill>
                <a:latin typeface="+mj-lt"/>
                <a:ea typeface="+mj-ea"/>
                <a:cs typeface="+mj-cs"/>
              </a:rPr>
              <a:t>Барельєф</a:t>
            </a:r>
            <a:endParaRPr lang="ru-RU" sz="3200" b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38" y="1357313"/>
            <a:ext cx="2201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E97D23"/>
                </a:solidFill>
                <a:latin typeface="+mj-lt"/>
                <a:ea typeface="+mj-ea"/>
                <a:cs typeface="+mj-cs"/>
              </a:rPr>
              <a:t>Горельєф</a:t>
            </a:r>
            <a:endParaRPr lang="ru-RU" sz="3200" b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0" y="6072188"/>
            <a:ext cx="2519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 err="1">
                <a:solidFill>
                  <a:srgbClr val="E97D23"/>
                </a:solidFill>
                <a:latin typeface="+mj-lt"/>
                <a:ea typeface="+mj-ea"/>
                <a:cs typeface="+mj-cs"/>
              </a:rPr>
              <a:t>Контррельєф</a:t>
            </a:r>
            <a:endParaRPr lang="ru-RU" sz="2400" b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008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3200" b="1" smtClean="0">
                <a:effectLst/>
              </a:rPr>
              <a:t>За змістом та функціями скульптуру поділяють:</a:t>
            </a:r>
            <a:endParaRPr sz="3200" b="1" smtClean="0">
              <a:effectLst/>
            </a:endParaRP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428625" y="1500188"/>
            <a:ext cx="8208963" cy="4465637"/>
            <a:chOff x="272" y="151"/>
            <a:chExt cx="2880" cy="720"/>
          </a:xfrm>
        </p:grpSpPr>
        <p:cxnSp>
          <p:nvCxnSpPr>
            <p:cNvPr id="25613" name="_s25613"/>
            <p:cNvCxnSpPr>
              <a:cxnSpLocks noChangeShapeType="1"/>
              <a:stCxn id="6" idx="6"/>
              <a:endCxn id="3" idx="2"/>
            </p:cNvCxnSpPr>
            <p:nvPr/>
          </p:nvCxnSpPr>
          <p:spPr bwMode="auto">
            <a:xfrm rot="5400000" flipH="1">
              <a:off x="2144" y="7"/>
              <a:ext cx="144" cy="1008"/>
            </a:xfrm>
            <a:prstGeom prst="bentConnector3">
              <a:avLst>
                <a:gd name="adj1" fmla="val 127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_s25612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rot="16200000">
              <a:off x="1641" y="510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_s25611"/>
            <p:cNvCxnSpPr>
              <a:cxnSpLocks noChangeShapeType="1"/>
              <a:stCxn id="4" idx="6"/>
              <a:endCxn id="3" idx="2"/>
            </p:cNvCxnSpPr>
            <p:nvPr/>
          </p:nvCxnSpPr>
          <p:spPr bwMode="auto">
            <a:xfrm rot="16200000">
              <a:off x="1136" y="7"/>
              <a:ext cx="144" cy="1008"/>
            </a:xfrm>
            <a:prstGeom prst="bentConnector3">
              <a:avLst>
                <a:gd name="adj1" fmla="val 127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5607"/>
            <p:cNvSpPr>
              <a:spLocks noChangeArrowheads="1"/>
            </p:cNvSpPr>
            <p:nvPr/>
          </p:nvSpPr>
          <p:spPr bwMode="auto">
            <a:xfrm>
              <a:off x="1280" y="151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Скульптура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25608"/>
            <p:cNvSpPr>
              <a:spLocks noChangeArrowheads="1"/>
            </p:cNvSpPr>
            <p:nvPr/>
          </p:nvSpPr>
          <p:spPr bwMode="auto">
            <a:xfrm>
              <a:off x="272" y="583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Монументально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декоративна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(для парків, скверів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пам'ятники)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5609"/>
            <p:cNvSpPr>
              <a:spLocks noChangeArrowheads="1"/>
            </p:cNvSpPr>
            <p:nvPr/>
          </p:nvSpPr>
          <p:spPr bwMode="auto">
            <a:xfrm>
              <a:off x="1280" y="583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Станкова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(портрети, жанрові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сцени, статуї)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25610"/>
            <p:cNvSpPr>
              <a:spLocks noChangeArrowheads="1"/>
            </p:cNvSpPr>
            <p:nvPr/>
          </p:nvSpPr>
          <p:spPr bwMode="auto">
            <a:xfrm>
              <a:off x="2288" y="583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Скульптура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малих форм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(призначена для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житлового інтер'єру)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buFontTx/>
              <a:buNone/>
            </a:pPr>
            <a:endParaRPr lang="uk-UA" sz="720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uk-UA" sz="7200" smtClean="0">
                <a:latin typeface="Arial" charset="0"/>
              </a:rPr>
              <a:t>Дякую за увагу!</a:t>
            </a:r>
            <a:endParaRPr lang="ru-RU" sz="72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 bwMode="auto">
          <a:xfrm>
            <a:off x="611188" y="333375"/>
            <a:ext cx="8075612" cy="2309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b="1" smtClean="0">
                <a:effectLst/>
              </a:rPr>
              <a:t>Основні вимоги до архітектури:</a:t>
            </a:r>
            <a:endParaRPr b="1" smtClean="0"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928688" y="2928938"/>
            <a:ext cx="7215187" cy="2120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b="1" smtClean="0"/>
              <a:t>ДОЦІЛЬНІСТЬ,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b="1" smtClean="0"/>
              <a:t>                      МІЦНІСТЬ,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b="1" smtClean="0"/>
              <a:t>                                       КРАСОТА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>
          <a:xfrm>
            <a:off x="0" y="214313"/>
            <a:ext cx="9144000" cy="1060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/>
              </a:rPr>
              <a:t>Основні види архітектури</a:t>
            </a:r>
            <a:r>
              <a:rPr b="1" smtClean="0">
                <a:effectLst/>
              </a:rPr>
              <a:t>:</a:t>
            </a:r>
          </a:p>
        </p:txBody>
      </p:sp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357188" y="1500188"/>
            <a:ext cx="8355012" cy="4727575"/>
            <a:chOff x="272" y="151"/>
            <a:chExt cx="2870" cy="714"/>
          </a:xfrm>
        </p:grpSpPr>
        <p:cxnSp>
          <p:nvCxnSpPr>
            <p:cNvPr id="15373" name="_s15373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5400000" flipH="1">
              <a:off x="2140" y="-29"/>
              <a:ext cx="138" cy="1074"/>
            </a:xfrm>
            <a:prstGeom prst="bentConnector3">
              <a:avLst>
                <a:gd name="adj1" fmla="val 125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2" name="_s15372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1638" y="473"/>
              <a:ext cx="138" cy="70"/>
            </a:xfrm>
            <a:prstGeom prst="bentConnector3">
              <a:avLst>
                <a:gd name="adj1" fmla="val 125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1" name="_s15371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1137" y="41"/>
              <a:ext cx="138" cy="933"/>
            </a:xfrm>
            <a:prstGeom prst="bentConnector3">
              <a:avLst>
                <a:gd name="adj1" fmla="val 125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5367"/>
            <p:cNvSpPr>
              <a:spLocks noChangeArrowheads="1"/>
            </p:cNvSpPr>
            <p:nvPr/>
          </p:nvSpPr>
          <p:spPr bwMode="auto">
            <a:xfrm>
              <a:off x="1275" y="15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Види архітектури</a:t>
              </a: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5368"/>
            <p:cNvSpPr>
              <a:spLocks noChangeArrowheads="1"/>
            </p:cNvSpPr>
            <p:nvPr/>
          </p:nvSpPr>
          <p:spPr bwMode="auto">
            <a:xfrm>
              <a:off x="272" y="5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Архітектура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об'ємних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споруд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5369"/>
            <p:cNvSpPr>
              <a:spLocks noChangeArrowheads="1"/>
            </p:cNvSpPr>
            <p:nvPr/>
          </p:nvSpPr>
          <p:spPr bwMode="auto">
            <a:xfrm>
              <a:off x="1275" y="5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Ландшафтна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архітектура</a:t>
              </a: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5370"/>
            <p:cNvSpPr>
              <a:spLocks noChangeArrowheads="1"/>
            </p:cNvSpPr>
            <p:nvPr/>
          </p:nvSpPr>
          <p:spPr bwMode="auto">
            <a:xfrm>
              <a:off x="2278" y="5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Містобудування</a:t>
              </a:r>
              <a:endPara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/>
                <a:cs typeface="Arial" charset="0"/>
              </a:rPr>
              <a:t>Архітектура об'ємних споруд</a:t>
            </a:r>
            <a:endParaRPr b="1" smtClean="0">
              <a:effectLst/>
              <a:cs typeface="Arial" charset="0"/>
            </a:endParaRPr>
          </a:p>
        </p:txBody>
      </p:sp>
      <p:pic>
        <p:nvPicPr>
          <p:cNvPr id="1638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15" y="2060575"/>
            <a:ext cx="3095898" cy="3997325"/>
          </a:xfrm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1" y="2049904"/>
            <a:ext cx="3312368" cy="396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9" y="2060575"/>
            <a:ext cx="269979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357188" y="357188"/>
            <a:ext cx="8497887" cy="6048375"/>
            <a:chOff x="272" y="151"/>
            <a:chExt cx="3888" cy="720"/>
          </a:xfrm>
        </p:grpSpPr>
        <p:cxnSp>
          <p:nvCxnSpPr>
            <p:cNvPr id="17429" name="_s17429"/>
            <p:cNvCxnSpPr>
              <a:cxnSpLocks noChangeShapeType="1"/>
              <a:stCxn id="7" idx="0"/>
              <a:endCxn id="3" idx="3"/>
            </p:cNvCxnSpPr>
            <p:nvPr/>
          </p:nvCxnSpPr>
          <p:spPr bwMode="auto">
            <a:xfrm rot="16200000">
              <a:off x="1892" y="305"/>
              <a:ext cx="144" cy="412"/>
            </a:xfrm>
            <a:prstGeom prst="bentConnector3">
              <a:avLst>
                <a:gd name="adj1" fmla="val 944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_s17421"/>
            <p:cNvCxnSpPr>
              <a:cxnSpLocks noChangeShapeType="1"/>
              <a:stCxn id="6" idx="0"/>
              <a:endCxn id="3" idx="3"/>
            </p:cNvCxnSpPr>
            <p:nvPr/>
          </p:nvCxnSpPr>
          <p:spPr bwMode="auto">
            <a:xfrm rot="5400000" flipH="1">
              <a:off x="2900" y="-291"/>
              <a:ext cx="144" cy="1604"/>
            </a:xfrm>
            <a:prstGeom prst="bentConnector3">
              <a:avLst>
                <a:gd name="adj1" fmla="val 944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0" name="_s17420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2396" y="213"/>
              <a:ext cx="144" cy="596"/>
            </a:xfrm>
            <a:prstGeom prst="bentConnector3">
              <a:avLst>
                <a:gd name="adj1" fmla="val 944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_s17419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1389" y="-199"/>
              <a:ext cx="144" cy="1419"/>
            </a:xfrm>
            <a:prstGeom prst="bentConnector3">
              <a:avLst>
                <a:gd name="adj1" fmla="val 944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7415"/>
            <p:cNvSpPr>
              <a:spLocks noChangeArrowheads="1"/>
            </p:cNvSpPr>
            <p:nvPr/>
          </p:nvSpPr>
          <p:spPr bwMode="auto">
            <a:xfrm>
              <a:off x="1784" y="15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Ландшафтна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архітектура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7416"/>
            <p:cNvSpPr>
              <a:spLocks noChangeArrowheads="1"/>
            </p:cNvSpPr>
            <p:nvPr/>
          </p:nvSpPr>
          <p:spPr bwMode="auto">
            <a:xfrm>
              <a:off x="272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Бульвари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7417"/>
            <p:cNvSpPr>
              <a:spLocks noChangeArrowheads="1"/>
            </p:cNvSpPr>
            <p:nvPr/>
          </p:nvSpPr>
          <p:spPr bwMode="auto">
            <a:xfrm>
              <a:off x="2288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Парки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7418"/>
            <p:cNvSpPr>
              <a:spLocks noChangeArrowheads="1"/>
            </p:cNvSpPr>
            <p:nvPr/>
          </p:nvSpPr>
          <p:spPr bwMode="auto">
            <a:xfrm>
              <a:off x="3296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Архітектура</a:t>
              </a: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малих</a:t>
              </a: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форм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7428"/>
            <p:cNvSpPr>
              <a:spLocks noChangeArrowheads="1"/>
            </p:cNvSpPr>
            <p:nvPr/>
          </p:nvSpPr>
          <p:spPr bwMode="auto">
            <a:xfrm>
              <a:off x="1280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Сквери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8218487" cy="954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000" b="1" smtClean="0">
                <a:effectLst/>
              </a:rPr>
              <a:t>Ландшафтна архітектура</a:t>
            </a:r>
            <a:endParaRPr sz="2400" b="1" i="1" smtClean="0">
              <a:effectLst/>
            </a:endParaRP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785938"/>
            <a:ext cx="2879725" cy="4392612"/>
          </a:xfrm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000125"/>
            <a:ext cx="30972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773238"/>
            <a:ext cx="28209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1143000"/>
            <a:ext cx="1773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E97D23"/>
                </a:solidFill>
                <a:latin typeface="+mj-lt"/>
                <a:ea typeface="+mj-ea"/>
                <a:cs typeface="+mj-cs"/>
              </a:rPr>
              <a:t>Бульвари</a:t>
            </a:r>
            <a:endParaRPr lang="ru-RU" sz="2400" b="1" i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8" y="5715000"/>
            <a:ext cx="13763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E97D23"/>
                </a:solidFill>
                <a:latin typeface="+mj-lt"/>
                <a:ea typeface="+mj-ea"/>
                <a:cs typeface="+mj-cs"/>
              </a:rPr>
              <a:t>Сквери</a:t>
            </a:r>
            <a:endParaRPr lang="ru-RU" sz="2400" b="1" i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0" y="1214438"/>
            <a:ext cx="12779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E97D23"/>
                </a:solidFill>
                <a:latin typeface="+mj-lt"/>
                <a:ea typeface="+mj-ea"/>
                <a:cs typeface="+mj-cs"/>
              </a:rPr>
              <a:t>Парки</a:t>
            </a:r>
            <a:endParaRPr lang="ru-RU" sz="2400" b="1" i="1" dirty="0">
              <a:solidFill>
                <a:srgbClr val="E97D2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82296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000" b="1" smtClean="0">
                <a:effectLst/>
              </a:rPr>
              <a:t>Ландшафтна архітектура</a:t>
            </a:r>
            <a:endParaRPr sz="4000" b="1" i="1" smtClean="0">
              <a:effectLst/>
            </a:endParaRPr>
          </a:p>
        </p:txBody>
      </p:sp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14500"/>
            <a:ext cx="2881312" cy="4824413"/>
          </a:xfrm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714500"/>
            <a:ext cx="30241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714500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929063"/>
            <a:ext cx="26638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38" y="1071563"/>
            <a:ext cx="5832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Архітектура малих форм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285750" y="6215063"/>
            <a:ext cx="714375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b="1" dirty="0" smtClean="0">
                <a:latin typeface="+mj-lt"/>
                <a:ea typeface="+mj-ea"/>
                <a:cs typeface="+mj-cs"/>
              </a:rPr>
              <a:t>Містобудівний</a:t>
            </a:r>
            <a:r>
              <a:rPr lang="ru-RU" b="1" dirty="0" smtClean="0">
                <a:latin typeface="+mj-lt"/>
                <a:ea typeface="+mj-ea"/>
                <a:cs typeface="+mj-cs"/>
              </a:rPr>
              <a:t> макет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5857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714375" y="274638"/>
            <a:ext cx="7786688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b="1" smtClean="0">
                <a:effectLst/>
              </a:rPr>
              <a:t>Види скульптур</a:t>
            </a:r>
            <a:endParaRPr b="1" smtClean="0">
              <a:effectLst/>
            </a:endParaRP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068638"/>
            <a:ext cx="3136900" cy="3529012"/>
          </a:xfrm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071813"/>
            <a:ext cx="32385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500063" y="981075"/>
            <a:ext cx="8358187" cy="1943100"/>
            <a:chOff x="272" y="151"/>
            <a:chExt cx="1853" cy="720"/>
          </a:xfrm>
        </p:grpSpPr>
        <p:cxnSp>
          <p:nvCxnSpPr>
            <p:cNvPr id="21518" name="_s21518"/>
            <p:cNvCxnSpPr>
              <a:cxnSpLocks noChangeShapeType="1"/>
              <a:stCxn id="5" idx="0"/>
              <a:endCxn id="3" idx="3"/>
            </p:cNvCxnSpPr>
            <p:nvPr/>
          </p:nvCxnSpPr>
          <p:spPr bwMode="auto">
            <a:xfrm rot="5400000" flipH="1">
              <a:off x="1374" y="254"/>
              <a:ext cx="144" cy="513"/>
            </a:xfrm>
            <a:prstGeom prst="bentConnector3">
              <a:avLst>
                <a:gd name="adj1" fmla="val 2950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_s21516"/>
            <p:cNvCxnSpPr>
              <a:cxnSpLocks noChangeShapeType="1"/>
              <a:stCxn id="4" idx="0"/>
              <a:endCxn id="3" idx="3"/>
            </p:cNvCxnSpPr>
            <p:nvPr/>
          </p:nvCxnSpPr>
          <p:spPr bwMode="auto">
            <a:xfrm rot="16200000">
              <a:off x="879" y="273"/>
              <a:ext cx="144" cy="476"/>
            </a:xfrm>
            <a:prstGeom prst="bentConnector3">
              <a:avLst>
                <a:gd name="adj1" fmla="val 2950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1512"/>
            <p:cNvSpPr>
              <a:spLocks noChangeArrowheads="1"/>
            </p:cNvSpPr>
            <p:nvPr/>
          </p:nvSpPr>
          <p:spPr bwMode="auto">
            <a:xfrm>
              <a:off x="766" y="15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Скульптура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" name="_s21513"/>
            <p:cNvSpPr>
              <a:spLocks noChangeArrowheads="1"/>
            </p:cNvSpPr>
            <p:nvPr/>
          </p:nvSpPr>
          <p:spPr bwMode="auto">
            <a:xfrm>
              <a:off x="272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Кругла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_s21515"/>
            <p:cNvSpPr>
              <a:spLocks noChangeArrowheads="1"/>
            </p:cNvSpPr>
            <p:nvPr/>
          </p:nvSpPr>
          <p:spPr bwMode="auto">
            <a:xfrm>
              <a:off x="1261" y="58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Рельєф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122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Segoe Script</vt:lpstr>
      <vt:lpstr>Segoe UI</vt:lpstr>
      <vt:lpstr>Calibri</vt:lpstr>
      <vt:lpstr>Шаблон оформления с нарциссами</vt:lpstr>
      <vt:lpstr>Тема уроку:</vt:lpstr>
      <vt:lpstr>Основні вимоги до архітектури:</vt:lpstr>
      <vt:lpstr>Основні види архітектури:</vt:lpstr>
      <vt:lpstr>Архітектура об'ємних споруд</vt:lpstr>
      <vt:lpstr>Презентация PowerPoint</vt:lpstr>
      <vt:lpstr>Ландшафтна архітектура</vt:lpstr>
      <vt:lpstr>Ландшафтна архітектура</vt:lpstr>
      <vt:lpstr>Презентация PowerPoint</vt:lpstr>
      <vt:lpstr>Види скульптур</vt:lpstr>
      <vt:lpstr>Кругла скульптура </vt:lpstr>
      <vt:lpstr>    Кругла скульптура</vt:lpstr>
      <vt:lpstr>Види рельєфу:</vt:lpstr>
      <vt:lpstr>За змістом та функціями скульптуру поділяють: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creator/>
  <dc:description>Шаблон оформления к 8 Марта</dc:description>
  <cp:lastModifiedBy/>
  <cp:revision>25</cp:revision>
  <dcterms:created xsi:type="dcterms:W3CDTF">2009-11-23T19:39:42Z</dcterms:created>
  <dcterms:modified xsi:type="dcterms:W3CDTF">2013-09-11T20:06:51Z</dcterms:modified>
  <cp:category>Шаблон оформления к 8 Марта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TC103516771049</vt:lpwstr>
  </property>
</Properties>
</file>