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9" r:id="rId14"/>
    <p:sldId id="280" r:id="rId15"/>
    <p:sldId id="270" r:id="rId16"/>
    <p:sldId id="271" r:id="rId17"/>
    <p:sldId id="272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C9E2-0CBB-419F-BE8C-60C7F2C8A026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371B-AA02-4863-BF1F-2EFE08062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25px-Sign_first_aid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14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допомога.Догляд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хворими.Медична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деонтолог</a:t>
            </a:r>
            <a:r>
              <a:rPr lang="uk-UA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ія</a:t>
            </a: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9318" y="5000636"/>
            <a:ext cx="2843210" cy="1500198"/>
          </a:xfrm>
        </p:spPr>
        <p:txBody>
          <a:bodyPr>
            <a:noAutofit/>
          </a:bodyPr>
          <a:lstStyle/>
          <a:p>
            <a:r>
              <a:rPr lang="uk-UA" sz="1800" dirty="0" smtClean="0">
                <a:solidFill>
                  <a:schemeClr val="bg1"/>
                </a:solidFill>
              </a:rPr>
              <a:t>Підготувала учениця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 2-ого курсу </a:t>
            </a:r>
          </a:p>
          <a:p>
            <a:r>
              <a:rPr lang="uk-UA" sz="1800" dirty="0" smtClean="0">
                <a:solidFill>
                  <a:schemeClr val="bg1"/>
                </a:solidFill>
              </a:rPr>
              <a:t>фізико-математичного класу</a:t>
            </a:r>
          </a:p>
          <a:p>
            <a:r>
              <a:rPr lang="uk-UA" sz="1800" dirty="0" err="1" smtClean="0">
                <a:solidFill>
                  <a:schemeClr val="bg1"/>
                </a:solidFill>
              </a:rPr>
              <a:t>Кацалап</a:t>
            </a:r>
            <a:r>
              <a:rPr lang="uk-UA" sz="1800" dirty="0" smtClean="0">
                <a:solidFill>
                  <a:schemeClr val="bg1"/>
                </a:solidFill>
              </a:rPr>
              <a:t> Анна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\Рабочий стол\захис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Доглядаючи</a:t>
            </a:r>
            <a:r>
              <a:rPr lang="ru-RU" sz="3600" dirty="0" smtClean="0"/>
              <a:t> за </a:t>
            </a:r>
            <a:r>
              <a:rPr lang="ru-RU" sz="3600" dirty="0" err="1" smtClean="0"/>
              <a:t>хворими</a:t>
            </a:r>
            <a:r>
              <a:rPr lang="ru-RU" sz="3600" dirty="0" smtClean="0"/>
              <a:t>, </a:t>
            </a:r>
            <a:r>
              <a:rPr lang="ru-RU" sz="3600" dirty="0" err="1" smtClean="0"/>
              <a:t>виконують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такі</a:t>
            </a:r>
            <a:r>
              <a:rPr lang="ru-RU" sz="3600" dirty="0" smtClean="0"/>
              <a:t> </a:t>
            </a:r>
            <a:r>
              <a:rPr lang="ru-RU" sz="3600" dirty="0" err="1" smtClean="0"/>
              <a:t>дії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1214422"/>
            <a:ext cx="8229600" cy="52578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FFC000"/>
                </a:solidFill>
              </a:rPr>
              <a:t>здійснюють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найпростіші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лікувальні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процедури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err="1" smtClean="0">
                <a:solidFill>
                  <a:srgbClr val="FFC000"/>
                </a:solidFill>
              </a:rPr>
              <a:t>видають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ліки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забезпечують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правильний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їх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прийом</a:t>
            </a:r>
            <a:r>
              <a:rPr lang="ru-RU" sz="24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sz="2400" dirty="0" err="1" smtClean="0">
                <a:solidFill>
                  <a:srgbClr val="FFC000"/>
                </a:solidFill>
              </a:rPr>
              <a:t>вимірюють</a:t>
            </a:r>
            <a:r>
              <a:rPr lang="ru-RU" sz="2400" dirty="0" smtClean="0">
                <a:solidFill>
                  <a:srgbClr val="FFC000"/>
                </a:solidFill>
              </a:rPr>
              <a:t> температуру </a:t>
            </a:r>
            <a:r>
              <a:rPr lang="ru-RU" sz="2400" dirty="0" err="1" smtClean="0">
                <a:solidFill>
                  <a:srgbClr val="FFC000"/>
                </a:solidFill>
              </a:rPr>
              <a:t>тіла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міняють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постільну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й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натільну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білизну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err="1" smtClean="0">
                <a:solidFill>
                  <a:srgbClr val="FFC000"/>
                </a:solidFill>
              </a:rPr>
              <a:t>годують</a:t>
            </a:r>
            <a:r>
              <a:rPr lang="ru-RU" sz="2400" dirty="0" smtClean="0"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solidFill>
                  <a:srgbClr val="FFC000"/>
                </a:solidFill>
              </a:rPr>
              <a:t>напувають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й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обмивають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важкохворих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err="1" smtClean="0">
                <a:solidFill>
                  <a:srgbClr val="FFC000"/>
                </a:solidFill>
              </a:rPr>
              <a:t>годують</a:t>
            </a:r>
            <a:r>
              <a:rPr lang="ru-RU" sz="2400" dirty="0" smtClean="0"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solidFill>
                  <a:srgbClr val="FFC000"/>
                </a:solidFill>
              </a:rPr>
              <a:t>напувають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й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обмивають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важкохворих</a:t>
            </a:r>
            <a:r>
              <a:rPr lang="ru-RU" sz="2400" dirty="0" smtClean="0">
                <a:solidFill>
                  <a:srgbClr val="FFC000"/>
                </a:solidFill>
              </a:rPr>
              <a:t>, </a:t>
            </a:r>
            <a:r>
              <a:rPr lang="ru-RU" sz="2400" dirty="0" err="1" smtClean="0">
                <a:solidFill>
                  <a:srgbClr val="FFC000"/>
                </a:solidFill>
              </a:rPr>
              <a:t>ставлять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компреси</a:t>
            </a:r>
            <a:r>
              <a:rPr lang="ru-RU" sz="2400" dirty="0" smtClean="0">
                <a:solidFill>
                  <a:srgbClr val="FFC000"/>
                </a:solidFill>
              </a:rPr>
              <a:t>, банки </a:t>
            </a:r>
            <a:r>
              <a:rPr lang="ru-RU" sz="2400" dirty="0" err="1" smtClean="0">
                <a:solidFill>
                  <a:srgbClr val="FFC000"/>
                </a:solidFill>
              </a:rPr>
              <a:t>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гірчичники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прибирають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провітрюють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кімнати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dirty="0" err="1" smtClean="0">
                <a:solidFill>
                  <a:srgbClr val="FFC000"/>
                </a:solidFill>
              </a:rPr>
              <a:t>стежать</a:t>
            </a:r>
            <a:r>
              <a:rPr lang="ru-RU" sz="2400" dirty="0" smtClean="0">
                <a:solidFill>
                  <a:srgbClr val="FFC000"/>
                </a:solidFill>
              </a:rPr>
              <a:t> за </a:t>
            </a:r>
            <a:r>
              <a:rPr lang="ru-RU" sz="2400" dirty="0" err="1" smtClean="0">
                <a:solidFill>
                  <a:srgbClr val="FFC000"/>
                </a:solidFill>
              </a:rPr>
              <a:t>своєчасністю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сечовиділення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і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err="1" smtClean="0">
                <a:solidFill>
                  <a:srgbClr val="FFC000"/>
                </a:solidFill>
              </a:rPr>
              <a:t>випорожнення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кишечнику хворого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ru-RU" dirty="0"/>
          </a:p>
        </p:txBody>
      </p:sp>
      <p:pic>
        <p:nvPicPr>
          <p:cNvPr id="3075" name="Picture 3" descr="C:\Documents and Settings\Админ\Рабочий стол\захист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19" y="747711"/>
            <a:ext cx="185737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\Рабочий стол\захист\im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</p:spPr>
        <p:txBody>
          <a:bodyPr/>
          <a:lstStyle/>
          <a:p>
            <a:r>
              <a:rPr lang="uk-UA" dirty="0" smtClean="0"/>
              <a:t>Гігієна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при </a:t>
            </a:r>
            <a:r>
              <a:rPr lang="ru-RU" dirty="0" err="1" smtClean="0"/>
              <a:t>догляді</a:t>
            </a:r>
            <a:r>
              <a:rPr lang="ru-RU" dirty="0" smtClean="0"/>
              <a:t> за </a:t>
            </a:r>
            <a:r>
              <a:rPr lang="ru-RU" dirty="0" err="1" smtClean="0"/>
              <a:t>хворими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дотримання</a:t>
            </a:r>
            <a:r>
              <a:rPr lang="ru-RU" dirty="0" smtClean="0"/>
              <a:t> правил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доглядає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,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стежити</a:t>
            </a:r>
            <a:r>
              <a:rPr lang="ru-RU" dirty="0" smtClean="0"/>
              <a:t> за чистотою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коротко </a:t>
            </a:r>
            <a:r>
              <a:rPr lang="ru-RU" dirty="0" err="1" smtClean="0"/>
              <a:t>підстригати</a:t>
            </a:r>
            <a:r>
              <a:rPr lang="ru-RU" dirty="0" smtClean="0"/>
              <a:t> </a:t>
            </a:r>
            <a:r>
              <a:rPr lang="ru-RU" dirty="0" err="1" smtClean="0"/>
              <a:t>нігті</a:t>
            </a:r>
            <a:r>
              <a:rPr lang="ru-RU" dirty="0" smtClean="0"/>
              <a:t> на руках,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ними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ru-RU" dirty="0" err="1" smtClean="0"/>
              <a:t>бруд</a:t>
            </a:r>
            <a:r>
              <a:rPr lang="ru-RU" dirty="0" smtClean="0"/>
              <a:t>, </a:t>
            </a:r>
            <a:r>
              <a:rPr lang="ru-RU" dirty="0" err="1" smtClean="0"/>
              <a:t>мити</a:t>
            </a:r>
            <a:r>
              <a:rPr lang="ru-RU" dirty="0" smtClean="0"/>
              <a:t> руки теплою водою </a:t>
            </a:r>
            <a:r>
              <a:rPr lang="ru-RU" dirty="0" err="1" smtClean="0"/>
              <a:t>з</a:t>
            </a:r>
            <a:r>
              <a:rPr lang="ru-RU" dirty="0" smtClean="0"/>
              <a:t> милом до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4099" name="Picture 3" descr="C:\Documents and Settings\Админ\Рабочий стол\захист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929066"/>
            <a:ext cx="3643338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\Рабочий стол\захист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Медична сестра повинна: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229600" cy="4525963"/>
          </a:xfrm>
        </p:spPr>
        <p:txBody>
          <a:bodyPr/>
          <a:lstStyle/>
          <a:p>
            <a:r>
              <a:rPr lang="uk-UA" dirty="0" smtClean="0"/>
              <a:t>Сумлінно виконувати свої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 щодо роздачі лікарських препаратів і здійсненні маніпуляції;</a:t>
            </a:r>
          </a:p>
          <a:p>
            <a:r>
              <a:rPr lang="uk-UA" dirty="0" smtClean="0"/>
              <a:t>Бути зібраною,спокійною і врівноваженою; Не допускати нервозності і метушні в роботі;</a:t>
            </a:r>
          </a:p>
          <a:p>
            <a:r>
              <a:rPr lang="uk-UA" dirty="0" smtClean="0"/>
              <a:t>Не допускати паніки і розгубленості;</a:t>
            </a:r>
          </a:p>
          <a:p>
            <a:r>
              <a:rPr lang="uk-UA" dirty="0" smtClean="0"/>
              <a:t>Діяти чітко і впевнено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Админ\Рабочий стол\захист\im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285729"/>
            <a:ext cx="8229600" cy="2928958"/>
          </a:xfrm>
        </p:spPr>
        <p:txBody>
          <a:bodyPr>
            <a:normAutofit/>
          </a:bodyPr>
          <a:lstStyle/>
          <a:p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деонтологія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етичних</a:t>
            </a:r>
            <a:r>
              <a:rPr lang="ru-RU" dirty="0"/>
              <a:t> норм </a:t>
            </a:r>
            <a:r>
              <a:rPr lang="ru-RU" dirty="0" err="1"/>
              <a:t>і</a:t>
            </a:r>
            <a:r>
              <a:rPr lang="ru-RU" dirty="0"/>
              <a:t> правил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персоналу,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. </a:t>
            </a:r>
          </a:p>
        </p:txBody>
      </p:sp>
      <p:pic>
        <p:nvPicPr>
          <p:cNvPr id="11268" name="Picture 4" descr="C:\Documents and Settings\Админ\Рабочий стол\захист\загружено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1150"/>
            <a:ext cx="4754573" cy="35782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Админ\Рабочий стол\захист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Спілкуючись з хворим чи відповідаючи на його питання,треба повернутись до нього обличчям і дивитись на нього.</a:t>
            </a:r>
          </a:p>
          <a:p>
            <a:r>
              <a:rPr lang="uk-UA" dirty="0" smtClean="0"/>
              <a:t>Розмовляти з хворим потрібно доброзичливо та спокійно.</a:t>
            </a:r>
          </a:p>
          <a:p>
            <a:r>
              <a:rPr lang="uk-UA" dirty="0" smtClean="0"/>
              <a:t>Відповідаючи на запитання хворих про ті чи інші прояви хвороби потрібно подумати чи не спричинять відповіді до марних переживань хворого,чи не призведуть вони до фобії.</a:t>
            </a:r>
            <a:endParaRPr lang="ru-RU" dirty="0"/>
          </a:p>
        </p:txBody>
      </p:sp>
      <p:pic>
        <p:nvPicPr>
          <p:cNvPr id="12291" name="Picture 3" descr="C:\Documents and Settings\Админ\Рабочий стол\захист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629173"/>
            <a:ext cx="2190750" cy="2085975"/>
          </a:xfrm>
          <a:prstGeom prst="rect">
            <a:avLst/>
          </a:prstGeom>
          <a:noFill/>
        </p:spPr>
      </p:pic>
      <p:pic>
        <p:nvPicPr>
          <p:cNvPr id="12292" name="Picture 4" descr="C:\Documents and Settings\Админ\Рабочий стол\захист\загружено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643446"/>
            <a:ext cx="2085975" cy="2035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\Рабочий стол\захист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06"/>
            <a:ext cx="9144000" cy="69659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Гігієна хворого включає: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Особисту гігієну;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Гігієну ліжка,постільної та натільної білизни;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Засобів догляду та транспортування.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6147" name="Picture 3" descr="C:\Documents and Settings\Админ\Рабочий стол\захист\13029599978K9nu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7038" y="4714884"/>
            <a:ext cx="2166937" cy="2092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\Рабочий стол\захист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7623"/>
            <a:ext cx="9144032" cy="690562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Перед тим, як  поступити до лікарні, хворий має пройти санітарну обробку-прийняти душ,переодягтись в лікарняний одяг.</a:t>
            </a:r>
          </a:p>
          <a:p>
            <a:r>
              <a:rPr lang="uk-UA" dirty="0" smtClean="0"/>
              <a:t>Хворих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обстежують на </a:t>
            </a:r>
            <a:r>
              <a:rPr lang="uk-UA" dirty="0" err="1" smtClean="0"/>
              <a:t>педикульоз</a:t>
            </a:r>
            <a:r>
              <a:rPr lang="uk-UA" dirty="0" smtClean="0"/>
              <a:t> та інфекційні шкірні захворювання.</a:t>
            </a:r>
          </a:p>
          <a:p>
            <a:r>
              <a:rPr lang="uk-UA" dirty="0" smtClean="0"/>
              <a:t>Кімната, де перебуває хворий, повинна бути світлою,захищеною від шуму,ізольованою.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дмин\Рабочий стол\захист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01"/>
            <a:ext cx="9144000" cy="68818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-71462"/>
            <a:ext cx="8229600" cy="4525963"/>
          </a:xfrm>
        </p:spPr>
        <p:txBody>
          <a:bodyPr/>
          <a:lstStyle/>
          <a:p>
            <a:r>
              <a:rPr lang="uk-UA" dirty="0" smtClean="0"/>
              <a:t>Прибирання слід проводити не рідше 2 разів на день.</a:t>
            </a:r>
          </a:p>
          <a:p>
            <a:r>
              <a:rPr lang="uk-UA" dirty="0" smtClean="0"/>
              <a:t>Щотижня хворому змінюють натільну та постільну білизну.</a:t>
            </a:r>
          </a:p>
          <a:p>
            <a:r>
              <a:rPr lang="uk-UA" dirty="0" smtClean="0"/>
              <a:t>Необхідно щоденно проводити ранішній і вечірній туалет,щоб шкіра хворого була чистою.</a:t>
            </a:r>
            <a:endParaRPr lang="ru-RU" dirty="0"/>
          </a:p>
        </p:txBody>
      </p:sp>
      <p:pic>
        <p:nvPicPr>
          <p:cNvPr id="8195" name="Picture 3" descr="C:\Documents and Settings\Админ\Рабочий стол\захист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643314"/>
            <a:ext cx="2911500" cy="3000396"/>
          </a:xfrm>
          <a:prstGeom prst="rect">
            <a:avLst/>
          </a:prstGeom>
          <a:noFill/>
        </p:spPr>
      </p:pic>
      <p:pic>
        <p:nvPicPr>
          <p:cNvPr id="8196" name="Picture 4" descr="C:\Documents and Settings\Админ\Рабочий стол\захист\image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522663"/>
            <a:ext cx="3857652" cy="3121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\Рабочий стол\захист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06"/>
            <a:ext cx="9144000" cy="69659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/>
          <a:lstStyle/>
          <a:p>
            <a:r>
              <a:rPr lang="uk-UA" dirty="0" smtClean="0"/>
              <a:t>Харчування хворого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Природне (надходження поживних речовин через рот у шлунок та кишечник)</a:t>
            </a:r>
          </a:p>
          <a:p>
            <a:pPr>
              <a:buNone/>
            </a:pPr>
            <a:r>
              <a:rPr lang="uk-UA" dirty="0" err="1" smtClean="0"/>
              <a:t>Позакишкове</a:t>
            </a:r>
            <a:r>
              <a:rPr lang="uk-UA" dirty="0" smtClean="0"/>
              <a:t>(поживні енергетичні речовини вводяться оминаючи кишечник,пряму у судинне </a:t>
            </a:r>
            <a:r>
              <a:rPr lang="uk-UA" dirty="0" err="1" smtClean="0"/>
              <a:t>русло-внутрішньовенно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9218" name="Picture 2" descr="C:\Documents and Settings\Админ\Рабочий стол\захист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643314"/>
            <a:ext cx="447358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\Рабочий стол\захист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506"/>
            <a:ext cx="9144000" cy="69659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/>
          <a:lstStyle/>
          <a:p>
            <a:r>
              <a:rPr lang="uk-UA" dirty="0" smtClean="0"/>
              <a:t>Гігієна транспорту: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 err="1" smtClean="0"/>
              <a:t>Каталки</a:t>
            </a:r>
            <a:r>
              <a:rPr lang="uk-UA" dirty="0" smtClean="0"/>
              <a:t> та санітарні ноші мають бути чистими.</a:t>
            </a:r>
          </a:p>
          <a:p>
            <a:r>
              <a:rPr lang="uk-UA" dirty="0" smtClean="0"/>
              <a:t>Перед транспортуванням хворого матрац на </a:t>
            </a:r>
            <a:r>
              <a:rPr lang="uk-UA" dirty="0" err="1" smtClean="0"/>
              <a:t>калці</a:t>
            </a:r>
            <a:r>
              <a:rPr lang="uk-UA" dirty="0" smtClean="0"/>
              <a:t> накривають простирадлом,хворого накривають ще одним простирадлом чи ковдрою і перевозять до кімнати.</a:t>
            </a:r>
          </a:p>
          <a:p>
            <a:r>
              <a:rPr lang="uk-UA" dirty="0" smtClean="0"/>
              <a:t>Матрац після кожного використання протирають антисептичним розчином.</a:t>
            </a:r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0242" name="Picture 2" descr="C:\Documents and Settings\Админ\Рабочий стол\захист\загружено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3" y="4795860"/>
            <a:ext cx="3714776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2"/>
            <a:ext cx="8229600" cy="1643050"/>
          </a:xfrm>
        </p:spPr>
        <p:txBody>
          <a:bodyPr>
            <a:normAutofit fontScale="90000"/>
          </a:bodyPr>
          <a:lstStyle/>
          <a:p>
            <a:pPr algn="l"/>
            <a:r>
              <a:rPr lang="uk-UA" sz="3600" dirty="0"/>
              <a:t>Перша медична </a:t>
            </a:r>
            <a:r>
              <a:rPr lang="uk-UA" sz="3600" dirty="0" err="1" smtClean="0"/>
              <a:t>допомога-</a:t>
            </a:r>
            <a:r>
              <a:rPr lang="ru-RU" sz="2700" dirty="0"/>
              <a:t>комплекс </a:t>
            </a:r>
            <a:r>
              <a:rPr lang="ru-RU" sz="2700" dirty="0" err="1"/>
              <a:t>невідкладних</a:t>
            </a:r>
            <a:r>
              <a:rPr lang="ru-RU" sz="2700" dirty="0"/>
              <a:t> </a:t>
            </a:r>
            <a:r>
              <a:rPr lang="ru-RU" sz="2700" dirty="0" err="1"/>
              <a:t>медичних</a:t>
            </a:r>
            <a:r>
              <a:rPr lang="ru-RU" sz="2700" dirty="0"/>
              <a:t> </a:t>
            </a:r>
            <a:r>
              <a:rPr lang="ru-RU" sz="2700" dirty="0" err="1"/>
              <a:t>заходів</a:t>
            </a:r>
            <a:r>
              <a:rPr lang="ru-RU" sz="2700" dirty="0"/>
              <a:t>, </a:t>
            </a:r>
            <a:r>
              <a:rPr lang="ru-RU" sz="2700" dirty="0" err="1"/>
              <a:t>які</a:t>
            </a:r>
            <a:r>
              <a:rPr lang="ru-RU" sz="2700" dirty="0"/>
              <a:t> </a:t>
            </a:r>
            <a:r>
              <a:rPr lang="ru-RU" sz="2700" dirty="0" err="1"/>
              <a:t>проводяться</a:t>
            </a:r>
            <a:r>
              <a:rPr lang="ru-RU" sz="2700" dirty="0"/>
              <a:t> </a:t>
            </a:r>
            <a:r>
              <a:rPr lang="ru-RU" sz="2700" dirty="0" err="1"/>
              <a:t>людині</a:t>
            </a:r>
            <a:r>
              <a:rPr lang="ru-RU" sz="2700" dirty="0"/>
              <a:t>, </a:t>
            </a:r>
            <a:r>
              <a:rPr lang="ru-RU" sz="2700" dirty="0" err="1"/>
              <a:t>що</a:t>
            </a:r>
            <a:r>
              <a:rPr lang="ru-RU" sz="2700" dirty="0"/>
              <a:t> </a:t>
            </a:r>
            <a:r>
              <a:rPr lang="ru-RU" sz="2700" dirty="0" err="1"/>
              <a:t>раптово</a:t>
            </a:r>
            <a:r>
              <a:rPr lang="ru-RU" sz="2700" dirty="0"/>
              <a:t> </a:t>
            </a:r>
            <a:r>
              <a:rPr lang="ru-RU" sz="2700" dirty="0" err="1"/>
              <a:t>захворіла</a:t>
            </a:r>
            <a:r>
              <a:rPr lang="ru-RU" sz="2700" dirty="0"/>
              <a:t> </a:t>
            </a:r>
            <a:r>
              <a:rPr lang="ru-RU" sz="2700" dirty="0" err="1"/>
              <a:t>або</a:t>
            </a:r>
            <a:r>
              <a:rPr lang="ru-RU" sz="2700" dirty="0"/>
              <a:t> </a:t>
            </a:r>
            <a:r>
              <a:rPr lang="ru-RU" sz="2700" dirty="0" err="1"/>
              <a:t>постраждала</a:t>
            </a:r>
            <a:r>
              <a:rPr lang="ru-RU" sz="2700" dirty="0"/>
              <a:t>, на </a:t>
            </a:r>
            <a:r>
              <a:rPr lang="ru-RU" sz="2700" dirty="0" err="1"/>
              <a:t>місці</a:t>
            </a:r>
            <a:r>
              <a:rPr lang="ru-RU" sz="2700" dirty="0"/>
              <a:t> </a:t>
            </a:r>
            <a:r>
              <a:rPr lang="ru-RU" sz="2700" dirty="0" err="1"/>
              <a:t>пригоди</a:t>
            </a:r>
            <a:r>
              <a:rPr lang="ru-RU" sz="2700" dirty="0"/>
              <a:t> та </a:t>
            </a:r>
            <a:r>
              <a:rPr lang="ru-RU" sz="2700" dirty="0" err="1"/>
              <a:t>під</a:t>
            </a:r>
            <a:r>
              <a:rPr lang="ru-RU" sz="2700" dirty="0"/>
              <a:t> час </a:t>
            </a:r>
            <a:r>
              <a:rPr lang="ru-RU" sz="2700" dirty="0" err="1"/>
              <a:t>її</a:t>
            </a:r>
            <a:r>
              <a:rPr lang="ru-RU" sz="2700" dirty="0"/>
              <a:t> </a:t>
            </a:r>
            <a:r>
              <a:rPr lang="ru-RU" sz="2700" dirty="0" err="1"/>
              <a:t>транспортування</a:t>
            </a:r>
            <a:r>
              <a:rPr lang="ru-RU" sz="2700" dirty="0"/>
              <a:t> до </a:t>
            </a:r>
            <a:r>
              <a:rPr lang="ru-RU" sz="2700" dirty="0" err="1"/>
              <a:t>медичного</a:t>
            </a:r>
            <a:r>
              <a:rPr lang="ru-RU" sz="2700" dirty="0"/>
              <a:t> закладу.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pic>
        <p:nvPicPr>
          <p:cNvPr id="1026" name="Picture 2" descr="C:\Documents and Settings\Админ\Рабочий стол\захист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071678"/>
            <a:ext cx="3571900" cy="35719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\Рабочий стол\захист\pp1jpeg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2000240"/>
            <a:ext cx="476250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\Рабочий стол\захист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Невідкладна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медична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допомога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перша </a:t>
            </a:r>
            <a:r>
              <a:rPr lang="ru-RU" sz="2800" dirty="0" err="1" smtClean="0"/>
              <a:t>медична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некваліфікована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допомога</a:t>
            </a:r>
            <a:r>
              <a:rPr lang="ru-RU" sz="2800" dirty="0" smtClean="0"/>
              <a:t>, </a:t>
            </a:r>
            <a:r>
              <a:rPr lang="ru-RU" sz="2800" dirty="0"/>
              <a:t>яка </a:t>
            </a:r>
            <a:r>
              <a:rPr lang="ru-RU" sz="2800" dirty="0" err="1"/>
              <a:t>здійснюється</a:t>
            </a:r>
            <a:r>
              <a:rPr lang="ru-RU" sz="2800" dirty="0"/>
              <a:t> </a:t>
            </a:r>
            <a:r>
              <a:rPr lang="ru-RU" sz="2800" dirty="0" err="1"/>
              <a:t>немедичним</a:t>
            </a:r>
            <a:r>
              <a:rPr lang="ru-RU" sz="2800" dirty="0"/>
              <a:t> </a:t>
            </a:r>
            <a:r>
              <a:rPr lang="ru-RU" sz="2800" dirty="0" err="1"/>
              <a:t>працівником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часто не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необхідних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 та </a:t>
            </a:r>
            <a:r>
              <a:rPr lang="ru-RU" sz="2800" dirty="0" err="1"/>
              <a:t>медикаментів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перша </a:t>
            </a:r>
            <a:r>
              <a:rPr lang="ru-RU" sz="2800" dirty="0" err="1" smtClean="0"/>
              <a:t>медична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кваліфікована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 smtClean="0"/>
              <a:t>долікарська</a:t>
            </a:r>
            <a:r>
              <a:rPr lang="ru-RU" sz="2800" dirty="0" smtClean="0"/>
              <a:t>) </a:t>
            </a:r>
            <a:r>
              <a:rPr lang="ru-RU" sz="2800" dirty="0" err="1" smtClean="0"/>
              <a:t>допомога</a:t>
            </a:r>
            <a:r>
              <a:rPr lang="ru-RU" sz="2800" dirty="0" smtClean="0"/>
              <a:t>, </a:t>
            </a:r>
            <a:r>
              <a:rPr lang="ru-RU" sz="2800" dirty="0"/>
              <a:t>яка </a:t>
            </a:r>
            <a:r>
              <a:rPr lang="ru-RU" sz="2800" dirty="0" err="1"/>
              <a:t>здійснюється</a:t>
            </a:r>
            <a:r>
              <a:rPr lang="ru-RU" sz="2800" dirty="0"/>
              <a:t> </a:t>
            </a:r>
            <a:r>
              <a:rPr lang="ru-RU" sz="2800" dirty="0" err="1"/>
              <a:t>медичним</a:t>
            </a:r>
            <a:r>
              <a:rPr lang="ru-RU" sz="2800" dirty="0"/>
              <a:t> </a:t>
            </a:r>
            <a:r>
              <a:rPr lang="ru-RU" sz="2800" dirty="0" err="1"/>
              <a:t>працівником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пройшов</a:t>
            </a:r>
            <a:r>
              <a:rPr lang="ru-RU" sz="2800" dirty="0"/>
              <a:t> </a:t>
            </a:r>
            <a:r>
              <a:rPr lang="ru-RU" sz="2800" dirty="0" err="1"/>
              <a:t>спеціальну</a:t>
            </a:r>
            <a:r>
              <a:rPr lang="ru-RU" sz="2800" dirty="0"/>
              <a:t> </a:t>
            </a:r>
            <a:r>
              <a:rPr lang="ru-RU" sz="2800" dirty="0" err="1"/>
              <a:t>підготовку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першої</a:t>
            </a:r>
            <a:r>
              <a:rPr lang="ru-RU" sz="2800" dirty="0"/>
              <a:t> </a:t>
            </a:r>
            <a:r>
              <a:rPr lang="ru-RU" sz="2800" dirty="0" err="1"/>
              <a:t>допомоги</a:t>
            </a:r>
            <a:r>
              <a:rPr lang="ru-RU" sz="2800" dirty="0"/>
              <a:t> (</a:t>
            </a:r>
            <a:r>
              <a:rPr lang="ru-RU" sz="2800" dirty="0" smtClean="0"/>
              <a:t>фельдшер,</a:t>
            </a:r>
            <a:r>
              <a:rPr lang="ru-RU" sz="2800" dirty="0"/>
              <a:t> </a:t>
            </a:r>
            <a:r>
              <a:rPr lang="ru-RU" sz="2800" dirty="0" err="1"/>
              <a:t>медична</a:t>
            </a:r>
            <a:r>
              <a:rPr lang="ru-RU" sz="2800" dirty="0"/>
              <a:t> сестра, лаборант, </a:t>
            </a:r>
            <a:r>
              <a:rPr lang="ru-RU" sz="2800" dirty="0" err="1"/>
              <a:t>зубний</a:t>
            </a:r>
            <a:r>
              <a:rPr lang="ru-RU" sz="2800" dirty="0"/>
              <a:t> </a:t>
            </a:r>
            <a:r>
              <a:rPr lang="ru-RU" sz="2800" dirty="0" err="1"/>
              <a:t>технік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 т. д</a:t>
            </a:r>
            <a:r>
              <a:rPr lang="ru-RU" sz="2800" dirty="0" smtClean="0"/>
              <a:t>.);</a:t>
            </a:r>
          </a:p>
          <a:p>
            <a:r>
              <a:rPr lang="ru-RU" sz="2800" dirty="0" smtClean="0"/>
              <a:t>перша </a:t>
            </a:r>
            <a:r>
              <a:rPr lang="ru-RU" sz="2800" dirty="0" err="1" smtClean="0"/>
              <a:t>лікарська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медична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допомога</a:t>
            </a:r>
            <a:r>
              <a:rPr lang="ru-RU" sz="2800" dirty="0" smtClean="0"/>
              <a:t>, </a:t>
            </a:r>
            <a:r>
              <a:rPr lang="ru-RU" sz="2800" dirty="0"/>
              <a:t>яка </a:t>
            </a:r>
            <a:r>
              <a:rPr lang="ru-RU" sz="2800" dirty="0" err="1"/>
              <a:t>здійснюється</a:t>
            </a:r>
            <a:r>
              <a:rPr lang="ru-RU" sz="2800" dirty="0"/>
              <a:t> </a:t>
            </a:r>
            <a:r>
              <a:rPr lang="ru-RU" sz="2800" dirty="0" err="1"/>
              <a:t>лікарем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у </a:t>
            </a:r>
            <a:r>
              <a:rPr lang="ru-RU" sz="2800" dirty="0" err="1"/>
              <a:t>своєму</a:t>
            </a:r>
            <a:r>
              <a:rPr lang="ru-RU" sz="2800" dirty="0"/>
              <a:t> </a:t>
            </a:r>
            <a:r>
              <a:rPr lang="ru-RU" sz="2800" dirty="0" err="1"/>
              <a:t>розпорядженні</a:t>
            </a:r>
            <a:r>
              <a:rPr lang="ru-RU" sz="2800" dirty="0"/>
              <a:t> </a:t>
            </a:r>
            <a:r>
              <a:rPr lang="ru-RU" sz="2800" dirty="0" err="1"/>
              <a:t>необхідні</a:t>
            </a:r>
            <a:r>
              <a:rPr lang="ru-RU" sz="2800" dirty="0"/>
              <a:t> </a:t>
            </a:r>
            <a:r>
              <a:rPr lang="ru-RU" sz="2800" dirty="0" err="1"/>
              <a:t>інструменти</a:t>
            </a:r>
            <a:r>
              <a:rPr lang="ru-RU" sz="2800" dirty="0"/>
              <a:t>, </a:t>
            </a:r>
            <a:r>
              <a:rPr lang="ru-RU" sz="2800" dirty="0" err="1"/>
              <a:t>апарати</a:t>
            </a:r>
            <a:r>
              <a:rPr lang="ru-RU" sz="2800" dirty="0"/>
              <a:t>, </a:t>
            </a:r>
            <a:r>
              <a:rPr lang="ru-RU" sz="2800" dirty="0" err="1"/>
              <a:t>медикаменти</a:t>
            </a:r>
            <a:r>
              <a:rPr lang="ru-RU" sz="2800" dirty="0"/>
              <a:t>, кров </a:t>
            </a:r>
            <a:r>
              <a:rPr lang="ru-RU" sz="2800" dirty="0" smtClean="0"/>
              <a:t>та </a:t>
            </a:r>
            <a:r>
              <a:rPr lang="ru-RU" sz="2800" dirty="0" err="1" smtClean="0"/>
              <a:t>кровозамінники</a:t>
            </a:r>
            <a:r>
              <a:rPr lang="ru-RU" sz="2800" dirty="0"/>
              <a:t> та </a:t>
            </a:r>
            <a:r>
              <a:rPr lang="ru-RU" sz="2800" dirty="0" err="1"/>
              <a:t>інше</a:t>
            </a:r>
            <a:r>
              <a:rPr lang="ru-RU" sz="2800" dirty="0"/>
              <a:t>).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\Рабочий стол\захист\001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32" cy="6858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/>
              <a:t> </a:t>
            </a:r>
            <a:r>
              <a:rPr lang="ru-RU" b="1" dirty="0" err="1"/>
              <a:t>заходів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Заходи </a:t>
            </a:r>
            <a:r>
              <a:rPr lang="ru-RU" sz="2400" b="1" dirty="0" err="1"/>
              <a:t>першої</a:t>
            </a:r>
            <a:r>
              <a:rPr lang="ru-RU" sz="2400" b="1" dirty="0"/>
              <a:t> </a:t>
            </a:r>
            <a:r>
              <a:rPr lang="ru-RU" sz="2400" b="1" dirty="0" err="1"/>
              <a:t>групи</a:t>
            </a:r>
            <a:r>
              <a:rPr lang="ru-RU" sz="2400" dirty="0"/>
              <a:t> </a:t>
            </a:r>
            <a:r>
              <a:rPr lang="ru-RU" sz="2400" dirty="0" err="1"/>
              <a:t>скоріше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першою</a:t>
            </a:r>
            <a:r>
              <a:rPr lang="ru-RU" sz="2400" dirty="0"/>
              <a:t>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взагалі</a:t>
            </a:r>
            <a:r>
              <a:rPr lang="ru-RU" sz="2400" dirty="0"/>
              <a:t>, а не </a:t>
            </a:r>
            <a:r>
              <a:rPr lang="ru-RU" sz="2400" dirty="0" err="1"/>
              <a:t>медичною</a:t>
            </a:r>
            <a:r>
              <a:rPr lang="ru-RU" sz="2400" dirty="0"/>
              <a:t> </a:t>
            </a:r>
            <a:r>
              <a:rPr lang="ru-RU" sz="2400" dirty="0" err="1"/>
              <a:t>допомогою</a:t>
            </a:r>
            <a:r>
              <a:rPr lang="ru-RU" sz="2400" dirty="0"/>
              <a:t>. </a:t>
            </a:r>
            <a:r>
              <a:rPr lang="ru-RU" sz="2400" dirty="0" err="1"/>
              <a:t>Її</a:t>
            </a:r>
            <a:r>
              <a:rPr lang="ru-RU" sz="2400" dirty="0"/>
              <a:t> часто </a:t>
            </a:r>
            <a:r>
              <a:rPr lang="ru-RU" sz="2400" dirty="0" err="1"/>
              <a:t>надають</a:t>
            </a:r>
            <a:r>
              <a:rPr lang="ru-RU" sz="2400" dirty="0"/>
              <a:t> як </a:t>
            </a:r>
            <a:r>
              <a:rPr lang="ru-RU" sz="2400" dirty="0" err="1"/>
              <a:t>взаємо</a:t>
            </a:r>
            <a:r>
              <a:rPr lang="ru-RU" sz="2400" dirty="0"/>
              <a:t>- та </a:t>
            </a:r>
            <a:r>
              <a:rPr lang="ru-RU" sz="2400" dirty="0" err="1" smtClean="0"/>
              <a:t>самодопомогу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Друга </a:t>
            </a:r>
            <a:r>
              <a:rPr lang="ru-RU" sz="2400" b="1" dirty="0" err="1"/>
              <a:t>група</a:t>
            </a:r>
            <a:r>
              <a:rPr lang="ru-RU" sz="2400" dirty="0"/>
              <a:t> 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складає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медичну</a:t>
            </a:r>
            <a:r>
              <a:rPr lang="ru-RU" sz="2400" dirty="0"/>
              <a:t> </a:t>
            </a:r>
            <a:r>
              <a:rPr lang="ru-RU" sz="2400" dirty="0" err="1"/>
              <a:t>допомогу</a:t>
            </a:r>
            <a:r>
              <a:rPr lang="ru-RU" sz="2400" dirty="0"/>
              <a:t>. </a:t>
            </a:r>
            <a:r>
              <a:rPr lang="ru-RU" sz="2400" dirty="0" err="1"/>
              <a:t>Надати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медичні</a:t>
            </a:r>
            <a:r>
              <a:rPr lang="ru-RU" sz="2400" dirty="0"/>
              <a:t> </a:t>
            </a:r>
            <a:r>
              <a:rPr lang="ru-RU" sz="2400" dirty="0" err="1"/>
              <a:t>працівники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особи,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вивчили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ознаки</a:t>
            </a:r>
            <a:r>
              <a:rPr lang="ru-RU" sz="2400" dirty="0"/>
              <a:t> </a:t>
            </a:r>
            <a:r>
              <a:rPr lang="ru-RU" sz="2400" dirty="0" err="1"/>
              <a:t>ушкоджень</a:t>
            </a:r>
            <a:r>
              <a:rPr lang="ru-RU" sz="2400" dirty="0"/>
              <a:t> та </a:t>
            </a:r>
            <a:r>
              <a:rPr lang="ru-RU" sz="2400" dirty="0" err="1"/>
              <a:t>спеціальні</a:t>
            </a:r>
            <a:r>
              <a:rPr lang="ru-RU" sz="2400" dirty="0"/>
              <a:t> заходи </a:t>
            </a:r>
            <a:r>
              <a:rPr lang="ru-RU" sz="2400" dirty="0" err="1"/>
              <a:t>першої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 smtClean="0"/>
              <a:t>.</a:t>
            </a:r>
          </a:p>
          <a:p>
            <a:r>
              <a:rPr lang="ru-RU" sz="2400" b="1" dirty="0" err="1"/>
              <a:t>Третя</a:t>
            </a:r>
            <a:r>
              <a:rPr lang="ru-RU" sz="2400" b="1" dirty="0"/>
              <a:t> </a:t>
            </a:r>
            <a:r>
              <a:rPr lang="ru-RU" sz="2400" b="1" dirty="0" err="1"/>
              <a:t>група</a:t>
            </a:r>
            <a:r>
              <a:rPr lang="ru-RU" sz="2400" dirty="0"/>
              <a:t> </a:t>
            </a:r>
            <a:r>
              <a:rPr lang="ru-RU" sz="2400" dirty="0" err="1"/>
              <a:t>Велике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у </a:t>
            </a:r>
            <a:r>
              <a:rPr lang="ru-RU" sz="2400" dirty="0" err="1"/>
              <a:t>комплексі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першої</a:t>
            </a:r>
            <a:r>
              <a:rPr lang="ru-RU" sz="2400" dirty="0"/>
              <a:t> </a:t>
            </a:r>
            <a:r>
              <a:rPr lang="ru-RU" sz="2400" dirty="0" err="1"/>
              <a:t>невідкладної</a:t>
            </a:r>
            <a:r>
              <a:rPr lang="ru-RU" sz="2400" dirty="0"/>
              <a:t> </a:t>
            </a:r>
            <a:r>
              <a:rPr lang="ru-RU" sz="2400" dirty="0" err="1"/>
              <a:t>медичної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найшвидша</a:t>
            </a:r>
            <a:r>
              <a:rPr lang="ru-RU" sz="2400" dirty="0"/>
              <a:t> доставка </a:t>
            </a:r>
            <a:r>
              <a:rPr lang="ru-RU" sz="2400" dirty="0" err="1"/>
              <a:t>постраждалого</a:t>
            </a:r>
            <a:r>
              <a:rPr lang="ru-RU" sz="2400" dirty="0"/>
              <a:t> у </a:t>
            </a:r>
            <a:r>
              <a:rPr lang="ru-RU" sz="2400" dirty="0" err="1"/>
              <a:t>лікувальний</a:t>
            </a:r>
            <a:r>
              <a:rPr lang="ru-RU" sz="2400" dirty="0"/>
              <a:t> заклад.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\Рабочий стол\захист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24"/>
            <a:ext cx="9144032" cy="6858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“Золота</a:t>
            </a:r>
            <a:r>
              <a:rPr lang="uk-UA" dirty="0" smtClean="0"/>
              <a:t> </a:t>
            </a:r>
            <a:r>
              <a:rPr lang="uk-UA" dirty="0" err="1" smtClean="0"/>
              <a:t>півгодина”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Час, коли здоров</a:t>
            </a:r>
            <a:r>
              <a:rPr lang="en-US" dirty="0" smtClean="0"/>
              <a:t>’</a:t>
            </a:r>
            <a:r>
              <a:rPr lang="uk-UA" dirty="0" smtClean="0"/>
              <a:t>я людини,що потрапила в критичний стан,балансує на межі життя і смерті,і коли постраждалому ще можна надати </a:t>
            </a:r>
            <a:r>
              <a:rPr lang="uk-UA" dirty="0" err="1" smtClean="0"/>
              <a:t>найдієвішу</a:t>
            </a:r>
            <a:r>
              <a:rPr lang="uk-UA" dirty="0" smtClean="0"/>
              <a:t> допомогу.</a:t>
            </a:r>
            <a:endParaRPr lang="ru-RU" dirty="0"/>
          </a:p>
        </p:txBody>
      </p:sp>
      <p:pic>
        <p:nvPicPr>
          <p:cNvPr id="4099" name="Picture 3" descr="C:\Documents and Settings\Админ\Рабочий стол\захист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7" y="3786190"/>
            <a:ext cx="3286147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\Рабочий стол\захист\zelenoeyablokoevkali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Принципи надання першої медичної допомоги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0336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000" dirty="0" err="1"/>
              <a:t>Усі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надає</a:t>
            </a:r>
            <a:r>
              <a:rPr lang="ru-RU" sz="2000" dirty="0"/>
              <a:t> </a:t>
            </a:r>
            <a:r>
              <a:rPr lang="ru-RU" sz="2000" dirty="0" err="1"/>
              <a:t>допомогу</a:t>
            </a:r>
            <a:r>
              <a:rPr lang="ru-RU" sz="2000" dirty="0"/>
              <a:t>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smtClean="0"/>
              <a:t>бути </a:t>
            </a:r>
            <a:r>
              <a:rPr lang="ru-RU" sz="2000" dirty="0" err="1" smtClean="0"/>
              <a:t>доцільними,обміркованими</a:t>
            </a:r>
            <a:r>
              <a:rPr lang="ru-RU" sz="2000" dirty="0"/>
              <a:t>, </a:t>
            </a:r>
            <a:r>
              <a:rPr lang="ru-RU" sz="2000" dirty="0" err="1"/>
              <a:t>рішучими</a:t>
            </a:r>
            <a:r>
              <a:rPr lang="ru-RU" sz="2000" dirty="0"/>
              <a:t>, </a:t>
            </a:r>
            <a:r>
              <a:rPr lang="ru-RU" sz="2000" dirty="0" err="1"/>
              <a:t>швидкими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зосередженими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1800" dirty="0"/>
              <a:t>Перш за все </a:t>
            </a:r>
            <a:r>
              <a:rPr lang="ru-RU" sz="1800" dirty="0" err="1"/>
              <a:t>потрібно</a:t>
            </a:r>
            <a:r>
              <a:rPr lang="ru-RU" sz="1800" dirty="0"/>
              <a:t> </a:t>
            </a:r>
            <a:r>
              <a:rPr lang="ru-RU" sz="1800" dirty="0" err="1"/>
              <a:t>оцінити</a:t>
            </a:r>
            <a:r>
              <a:rPr lang="ru-RU" sz="1800" dirty="0"/>
              <a:t> </a:t>
            </a:r>
            <a:r>
              <a:rPr lang="ru-RU" sz="1800" dirty="0" err="1"/>
              <a:t>обставини</a:t>
            </a:r>
            <a:r>
              <a:rPr lang="ru-RU" sz="1800" dirty="0"/>
              <a:t> та </a:t>
            </a:r>
            <a:r>
              <a:rPr lang="ru-RU" sz="1800" dirty="0" err="1"/>
              <a:t>здійснити</a:t>
            </a:r>
            <a:r>
              <a:rPr lang="ru-RU" sz="1800" dirty="0"/>
              <a:t> заходи </a:t>
            </a:r>
            <a:r>
              <a:rPr lang="ru-RU" sz="1800" dirty="0" err="1"/>
              <a:t>з</a:t>
            </a:r>
            <a:r>
              <a:rPr lang="ru-RU" sz="1800" dirty="0"/>
              <a:t> </a:t>
            </a:r>
            <a:r>
              <a:rPr lang="ru-RU" sz="1800" dirty="0" err="1"/>
              <a:t>усунення</a:t>
            </a:r>
            <a:r>
              <a:rPr lang="ru-RU" sz="1800" dirty="0"/>
              <a:t> </a:t>
            </a:r>
            <a:r>
              <a:rPr lang="ru-RU" sz="1800" dirty="0" err="1"/>
              <a:t>дії</a:t>
            </a:r>
            <a:r>
              <a:rPr lang="ru-RU" sz="1800" dirty="0"/>
              <a:t> </a:t>
            </a:r>
            <a:r>
              <a:rPr lang="ru-RU" sz="1800" dirty="0" err="1"/>
              <a:t>ушкоджуючих</a:t>
            </a:r>
            <a:r>
              <a:rPr lang="ru-RU" sz="1800" dirty="0"/>
              <a:t> </a:t>
            </a:r>
            <a:r>
              <a:rPr lang="ru-RU" sz="1800" dirty="0" err="1"/>
              <a:t>факторів</a:t>
            </a:r>
            <a:r>
              <a:rPr lang="ru-RU" sz="1800" dirty="0"/>
              <a:t> 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err="1"/>
              <a:t>Швидко</a:t>
            </a:r>
            <a:r>
              <a:rPr lang="ru-RU" sz="1800" dirty="0"/>
              <a:t> та правильно </a:t>
            </a:r>
            <a:r>
              <a:rPr lang="ru-RU" sz="1800" dirty="0" err="1"/>
              <a:t>оцінити</a:t>
            </a:r>
            <a:r>
              <a:rPr lang="ru-RU" sz="1800" dirty="0"/>
              <a:t> стан </a:t>
            </a:r>
            <a:r>
              <a:rPr lang="ru-RU" sz="1800" dirty="0" err="1" smtClean="0"/>
              <a:t>постраждалого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r>
              <a:rPr lang="uk-UA" sz="1800" dirty="0" smtClean="0"/>
              <a:t>Провести потрібні лікувально-профілактичні заходи.</a:t>
            </a:r>
          </a:p>
          <a:p>
            <a:pPr>
              <a:buNone/>
            </a:pPr>
            <a:endParaRPr lang="uk-UA" sz="1800" dirty="0" smtClean="0"/>
          </a:p>
          <a:p>
            <a:r>
              <a:rPr lang="ru-RU" sz="1800" dirty="0" err="1"/>
              <a:t>Доглядають</a:t>
            </a:r>
            <a:r>
              <a:rPr lang="ru-RU" sz="1800" dirty="0"/>
              <a:t> за </a:t>
            </a:r>
            <a:r>
              <a:rPr lang="ru-RU" sz="1800" dirty="0" err="1"/>
              <a:t>постраждалим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хворим</a:t>
            </a:r>
            <a:r>
              <a:rPr lang="ru-RU" sz="1800" dirty="0"/>
              <a:t> до </a:t>
            </a:r>
            <a:r>
              <a:rPr lang="ru-RU" sz="1800" dirty="0" err="1"/>
              <a:t>відправлення</a:t>
            </a:r>
            <a:r>
              <a:rPr lang="ru-RU" sz="1800" dirty="0"/>
              <a:t> у </a:t>
            </a:r>
            <a:r>
              <a:rPr lang="ru-RU" sz="1800" dirty="0" err="1"/>
              <a:t>лікувальний</a:t>
            </a:r>
            <a:r>
              <a:rPr lang="ru-RU" sz="1800" dirty="0"/>
              <a:t> заклад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\Рабочий стол\захист\001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290"/>
            <a:ext cx="4040188" cy="135732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Людина,яка надає допомогу,має знати: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857364"/>
            <a:ext cx="4040188" cy="3951288"/>
          </a:xfrm>
        </p:spPr>
        <p:txBody>
          <a:bodyPr/>
          <a:lstStyle/>
          <a:p>
            <a:r>
              <a:rPr lang="uk-UA" dirty="0" smtClean="0"/>
              <a:t>Симптоми порушень систем організму.</a:t>
            </a:r>
          </a:p>
          <a:p>
            <a:r>
              <a:rPr lang="uk-UA" dirty="0" smtClean="0"/>
              <a:t>Правила та методи надання першої медичної допомоги.</a:t>
            </a:r>
          </a:p>
          <a:p>
            <a:r>
              <a:rPr lang="uk-UA" dirty="0" smtClean="0"/>
              <a:t>Способи і правила транспортування хворого.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6"/>
            <a:ext cx="4041775" cy="857256"/>
          </a:xfrm>
        </p:spPr>
        <p:txBody>
          <a:bodyPr>
            <a:noAutofit/>
          </a:bodyPr>
          <a:lstStyle/>
          <a:p>
            <a:r>
              <a:rPr lang="uk-UA" sz="3200" dirty="0" smtClean="0"/>
              <a:t>Людина,яка надає допомогу,має вміти: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3951288"/>
          </a:xfrm>
        </p:spPr>
        <p:txBody>
          <a:bodyPr/>
          <a:lstStyle/>
          <a:p>
            <a:r>
              <a:rPr lang="uk-UA" dirty="0" smtClean="0"/>
              <a:t>Оцінювати стан хворого,діагностувати вид,особливості травми та визначати послідовність проведення лікувально-профілактичних засобів.</a:t>
            </a:r>
          </a:p>
          <a:p>
            <a:r>
              <a:rPr lang="uk-UA" dirty="0" smtClean="0"/>
              <a:t>Визначати необхідність виклику швидкої медичної допомоги.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\Рабочий стол\захист\img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914403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Догляд за </a:t>
            </a:r>
            <a:r>
              <a:rPr lang="uk-UA" dirty="0" smtClean="0"/>
              <a:t>хворими</a:t>
            </a:r>
            <a:r>
              <a:rPr lang="ru-RU" dirty="0" smtClean="0"/>
              <a:t> — </a:t>
            </a:r>
            <a:r>
              <a:rPr lang="ru-RU" sz="2700" dirty="0" err="1" smtClean="0"/>
              <a:t>процес</a:t>
            </a:r>
            <a:r>
              <a:rPr lang="ru-RU" sz="2700" dirty="0" smtClean="0"/>
              <a:t>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складається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комплексу </a:t>
            </a:r>
            <a:r>
              <a:rPr lang="ru-RU" sz="2700" dirty="0" err="1" smtClean="0"/>
              <a:t>заходів</a:t>
            </a:r>
            <a:r>
              <a:rPr lang="ru-RU" sz="2700" dirty="0" smtClean="0"/>
              <a:t>, </a:t>
            </a:r>
            <a:r>
              <a:rPr lang="ru-RU" sz="2700" dirty="0" err="1" smtClean="0"/>
              <a:t>які</a:t>
            </a:r>
            <a:r>
              <a:rPr lang="ru-RU" sz="2700" dirty="0" smtClean="0"/>
              <a:t> </a:t>
            </a:r>
            <a:r>
              <a:rPr lang="ru-RU" sz="2700" dirty="0" err="1" smtClean="0"/>
              <a:t>забезпечують</a:t>
            </a:r>
            <a:r>
              <a:rPr lang="ru-RU" sz="2700" dirty="0" smtClean="0"/>
              <a:t> </a:t>
            </a:r>
            <a:r>
              <a:rPr lang="ru-RU" sz="2700" dirty="0" err="1" smtClean="0"/>
              <a:t>всебічне</a:t>
            </a:r>
            <a:r>
              <a:rPr lang="ru-RU" sz="2700" dirty="0" smtClean="0"/>
              <a:t> </a:t>
            </a:r>
            <a:r>
              <a:rPr lang="ru-RU" sz="2700" dirty="0" err="1" smtClean="0"/>
              <a:t>обслуговування</a:t>
            </a:r>
            <a:r>
              <a:rPr lang="ru-RU" sz="2700" dirty="0" smtClean="0"/>
              <a:t> хворого, </a:t>
            </a:r>
            <a:r>
              <a:rPr lang="ru-RU" sz="2700" dirty="0" err="1" smtClean="0"/>
              <a:t>створення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належних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гігієнічних</a:t>
            </a:r>
            <a:r>
              <a:rPr lang="ru-RU" sz="2700" dirty="0" smtClean="0"/>
              <a:t> умов,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сприяють</a:t>
            </a:r>
            <a:r>
              <a:rPr lang="ru-RU" sz="2700" dirty="0" smtClean="0"/>
              <a:t> </a:t>
            </a:r>
            <a:r>
              <a:rPr lang="ru-RU" sz="2700" dirty="0" err="1" smtClean="0"/>
              <a:t>неускладненому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перебігу</a:t>
            </a:r>
            <a:r>
              <a:rPr lang="ru-RU" sz="2700" dirty="0" smtClean="0"/>
              <a:t> </a:t>
            </a:r>
            <a:r>
              <a:rPr lang="ru-RU" sz="2700" dirty="0" err="1" smtClean="0"/>
              <a:t>хвороби</a:t>
            </a:r>
            <a:r>
              <a:rPr lang="ru-RU" sz="2700" dirty="0" smtClean="0"/>
              <a:t>, </a:t>
            </a:r>
            <a:r>
              <a:rPr lang="ru-RU" sz="2700" dirty="0" err="1" smtClean="0"/>
              <a:t>прискоренню</a:t>
            </a:r>
            <a:r>
              <a:rPr lang="ru-RU" sz="2700" dirty="0" smtClean="0"/>
              <a:t> </a:t>
            </a:r>
            <a:r>
              <a:rPr lang="ru-RU" sz="2700" dirty="0" err="1" smtClean="0"/>
              <a:t>одужання</a:t>
            </a:r>
            <a:r>
              <a:rPr lang="ru-RU" sz="2700" dirty="0" smtClean="0"/>
              <a:t>, </a:t>
            </a:r>
            <a:r>
              <a:rPr lang="ru-RU" sz="2700" dirty="0" err="1" smtClean="0"/>
              <a:t>полегшенню</a:t>
            </a:r>
            <a:r>
              <a:rPr lang="ru-RU" sz="2700" dirty="0" smtClean="0"/>
              <a:t> </a:t>
            </a:r>
            <a:r>
              <a:rPr lang="ru-RU" sz="2700" dirty="0" err="1" smtClean="0"/>
              <a:t>страждань</a:t>
            </a:r>
            <a:r>
              <a:rPr lang="ru-RU" sz="2700" dirty="0" smtClean="0"/>
              <a:t> та </a:t>
            </a:r>
            <a:r>
              <a:rPr lang="ru-RU" sz="2700" dirty="0" err="1" smtClean="0"/>
              <a:t>запобіганню</a:t>
            </a:r>
            <a:r>
              <a:rPr lang="ru-RU" sz="2700" dirty="0" smtClean="0"/>
              <a:t> </a:t>
            </a:r>
            <a:r>
              <a:rPr lang="ru-RU" sz="2700" dirty="0" err="1" smtClean="0"/>
              <a:t>ускладненням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своєчасному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виявленню</a:t>
            </a:r>
            <a:r>
              <a:rPr lang="ru-RU" sz="2700" dirty="0" smtClean="0"/>
              <a:t> </a:t>
            </a:r>
            <a:r>
              <a:rPr lang="ru-RU" sz="2700" dirty="0" err="1" smtClean="0"/>
              <a:t>їх</a:t>
            </a:r>
            <a:r>
              <a:rPr lang="ru-RU" sz="2700" dirty="0" smtClean="0"/>
              <a:t>, а </a:t>
            </a:r>
            <a:r>
              <a:rPr lang="ru-RU" sz="2700" dirty="0" err="1" smtClean="0"/>
              <a:t>також</a:t>
            </a:r>
            <a:r>
              <a:rPr lang="ru-RU" sz="2700" dirty="0" smtClean="0"/>
              <a:t> </a:t>
            </a:r>
            <a:r>
              <a:rPr lang="ru-RU" sz="2700" dirty="0" err="1" smtClean="0"/>
              <a:t>виконання</a:t>
            </a:r>
            <a:r>
              <a:rPr lang="ru-RU" sz="2700" dirty="0" smtClean="0"/>
              <a:t> </a:t>
            </a:r>
            <a:r>
              <a:rPr lang="ru-RU" sz="2700" dirty="0" err="1" smtClean="0"/>
              <a:t>лікарських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призначень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Админ\Рабочий стол\захист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357562"/>
            <a:ext cx="5559425" cy="3111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\Рабочий стол\захист\загруже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14"/>
            <a:ext cx="500066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догляду за </a:t>
            </a:r>
            <a:r>
              <a:rPr lang="ru-RU" dirty="0" err="1" smtClean="0"/>
              <a:t>хворими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витримку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. </a:t>
            </a:r>
            <a:r>
              <a:rPr lang="ru-RU" dirty="0" err="1" smtClean="0"/>
              <a:t>Стримане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спокійне</a:t>
            </a:r>
            <a:r>
              <a:rPr lang="ru-RU" dirty="0" smtClean="0"/>
              <a:t> </a:t>
            </a:r>
            <a:r>
              <a:rPr lang="ru-RU" dirty="0" err="1" smtClean="0"/>
              <a:t>звертання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заспокійливо</a:t>
            </a:r>
            <a:r>
              <a:rPr lang="ru-RU" dirty="0" smtClean="0"/>
              <a:t>. </a:t>
            </a:r>
            <a:r>
              <a:rPr lang="ru-RU" dirty="0" err="1" smtClean="0"/>
              <a:t>Сумлінне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турботливе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довіру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догляду за ними та </a:t>
            </a:r>
            <a:r>
              <a:rPr lang="ru-RU" dirty="0" err="1" smtClean="0"/>
              <a:t>лікування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розпорядження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 треба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свідомо</a:t>
            </a:r>
            <a:r>
              <a:rPr lang="ru-RU" dirty="0" smtClean="0"/>
              <a:t>, </a:t>
            </a:r>
            <a:r>
              <a:rPr lang="ru-RU" dirty="0" err="1" smtClean="0"/>
              <a:t>розуміючи</a:t>
            </a:r>
            <a:r>
              <a:rPr lang="ru-RU" dirty="0" smtClean="0"/>
              <a:t>, на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спрямовані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2052" name="Picture 4" descr="C:\Documents and Settings\Админ\Рабочий стол\захист\sidelka-professio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71612"/>
            <a:ext cx="3638550" cy="347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640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Перша медична допомога.Догляд за хворими.Медична деонтологія.</vt:lpstr>
      <vt:lpstr>Перша медична допомога-комплекс невідкладних медичних заходів, які проводяться людині, що раптово захворіла або постраждала, на місці пригоди та під час її транспортування до медичного закладу. </vt:lpstr>
      <vt:lpstr>Невідкладна медична допомога:</vt:lpstr>
      <vt:lpstr>Основні групи заходів </vt:lpstr>
      <vt:lpstr>“Золота півгодина”</vt:lpstr>
      <vt:lpstr>Принципи надання першої медичної допомоги</vt:lpstr>
      <vt:lpstr>Слайд 7</vt:lpstr>
      <vt:lpstr>Догляд за хворими — процес, що складається з комплексу заходів, які забезпечують всебічне обслуговування хворого, створення належних гігієнічних умов, що сприяють неускладненому перебігу хвороби, прискоренню одужання, полегшенню страждань та запобіганню ускладненням і своєчасному виявленню їх, а також виконання лікарських призначень.</vt:lpstr>
      <vt:lpstr>Слайд 9</vt:lpstr>
      <vt:lpstr>Доглядаючи за хворими, виконують такі дії:</vt:lpstr>
      <vt:lpstr>Гігієна</vt:lpstr>
      <vt:lpstr>Медична сестра повинна:</vt:lpstr>
      <vt:lpstr>Слайд 13</vt:lpstr>
      <vt:lpstr>Слайд 14</vt:lpstr>
      <vt:lpstr>Гігієна хворого включає:</vt:lpstr>
      <vt:lpstr>Слайд 16</vt:lpstr>
      <vt:lpstr>Слайд 17</vt:lpstr>
      <vt:lpstr>Харчування хворого</vt:lpstr>
      <vt:lpstr>Гігієна транспорту: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медична допомога.Догляд за хворими.Медична деонтологія.</dc:title>
  <dc:creator>User</dc:creator>
  <cp:lastModifiedBy>User</cp:lastModifiedBy>
  <cp:revision>15</cp:revision>
  <dcterms:created xsi:type="dcterms:W3CDTF">2014-03-13T18:42:03Z</dcterms:created>
  <dcterms:modified xsi:type="dcterms:W3CDTF">2014-03-13T21:05:03Z</dcterms:modified>
</cp:coreProperties>
</file>