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9" r:id="rId4"/>
    <p:sldId id="291" r:id="rId5"/>
    <p:sldId id="263" r:id="rId6"/>
    <p:sldId id="273" r:id="rId7"/>
    <p:sldId id="292" r:id="rId8"/>
    <p:sldId id="293" r:id="rId9"/>
    <p:sldId id="294" r:id="rId10"/>
    <p:sldId id="295" r:id="rId11"/>
    <p:sldId id="296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7" r:id="rId21"/>
    <p:sldId id="29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ECE478"/>
    <a:srgbClr val="E9E065"/>
    <a:srgbClr val="F5F4FE"/>
    <a:srgbClr val="DDDDDD"/>
    <a:srgbClr val="EEEDFD"/>
    <a:srgbClr val="E6E4F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8739" autoAdjust="0"/>
  </p:normalViewPr>
  <p:slideViewPr>
    <p:cSldViewPr snapToGrid="0">
      <p:cViewPr>
        <p:scale>
          <a:sx n="70" d="100"/>
          <a:sy n="70" d="100"/>
        </p:scale>
        <p:origin x="-1380" y="-138"/>
      </p:cViewPr>
      <p:guideLst>
        <p:guide orient="horz" pos="20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gray">
          <a:xfrm>
            <a:off x="0" y="2708275"/>
            <a:ext cx="9144000" cy="874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720975"/>
            <a:ext cx="9144000" cy="817563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2176463"/>
            <a:ext cx="7086600" cy="4365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381000" y="271463"/>
            <a:ext cx="10890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2" tIns="47891" rIns="95782" bIns="47891">
            <a:spAutoFit/>
          </a:bodyPr>
          <a:lstStyle/>
          <a:p>
            <a:pPr defTabSz="957263"/>
            <a:r>
              <a:rPr lang="en-US" sz="21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3114" name="Group 42"/>
          <p:cNvGrpSpPr>
            <a:grpSpLocks/>
          </p:cNvGrpSpPr>
          <p:nvPr/>
        </p:nvGrpSpPr>
        <p:grpSpPr bwMode="auto">
          <a:xfrm>
            <a:off x="-11113" y="-12700"/>
            <a:ext cx="9175751" cy="6870700"/>
            <a:chOff x="-7" y="-8"/>
            <a:chExt cx="5780" cy="4328"/>
          </a:xfrm>
        </p:grpSpPr>
        <p:sp>
          <p:nvSpPr>
            <p:cNvPr id="3108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/>
              <a:ahLst/>
              <a:cxnLst>
                <a:cxn ang="0">
                  <a:pos x="3" y="395"/>
                </a:cxn>
                <a:cxn ang="0">
                  <a:pos x="74" y="216"/>
                </a:cxn>
                <a:cxn ang="0">
                  <a:pos x="231" y="50"/>
                </a:cxn>
                <a:cxn ang="0">
                  <a:pos x="403" y="0"/>
                </a:cxn>
                <a:cxn ang="0">
                  <a:pos x="0" y="0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/>
              <a:ahLst/>
              <a:cxnLst>
                <a:cxn ang="0">
                  <a:pos x="391" y="473"/>
                </a:cxn>
                <a:cxn ang="0">
                  <a:pos x="151" y="353"/>
                </a:cxn>
                <a:cxn ang="0">
                  <a:pos x="42" y="201"/>
                </a:cxn>
                <a:cxn ang="0">
                  <a:pos x="0" y="0"/>
                </a:cxn>
                <a:cxn ang="0">
                  <a:pos x="1" y="470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1" y="96"/>
                </a:cxn>
                <a:cxn ang="0">
                  <a:pos x="353" y="231"/>
                </a:cxn>
                <a:cxn ang="0">
                  <a:pos x="403" y="403"/>
                </a:cxn>
                <a:cxn ang="0">
                  <a:pos x="403" y="0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85FF78-B0ED-4D65-B5DE-A1529C634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270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270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194725-71E5-476B-AA98-4C9A47943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" y="53975"/>
            <a:ext cx="7392988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084888" y="6450013"/>
            <a:ext cx="2897187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107950" y="6454775"/>
            <a:ext cx="927100" cy="239713"/>
          </a:xfrm>
        </p:spPr>
        <p:txBody>
          <a:bodyPr/>
          <a:lstStyle>
            <a:lvl1pPr>
              <a:defRPr/>
            </a:lvl1pPr>
          </a:lstStyle>
          <a:p>
            <a:fld id="{769E0500-37D0-424F-A8CF-B2A96CBA9D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752636-5B9F-4A19-BE1E-14BF377AE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3CE695-F012-435F-A339-435D0967C8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2108E1-7CAE-49C1-A083-64BDA87158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E642CE-735C-4451-98D5-63E58B8379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A8E6F2-5045-4D41-B169-A0AA60C38D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8366D5-D56A-4431-920A-B2FD7CEE0B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946C94-CD52-4835-B4BD-BF2455A76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27BB32-C8DF-4265-B173-E4B09B61A8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 descr="29641"/>
          <p:cNvSpPr>
            <a:spLocks/>
          </p:cNvSpPr>
          <p:nvPr/>
        </p:nvSpPr>
        <p:spPr bwMode="gray">
          <a:xfrm>
            <a:off x="36513" y="80963"/>
            <a:ext cx="9077325" cy="1595437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576" y="560"/>
              </a:cxn>
              <a:cxn ang="0">
                <a:pos x="1403" y="390"/>
              </a:cxn>
              <a:cxn ang="0">
                <a:pos x="2452" y="314"/>
              </a:cxn>
              <a:cxn ang="0">
                <a:pos x="3102" y="326"/>
              </a:cxn>
              <a:cxn ang="0">
                <a:pos x="4043" y="434"/>
              </a:cxn>
              <a:cxn ang="0">
                <a:pos x="4944" y="668"/>
              </a:cxn>
              <a:cxn ang="0">
                <a:pos x="5691" y="971"/>
              </a:cxn>
              <a:cxn ang="0">
                <a:pos x="5718" y="19"/>
              </a:cxn>
              <a:cxn ang="0">
                <a:pos x="9" y="0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8" y="6450013"/>
            <a:ext cx="28971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454775"/>
            <a:ext cx="9271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300" b="1">
                <a:latin typeface="+mn-lt"/>
              </a:defRPr>
            </a:lvl1pPr>
          </a:lstStyle>
          <a:p>
            <a:fld id="{B30A4F5F-BBAC-4730-AA5A-307FE039EB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53975"/>
            <a:ext cx="739298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/>
              <a:ahLst/>
              <a:cxnLst>
                <a:cxn ang="0">
                  <a:pos x="314" y="416"/>
                </a:cxn>
                <a:cxn ang="0">
                  <a:pos x="389" y="417"/>
                </a:cxn>
                <a:cxn ang="0">
                  <a:pos x="158" y="297"/>
                </a:cxn>
                <a:cxn ang="0">
                  <a:pos x="39" y="179"/>
                </a:cxn>
                <a:cxn ang="0">
                  <a:pos x="0" y="0"/>
                </a:cxn>
                <a:cxn ang="0">
                  <a:pos x="1" y="417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5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/>
              <a:ahLst/>
              <a:cxnLst>
                <a:cxn ang="0">
                  <a:pos x="2" y="441"/>
                </a:cxn>
                <a:cxn ang="0">
                  <a:pos x="107" y="175"/>
                </a:cxn>
                <a:cxn ang="0">
                  <a:pos x="387" y="0"/>
                </a:cxn>
                <a:cxn ang="0">
                  <a:pos x="1" y="0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42" y="150"/>
                </a:cxn>
                <a:cxn ang="0">
                  <a:pos x="470" y="461"/>
                </a:cxn>
                <a:cxn ang="0">
                  <a:pos x="470" y="0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0" y="6500813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latin typeface="Monotype Corsiva" pitchFamily="66" charset="0"/>
              </a:rPr>
              <a:t>Макроекономіка</a:t>
            </a:r>
            <a:endParaRPr lang="en-US" sz="5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utoShape 5"/>
          <p:cNvSpPr>
            <a:spLocks noChangeArrowheads="1"/>
          </p:cNvSpPr>
          <p:nvPr/>
        </p:nvSpPr>
        <p:spPr bwMode="gray">
          <a:xfrm>
            <a:off x="5930900" y="5856289"/>
            <a:ext cx="1676400" cy="404811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AutoShape 5"/>
          <p:cNvSpPr>
            <a:spLocks noChangeArrowheads="1"/>
          </p:cNvSpPr>
          <p:nvPr/>
        </p:nvSpPr>
        <p:spPr bwMode="gray">
          <a:xfrm>
            <a:off x="5240338" y="4764089"/>
            <a:ext cx="3217862" cy="887412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AutoShape 5"/>
          <p:cNvSpPr>
            <a:spLocks noChangeArrowheads="1"/>
          </p:cNvSpPr>
          <p:nvPr/>
        </p:nvSpPr>
        <p:spPr bwMode="gray">
          <a:xfrm>
            <a:off x="5303838" y="3621089"/>
            <a:ext cx="3128962" cy="900112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gray">
          <a:xfrm>
            <a:off x="5240338" y="2757489"/>
            <a:ext cx="3230562" cy="735012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gray">
          <a:xfrm>
            <a:off x="5494338" y="2031999"/>
            <a:ext cx="2653616" cy="469901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gray">
          <a:xfrm>
            <a:off x="5291138" y="915989"/>
            <a:ext cx="3052762" cy="862012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AutoShape 5"/>
          <p:cNvSpPr>
            <a:spLocks noChangeArrowheads="1"/>
          </p:cNvSpPr>
          <p:nvPr/>
        </p:nvSpPr>
        <p:spPr bwMode="gray">
          <a:xfrm>
            <a:off x="1346200" y="5894389"/>
            <a:ext cx="1460500" cy="442911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5"/>
          <p:cNvSpPr>
            <a:spLocks noChangeArrowheads="1"/>
          </p:cNvSpPr>
          <p:nvPr/>
        </p:nvSpPr>
        <p:spPr bwMode="gray">
          <a:xfrm>
            <a:off x="673100" y="4978400"/>
            <a:ext cx="3111500" cy="381000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AutoShape 5"/>
          <p:cNvSpPr>
            <a:spLocks noChangeArrowheads="1"/>
          </p:cNvSpPr>
          <p:nvPr/>
        </p:nvSpPr>
        <p:spPr bwMode="gray">
          <a:xfrm>
            <a:off x="571500" y="3797300"/>
            <a:ext cx="3644900" cy="469899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gray">
          <a:xfrm>
            <a:off x="566738" y="2922589"/>
            <a:ext cx="3268661" cy="468311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gray">
          <a:xfrm>
            <a:off x="592138" y="2146300"/>
            <a:ext cx="2913062" cy="342900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gray">
          <a:xfrm>
            <a:off x="1366839" y="1093789"/>
            <a:ext cx="1096961" cy="557211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Об*</a:t>
            </a:r>
            <a:r>
              <a:rPr lang="ru-RU" sz="2400" dirty="0" err="1" smtClean="0">
                <a:latin typeface="Monotype Corsiva" pitchFamily="66" charset="0"/>
              </a:rPr>
              <a:t>єкти</a:t>
            </a:r>
            <a:r>
              <a:rPr lang="ru-RU" sz="2400" dirty="0" smtClean="0">
                <a:latin typeface="Monotype Corsiva" pitchFamily="66" charset="0"/>
              </a:rPr>
              <a:t> державного регулювання макроекономіки: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900" y="1130300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НТП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032000"/>
            <a:ext cx="269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Monotype Corsiva" pitchFamily="66" charset="0"/>
              </a:rPr>
              <a:t>Економічний</a:t>
            </a:r>
            <a:r>
              <a:rPr lang="ru-RU" sz="2800" dirty="0" smtClean="0">
                <a:latin typeface="Monotype Corsiva" pitchFamily="66" charset="0"/>
              </a:rPr>
              <a:t> цикл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600" y="2895600"/>
            <a:ext cx="327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Структура економіки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" y="3733800"/>
            <a:ext cx="378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Monotype Corsiva" pitchFamily="66" charset="0"/>
              </a:rPr>
              <a:t>Заощадження</a:t>
            </a:r>
            <a:r>
              <a:rPr lang="ru-RU" sz="2800" dirty="0" smtClean="0">
                <a:latin typeface="Monotype Corsiva" pitchFamily="66" charset="0"/>
              </a:rPr>
              <a:t> та </a:t>
            </a:r>
            <a:r>
              <a:rPr lang="ru-RU" sz="2800" dirty="0" err="1" smtClean="0">
                <a:latin typeface="Monotype Corsiva" pitchFamily="66" charset="0"/>
              </a:rPr>
              <a:t>витрати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000" y="4851400"/>
            <a:ext cx="3122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Monotype Corsiva" pitchFamily="66" charset="0"/>
              </a:rPr>
              <a:t>Занятість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населення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8900" y="582930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Бюджет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5100" y="863600"/>
            <a:ext cx="26196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Monotype Corsiva" pitchFamily="66" charset="0"/>
              </a:rPr>
              <a:t>Грошові</a:t>
            </a:r>
            <a:r>
              <a:rPr lang="ru-RU" sz="2800" dirty="0" smtClean="0">
                <a:latin typeface="Monotype Corsiva" pitchFamily="66" charset="0"/>
              </a:rPr>
              <a:t> обороти</a:t>
            </a:r>
          </a:p>
          <a:p>
            <a:r>
              <a:rPr lang="ru-RU" sz="2800" dirty="0" smtClean="0">
                <a:latin typeface="Monotype Corsiva" pitchFamily="66" charset="0"/>
              </a:rPr>
              <a:t>та </a:t>
            </a:r>
            <a:r>
              <a:rPr lang="ru-RU" sz="2800" dirty="0" err="1" smtClean="0">
                <a:latin typeface="Monotype Corsiva" pitchFamily="66" charset="0"/>
              </a:rPr>
              <a:t>ціноутворення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1000" y="2006600"/>
            <a:ext cx="2686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Банки та </a:t>
            </a:r>
            <a:r>
              <a:rPr lang="ru-RU" sz="2800" dirty="0" err="1" smtClean="0">
                <a:latin typeface="Monotype Corsiva" pitchFamily="66" charset="0"/>
              </a:rPr>
              <a:t>кредити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7878" y="2712244"/>
            <a:ext cx="3108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err="1" smtClean="0">
                <a:latin typeface="Monotype Corsiva" pitchFamily="66" charset="0"/>
              </a:rPr>
              <a:t>Зовнішньоекономичні</a:t>
            </a:r>
            <a:endParaRPr lang="ru-RU" sz="2800" dirty="0" smtClean="0">
              <a:latin typeface="Monotype Corsiva" pitchFamily="66" charset="0"/>
            </a:endParaRPr>
          </a:p>
          <a:p>
            <a:pPr algn="ctr"/>
            <a:r>
              <a:rPr lang="ru-RU" sz="2800" dirty="0" err="1" smtClean="0">
                <a:latin typeface="Monotype Corsiva" pitchFamily="66" charset="0"/>
              </a:rPr>
              <a:t>зв</a:t>
            </a:r>
            <a:r>
              <a:rPr lang="ru-RU" sz="2800" dirty="0" smtClean="0">
                <a:latin typeface="Monotype Corsiva" pitchFamily="66" charset="0"/>
              </a:rPr>
              <a:t>*</a:t>
            </a:r>
            <a:r>
              <a:rPr lang="ru-RU" sz="2800" dirty="0" err="1" smtClean="0">
                <a:latin typeface="Monotype Corsiva" pitchFamily="66" charset="0"/>
              </a:rPr>
              <a:t>язки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7300" y="3581400"/>
            <a:ext cx="363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Monotype Corsiva" pitchFamily="66" charset="0"/>
              </a:rPr>
              <a:t>Підготовка</a:t>
            </a:r>
            <a:r>
              <a:rPr lang="ru-RU" sz="2800" dirty="0" smtClean="0">
                <a:latin typeface="Monotype Corsiva" pitchFamily="66" charset="0"/>
              </a:rPr>
              <a:t> та </a:t>
            </a:r>
            <a:r>
              <a:rPr lang="ru-RU" sz="2800" dirty="0" err="1" smtClean="0">
                <a:latin typeface="Monotype Corsiva" pitchFamily="66" charset="0"/>
              </a:rPr>
              <a:t>перепідготовка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кадрів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1273" y="4800600"/>
            <a:ext cx="29225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err="1" smtClean="0">
                <a:latin typeface="Monotype Corsiva" pitchFamily="66" charset="0"/>
              </a:rPr>
              <a:t>Умови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виробництва</a:t>
            </a:r>
            <a:endParaRPr lang="ru-RU" sz="2800" dirty="0" smtClean="0"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та продажу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9000" y="5803900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Monotype Corsiva" pitchFamily="66" charset="0"/>
              </a:rPr>
              <a:t>Екологія</a:t>
            </a:r>
            <a:endParaRPr lang="ru-RU" sz="2800" dirty="0">
              <a:latin typeface="Monotype Corsiva" pitchFamily="66" charset="0"/>
            </a:endParaRPr>
          </a:p>
        </p:txBody>
      </p:sp>
      <p:cxnSp>
        <p:nvCxnSpPr>
          <p:cNvPr id="24" name="Прямая со стрелкой 23"/>
          <p:cNvCxnSpPr>
            <a:stCxn id="5" idx="0"/>
          </p:cNvCxnSpPr>
          <p:nvPr/>
        </p:nvCxnSpPr>
        <p:spPr bwMode="auto">
          <a:xfrm rot="5400000" flipH="1" flipV="1">
            <a:off x="1534452" y="797852"/>
            <a:ext cx="660400" cy="449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Прямая со стрелкой 25"/>
          <p:cNvCxnSpPr>
            <a:stCxn id="5" idx="2"/>
          </p:cNvCxnSpPr>
          <p:nvPr/>
        </p:nvCxnSpPr>
        <p:spPr bwMode="auto">
          <a:xfrm rot="5400000">
            <a:off x="1598418" y="1908508"/>
            <a:ext cx="518974" cy="899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4" name="Прямая со стрелкой 33"/>
          <p:cNvCxnSpPr/>
          <p:nvPr/>
        </p:nvCxnSpPr>
        <p:spPr bwMode="auto">
          <a:xfrm rot="5400000">
            <a:off x="1543050" y="2711450"/>
            <a:ext cx="5715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8" name="Прямая со стрелкой 37"/>
          <p:cNvCxnSpPr/>
          <p:nvPr/>
        </p:nvCxnSpPr>
        <p:spPr bwMode="auto">
          <a:xfrm rot="5400000">
            <a:off x="1631950" y="3613150"/>
            <a:ext cx="457200" cy="127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0" name="Прямая со стрелкой 39"/>
          <p:cNvCxnSpPr/>
          <p:nvPr/>
        </p:nvCxnSpPr>
        <p:spPr bwMode="auto">
          <a:xfrm rot="5400000">
            <a:off x="1530350" y="4603750"/>
            <a:ext cx="736600" cy="127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2" name="Прямая со стрелкой 41"/>
          <p:cNvCxnSpPr/>
          <p:nvPr/>
        </p:nvCxnSpPr>
        <p:spPr bwMode="auto">
          <a:xfrm rot="5400000">
            <a:off x="1600200" y="5651500"/>
            <a:ext cx="622300" cy="127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3" name="Прямая со стрелкой 62"/>
          <p:cNvCxnSpPr/>
          <p:nvPr/>
        </p:nvCxnSpPr>
        <p:spPr bwMode="auto">
          <a:xfrm rot="16200000" flipH="1">
            <a:off x="6121400" y="711200"/>
            <a:ext cx="546100" cy="127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5" name="Прямая со стрелкой 64"/>
          <p:cNvCxnSpPr/>
          <p:nvPr/>
        </p:nvCxnSpPr>
        <p:spPr bwMode="auto">
          <a:xfrm rot="5400000">
            <a:off x="6223000" y="1917700"/>
            <a:ext cx="5080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7" name="Прямая со стрелкой 66"/>
          <p:cNvCxnSpPr/>
          <p:nvPr/>
        </p:nvCxnSpPr>
        <p:spPr bwMode="auto">
          <a:xfrm rot="16200000" flipH="1">
            <a:off x="6273800" y="2628900"/>
            <a:ext cx="444500" cy="127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9" name="Прямая со стрелкой 68"/>
          <p:cNvCxnSpPr/>
          <p:nvPr/>
        </p:nvCxnSpPr>
        <p:spPr bwMode="auto">
          <a:xfrm rot="5400000">
            <a:off x="6521450" y="3600450"/>
            <a:ext cx="2667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2" name="Прямая со стрелкой 71"/>
          <p:cNvCxnSpPr/>
          <p:nvPr/>
        </p:nvCxnSpPr>
        <p:spPr bwMode="auto">
          <a:xfrm rot="5400000">
            <a:off x="6337300" y="4673600"/>
            <a:ext cx="63500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4" name="Прямая со стрелкой 73"/>
          <p:cNvCxnSpPr/>
          <p:nvPr/>
        </p:nvCxnSpPr>
        <p:spPr bwMode="auto">
          <a:xfrm rot="5400000">
            <a:off x="6451600" y="5791200"/>
            <a:ext cx="355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6" name="Прямая со стрелкой 75"/>
          <p:cNvCxnSpPr>
            <a:stCxn id="43" idx="3"/>
            <a:endCxn id="11" idx="1"/>
          </p:cNvCxnSpPr>
          <p:nvPr/>
        </p:nvCxnSpPr>
        <p:spPr bwMode="auto">
          <a:xfrm flipV="1">
            <a:off x="2463800" y="1340654"/>
            <a:ext cx="2781300" cy="3174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8" name="Прямая со стрелкой 77"/>
          <p:cNvCxnSpPr>
            <a:stCxn id="6" idx="3"/>
            <a:endCxn id="12" idx="1"/>
          </p:cNvCxnSpPr>
          <p:nvPr/>
        </p:nvCxnSpPr>
        <p:spPr bwMode="auto">
          <a:xfrm flipV="1">
            <a:off x="3233178" y="2268210"/>
            <a:ext cx="2227822" cy="25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0" name="Прямая со стрелкой 79"/>
          <p:cNvCxnSpPr>
            <a:endCxn id="51" idx="1"/>
          </p:cNvCxnSpPr>
          <p:nvPr/>
        </p:nvCxnSpPr>
        <p:spPr bwMode="auto">
          <a:xfrm>
            <a:off x="3657600" y="3124995"/>
            <a:ext cx="158273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2" name="Прямая со стрелкой 81"/>
          <p:cNvCxnSpPr>
            <a:stCxn id="8" idx="3"/>
          </p:cNvCxnSpPr>
          <p:nvPr/>
        </p:nvCxnSpPr>
        <p:spPr bwMode="auto">
          <a:xfrm>
            <a:off x="4283517" y="3995410"/>
            <a:ext cx="1210821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4" name="Прямая со стрелкой 83"/>
          <p:cNvCxnSpPr>
            <a:stCxn id="9" idx="3"/>
          </p:cNvCxnSpPr>
          <p:nvPr/>
        </p:nvCxnSpPr>
        <p:spPr bwMode="auto">
          <a:xfrm flipV="1">
            <a:off x="3757971" y="5105400"/>
            <a:ext cx="1449029" cy="761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6" name="Прямая со стрелкой 85"/>
          <p:cNvCxnSpPr>
            <a:stCxn id="48" idx="3"/>
            <a:endCxn id="54" idx="1"/>
          </p:cNvCxnSpPr>
          <p:nvPr/>
        </p:nvCxnSpPr>
        <p:spPr bwMode="auto">
          <a:xfrm flipV="1">
            <a:off x="2806700" y="6058695"/>
            <a:ext cx="3124200" cy="5715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8" name="Прямая соединительная линия 87"/>
          <p:cNvCxnSpPr/>
          <p:nvPr/>
        </p:nvCxnSpPr>
        <p:spPr bwMode="auto">
          <a:xfrm rot="16200000" flipH="1">
            <a:off x="1930400" y="3289300"/>
            <a:ext cx="5575300" cy="381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1074" name="Picture 2" descr="C:\Documents and Settings\Admin\Мои документы\Downloads\econom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499101"/>
            <a:ext cx="1104081" cy="97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Monotype Corsiva" pitchFamily="66" charset="0"/>
              </a:rPr>
              <a:t>Економічні функції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держави: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31" y="1196203"/>
            <a:ext cx="733406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dirty="0" err="1" smtClean="0">
                <a:latin typeface="Monotype Corsiva" pitchFamily="66" charset="0"/>
              </a:rPr>
              <a:t>Захист</a:t>
            </a:r>
            <a:r>
              <a:rPr lang="ru-RU" sz="2200" dirty="0" smtClean="0">
                <a:latin typeface="Monotype Corsiva" pitchFamily="66" charset="0"/>
              </a:rPr>
              <a:t> прав </a:t>
            </a:r>
            <a:r>
              <a:rPr lang="ru-RU" sz="2200" dirty="0" err="1" smtClean="0">
                <a:latin typeface="Monotype Corsiva" pitchFamily="66" charset="0"/>
              </a:rPr>
              <a:t>власності</a:t>
            </a:r>
            <a:r>
              <a:rPr lang="ru-RU" sz="2200" dirty="0" smtClean="0">
                <a:latin typeface="Monotype Corsiva" pitchFamily="66" charset="0"/>
              </a:rPr>
              <a:t> та </a:t>
            </a:r>
            <a:r>
              <a:rPr lang="ru-RU" sz="2200" dirty="0" err="1" smtClean="0">
                <a:latin typeface="Monotype Corsiva" pitchFamily="66" charset="0"/>
              </a:rPr>
              <a:t>забезпечення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підприємницької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діяльності</a:t>
            </a:r>
            <a:r>
              <a:rPr lang="ru-RU" sz="2200" dirty="0" smtClean="0">
                <a:latin typeface="Monotype Corsiva" pitchFamily="66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err="1" smtClean="0">
                <a:latin typeface="Monotype Corsiva" pitchFamily="66" charset="0"/>
              </a:rPr>
              <a:t>Стимулювання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підприємницької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активності</a:t>
            </a:r>
            <a:r>
              <a:rPr lang="ru-RU" sz="2200" dirty="0" smtClean="0">
                <a:latin typeface="Monotype Corsiva" pitchFamily="66" charset="0"/>
              </a:rPr>
              <a:t>; </a:t>
            </a:r>
            <a:r>
              <a:rPr lang="ru-RU" sz="2200" dirty="0" err="1" smtClean="0">
                <a:latin typeface="Monotype Corsiva" pitchFamily="66" charset="0"/>
              </a:rPr>
              <a:t>захист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конкуренції</a:t>
            </a:r>
            <a:r>
              <a:rPr lang="ru-RU" sz="2200" dirty="0" smtClean="0">
                <a:latin typeface="Monotype Corsiva" pitchFamily="66" charset="0"/>
              </a:rPr>
              <a:t> і </a:t>
            </a:r>
            <a:r>
              <a:rPr lang="ru-RU" sz="2200" dirty="0" err="1" smtClean="0">
                <a:latin typeface="Monotype Corsiva" pitchFamily="66" charset="0"/>
              </a:rPr>
              <a:t>боротьба</a:t>
            </a:r>
            <a:r>
              <a:rPr lang="ru-RU" sz="2200" dirty="0" smtClean="0">
                <a:latin typeface="Monotype Corsiva" pitchFamily="66" charset="0"/>
              </a:rPr>
              <a:t> з </a:t>
            </a:r>
            <a:r>
              <a:rPr lang="ru-RU" sz="2200" dirty="0" err="1" smtClean="0">
                <a:latin typeface="Monotype Corsiva" pitchFamily="66" charset="0"/>
              </a:rPr>
              <a:t>монополіями</a:t>
            </a:r>
            <a:r>
              <a:rPr lang="ru-RU" sz="2200" dirty="0" smtClean="0">
                <a:latin typeface="Monotype Corsiva" pitchFamily="66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err="1" smtClean="0">
                <a:latin typeface="Monotype Corsiva" pitchFamily="66" charset="0"/>
              </a:rPr>
              <a:t>Забезпечення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законності</a:t>
            </a:r>
            <a:r>
              <a:rPr lang="ru-RU" sz="2200" dirty="0" smtClean="0">
                <a:latin typeface="Monotype Corsiva" pitchFamily="66" charset="0"/>
              </a:rPr>
              <a:t> та правопорядку в </a:t>
            </a:r>
            <a:r>
              <a:rPr lang="ru-RU" sz="2200" dirty="0" err="1" smtClean="0">
                <a:latin typeface="Monotype Corsiva" pitchFamily="66" charset="0"/>
              </a:rPr>
              <a:t>господарській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сфері</a:t>
            </a:r>
            <a:r>
              <a:rPr lang="ru-RU" sz="2200" dirty="0" smtClean="0">
                <a:latin typeface="Monotype Corsiva" pitchFamily="66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err="1" smtClean="0">
                <a:latin typeface="Monotype Corsiva" pitchFamily="66" charset="0"/>
              </a:rPr>
              <a:t>Задоволення</a:t>
            </a:r>
            <a:r>
              <a:rPr lang="ru-RU" sz="2200" dirty="0" smtClean="0">
                <a:latin typeface="Monotype Corsiva" pitchFamily="66" charset="0"/>
              </a:rPr>
              <a:t> потреб в так </a:t>
            </a:r>
            <a:r>
              <a:rPr lang="ru-RU" sz="2200" dirty="0" err="1" smtClean="0">
                <a:latin typeface="Monotype Corsiva" pitchFamily="66" charset="0"/>
              </a:rPr>
              <a:t>званих</a:t>
            </a:r>
            <a:r>
              <a:rPr lang="ru-RU" sz="2200" dirty="0" smtClean="0">
                <a:latin typeface="Monotype Corsiva" pitchFamily="66" charset="0"/>
              </a:rPr>
              <a:t> «</a:t>
            </a:r>
            <a:r>
              <a:rPr lang="ru-RU" sz="2200" dirty="0" err="1" smtClean="0">
                <a:latin typeface="Monotype Corsiva" pitchFamily="66" charset="0"/>
              </a:rPr>
              <a:t>суспільних</a:t>
            </a:r>
            <a:r>
              <a:rPr lang="ru-RU" sz="2200" dirty="0" smtClean="0">
                <a:latin typeface="Monotype Corsiva" pitchFamily="66" charset="0"/>
              </a:rPr>
              <a:t>» благах  і </a:t>
            </a:r>
            <a:r>
              <a:rPr lang="ru-RU" sz="2200" dirty="0" err="1" smtClean="0">
                <a:latin typeface="Monotype Corsiva" pitchFamily="66" charset="0"/>
              </a:rPr>
              <a:t>послугах</a:t>
            </a:r>
            <a:r>
              <a:rPr lang="ru-RU" sz="2200" dirty="0" smtClean="0">
                <a:latin typeface="Monotype Corsiva" pitchFamily="66" charset="0"/>
              </a:rPr>
              <a:t>, </a:t>
            </a:r>
            <a:r>
              <a:rPr lang="ru-RU" sz="2200" dirty="0" err="1" smtClean="0">
                <a:latin typeface="Monotype Corsiva" pitchFamily="66" charset="0"/>
              </a:rPr>
              <a:t>главна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особливість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яких</a:t>
            </a:r>
            <a:r>
              <a:rPr lang="ru-RU" sz="2200" dirty="0" smtClean="0">
                <a:latin typeface="Monotype Corsiva" pitchFamily="66" charset="0"/>
              </a:rPr>
              <a:t>  – </a:t>
            </a:r>
            <a:r>
              <a:rPr lang="ru-RU" sz="2200" dirty="0" err="1" smtClean="0">
                <a:latin typeface="Monotype Corsiva" pitchFamily="66" charset="0"/>
              </a:rPr>
              <a:t>спільне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використання</a:t>
            </a:r>
            <a:r>
              <a:rPr lang="ru-RU" sz="2200" dirty="0" smtClean="0">
                <a:latin typeface="Monotype Corsiva" pitchFamily="66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err="1" smtClean="0">
                <a:latin typeface="Monotype Corsiva" pitchFamily="66" charset="0"/>
              </a:rPr>
              <a:t>Регулюванне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взаємовідносин</a:t>
            </a:r>
            <a:r>
              <a:rPr lang="ru-RU" sz="2200" dirty="0" smtClean="0">
                <a:latin typeface="Monotype Corsiva" pitchFamily="66" charset="0"/>
              </a:rPr>
              <a:t>: </a:t>
            </a:r>
            <a:r>
              <a:rPr lang="ru-RU" sz="2200" dirty="0" err="1" smtClean="0">
                <a:latin typeface="Monotype Corsiva" pitchFamily="66" charset="0"/>
              </a:rPr>
              <a:t>між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працею</a:t>
            </a:r>
            <a:r>
              <a:rPr lang="ru-RU" sz="2200" dirty="0" smtClean="0">
                <a:latin typeface="Monotype Corsiva" pitchFamily="66" charset="0"/>
              </a:rPr>
              <a:t> та </a:t>
            </a:r>
            <a:r>
              <a:rPr lang="ru-RU" sz="2200" dirty="0" err="1" smtClean="0">
                <a:latin typeface="Monotype Corsiva" pitchFamily="66" charset="0"/>
              </a:rPr>
              <a:t>капіталом</a:t>
            </a:r>
            <a:r>
              <a:rPr lang="ru-RU" sz="2200" dirty="0" smtClean="0">
                <a:latin typeface="Monotype Corsiva" pitchFamily="66" charset="0"/>
              </a:rPr>
              <a:t>; </a:t>
            </a:r>
            <a:r>
              <a:rPr lang="ru-RU" sz="2200" dirty="0" err="1" smtClean="0">
                <a:latin typeface="Monotype Corsiva" pitchFamily="66" charset="0"/>
              </a:rPr>
              <a:t>між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підприємцями</a:t>
            </a:r>
            <a:r>
              <a:rPr lang="ru-RU" sz="2200" dirty="0" smtClean="0">
                <a:latin typeface="Monotype Corsiva" pitchFamily="66" charset="0"/>
              </a:rPr>
              <a:t> та </a:t>
            </a:r>
            <a:r>
              <a:rPr lang="ru-RU" sz="2200" dirty="0" err="1" smtClean="0">
                <a:latin typeface="Monotype Corsiva" pitchFamily="66" charset="0"/>
              </a:rPr>
              <a:t>найманими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рабітниками</a:t>
            </a:r>
            <a:r>
              <a:rPr lang="ru-RU" sz="2200" dirty="0" smtClean="0">
                <a:latin typeface="Monotype Corsiva" pitchFamily="66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err="1" smtClean="0">
                <a:latin typeface="Monotype Corsiva" pitchFamily="66" charset="0"/>
              </a:rPr>
              <a:t>Забезпечення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стабільності</a:t>
            </a:r>
            <a:r>
              <a:rPr lang="ru-RU" sz="2200" dirty="0" smtClean="0">
                <a:latin typeface="Monotype Corsiva" pitchFamily="66" charset="0"/>
              </a:rPr>
              <a:t> нац. </a:t>
            </a:r>
            <a:r>
              <a:rPr lang="ru-RU" sz="2200" dirty="0" err="1" smtClean="0">
                <a:latin typeface="Monotype Corsiva" pitchFamily="66" charset="0"/>
              </a:rPr>
              <a:t>валюти</a:t>
            </a:r>
            <a:r>
              <a:rPr lang="ru-RU" sz="2200" dirty="0" smtClean="0">
                <a:latin typeface="Monotype Corsiva" pitchFamily="66" charset="0"/>
              </a:rPr>
              <a:t> і </a:t>
            </a:r>
            <a:r>
              <a:rPr lang="ru-RU" sz="2200" dirty="0" err="1" smtClean="0">
                <a:latin typeface="Monotype Corsiva" pitchFamily="66" charset="0"/>
              </a:rPr>
              <a:t>регулюовання</a:t>
            </a:r>
            <a:r>
              <a:rPr lang="ru-RU" sz="2200" dirty="0" smtClean="0">
                <a:latin typeface="Monotype Corsiva" pitchFamily="66" charset="0"/>
              </a:rPr>
              <a:t> грошового обороту.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Monotype Corsiva" pitchFamily="66" charset="0"/>
              </a:rPr>
              <a:t>Контроль за </a:t>
            </a:r>
            <a:r>
              <a:rPr lang="ru-RU" sz="2200" dirty="0" err="1" smtClean="0">
                <a:latin typeface="Monotype Corsiva" pitchFamily="66" charset="0"/>
              </a:rPr>
              <a:t>завнішньоекономічною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діяльністю</a:t>
            </a:r>
            <a:r>
              <a:rPr lang="ru-RU" sz="2200" dirty="0" smtClean="0">
                <a:latin typeface="Monotype Corsiva" pitchFamily="66" charset="0"/>
              </a:rPr>
              <a:t> і </a:t>
            </a:r>
            <a:r>
              <a:rPr lang="ru-RU" sz="2200" dirty="0" err="1" smtClean="0">
                <a:latin typeface="Monotype Corsiva" pitchFamily="66" charset="0"/>
              </a:rPr>
              <a:t>забезпечення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економічної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безпеки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країни</a:t>
            </a:r>
            <a:r>
              <a:rPr lang="ru-RU" sz="2200" dirty="0" smtClean="0">
                <a:latin typeface="Monotype Corsiva" pitchFamily="66" charset="0"/>
              </a:rPr>
              <a:t>.</a:t>
            </a:r>
            <a:endParaRPr lang="ru-RU" sz="2200" dirty="0">
              <a:latin typeface="Monotype Corsiva" pitchFamily="66" charset="0"/>
            </a:endParaRPr>
          </a:p>
        </p:txBody>
      </p:sp>
      <p:pic>
        <p:nvPicPr>
          <p:cNvPr id="8" name="Picture 8" descr="0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0" y="571500"/>
            <a:ext cx="1435100" cy="128111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35" y="3898634"/>
            <a:ext cx="1577885" cy="222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Макроекономічна</a:t>
            </a:r>
            <a:r>
              <a:rPr lang="ru-RU" dirty="0" smtClean="0"/>
              <a:t> </a:t>
            </a:r>
            <a:r>
              <a:rPr lang="ru-RU" dirty="0" err="1" smtClean="0"/>
              <a:t>рівновага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dirty="0" err="1" smtClean="0">
                <a:latin typeface="Monotype Corsiva" pitchFamily="66" charset="0"/>
              </a:rPr>
              <a:t>Це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такий</a:t>
            </a:r>
            <a:r>
              <a:rPr lang="ru-RU" b="0" dirty="0" smtClean="0">
                <a:latin typeface="Monotype Corsiva" pitchFamily="66" charset="0"/>
              </a:rPr>
              <a:t> стан </a:t>
            </a:r>
            <a:r>
              <a:rPr lang="ru-RU" b="0" dirty="0" err="1" smtClean="0">
                <a:latin typeface="Monotype Corsiva" pitchFamily="66" charset="0"/>
              </a:rPr>
              <a:t>державної</a:t>
            </a:r>
            <a:r>
              <a:rPr lang="ru-RU" b="0" dirty="0" smtClean="0">
                <a:latin typeface="Monotype Corsiva" pitchFamily="66" charset="0"/>
              </a:rPr>
              <a:t> економіки, коли </a:t>
            </a:r>
            <a:r>
              <a:rPr lang="ru-RU" b="0" dirty="0" err="1" smtClean="0">
                <a:latin typeface="Monotype Corsiva" pitchFamily="66" charset="0"/>
              </a:rPr>
              <a:t>втручання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обмежених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виробничих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ресурсів</a:t>
            </a:r>
            <a:r>
              <a:rPr lang="ru-RU" b="0" dirty="0" smtClean="0">
                <a:latin typeface="Monotype Corsiva" pitchFamily="66" charset="0"/>
              </a:rPr>
              <a:t> для </a:t>
            </a:r>
            <a:r>
              <a:rPr lang="ru-RU" b="0" dirty="0" err="1" smtClean="0">
                <a:latin typeface="Monotype Corsiva" pitchFamily="66" charset="0"/>
              </a:rPr>
              <a:t>створення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продуктів</a:t>
            </a:r>
            <a:r>
              <a:rPr lang="ru-RU" b="0" dirty="0" smtClean="0">
                <a:latin typeface="Monotype Corsiva" pitchFamily="66" charset="0"/>
              </a:rPr>
              <a:t> і </a:t>
            </a:r>
            <a:r>
              <a:rPr lang="ru-RU" b="0" dirty="0" err="1" smtClean="0">
                <a:latin typeface="Monotype Corsiva" pitchFamily="66" charset="0"/>
              </a:rPr>
              <a:t>послуг</a:t>
            </a:r>
            <a:r>
              <a:rPr lang="ru-RU" b="0" dirty="0" smtClean="0">
                <a:latin typeface="Monotype Corsiva" pitchFamily="66" charset="0"/>
              </a:rPr>
              <a:t> та </a:t>
            </a:r>
            <a:r>
              <a:rPr lang="ru-RU" b="0" dirty="0" err="1" smtClean="0">
                <a:latin typeface="Monotype Corsiva" pitchFamily="66" charset="0"/>
              </a:rPr>
              <a:t>їх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розподіл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між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різними</a:t>
            </a:r>
            <a:r>
              <a:rPr lang="ru-RU" b="0" dirty="0" smtClean="0">
                <a:latin typeface="Monotype Corsiva" pitchFamily="66" charset="0"/>
              </a:rPr>
              <a:t> членами </a:t>
            </a:r>
            <a:r>
              <a:rPr lang="ru-RU" b="0" dirty="0" err="1" smtClean="0">
                <a:latin typeface="Monotype Corsiva" pitchFamily="66" charset="0"/>
              </a:rPr>
              <a:t>суспільства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збалансований</a:t>
            </a:r>
            <a:r>
              <a:rPr lang="ru-RU" b="0" dirty="0" smtClean="0">
                <a:latin typeface="Monotype Corsiva" pitchFamily="66" charset="0"/>
              </a:rPr>
              <a:t>, </a:t>
            </a:r>
            <a:r>
              <a:rPr lang="ru-RU" b="0" dirty="0" err="1" smtClean="0">
                <a:latin typeface="Monotype Corsiva" pitchFamily="66" charset="0"/>
              </a:rPr>
              <a:t>тобто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існує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пропорційність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між</a:t>
            </a:r>
            <a:r>
              <a:rPr lang="ru-RU" b="0" dirty="0" smtClean="0">
                <a:latin typeface="Monotype Corsiva" pitchFamily="66" charset="0"/>
              </a:rPr>
              <a:t>:</a:t>
            </a:r>
          </a:p>
          <a:p>
            <a:r>
              <a:rPr lang="ru-RU" b="0" dirty="0" smtClean="0">
                <a:latin typeface="Monotype Corsiva" pitchFamily="66" charset="0"/>
              </a:rPr>
              <a:t>- ресурсами і </a:t>
            </a:r>
            <a:r>
              <a:rPr lang="ru-RU" b="0" dirty="0" err="1" smtClean="0">
                <a:latin typeface="Monotype Corsiva" pitchFamily="66" charset="0"/>
              </a:rPr>
              <a:t>їх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використанням</a:t>
            </a:r>
            <a:r>
              <a:rPr lang="ru-RU" b="0" dirty="0" smtClean="0">
                <a:latin typeface="Monotype Corsiva" pitchFamily="66" charset="0"/>
              </a:rPr>
              <a:t>;</a:t>
            </a:r>
          </a:p>
          <a:p>
            <a:r>
              <a:rPr lang="ru-RU" b="0" dirty="0" smtClean="0">
                <a:latin typeface="Monotype Corsiva" pitchFamily="66" charset="0"/>
              </a:rPr>
              <a:t>- факторами </a:t>
            </a:r>
            <a:r>
              <a:rPr lang="ru-RU" b="0" dirty="0" err="1" smtClean="0">
                <a:latin typeface="Monotype Corsiva" pitchFamily="66" charset="0"/>
              </a:rPr>
              <a:t>виробництва</a:t>
            </a:r>
            <a:r>
              <a:rPr lang="ru-RU" b="0" dirty="0" smtClean="0">
                <a:latin typeface="Monotype Corsiva" pitchFamily="66" charset="0"/>
              </a:rPr>
              <a:t> і результатом </a:t>
            </a:r>
            <a:r>
              <a:rPr lang="ru-RU" b="0" dirty="0" err="1" smtClean="0">
                <a:latin typeface="Monotype Corsiva" pitchFamily="66" charset="0"/>
              </a:rPr>
              <a:t>їх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використання</a:t>
            </a:r>
            <a:r>
              <a:rPr lang="ru-RU" b="0" dirty="0" smtClean="0">
                <a:latin typeface="Monotype Corsiva" pitchFamily="66" charset="0"/>
              </a:rPr>
              <a:t>;</a:t>
            </a:r>
          </a:p>
          <a:p>
            <a:r>
              <a:rPr lang="ru-RU" b="0" dirty="0" smtClean="0">
                <a:latin typeface="Monotype Corsiva" pitchFamily="66" charset="0"/>
              </a:rPr>
              <a:t>- </a:t>
            </a:r>
            <a:r>
              <a:rPr lang="ru-RU" b="0" dirty="0" err="1" smtClean="0">
                <a:latin typeface="Monotype Corsiva" pitchFamily="66" charset="0"/>
              </a:rPr>
              <a:t>загальним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виробництвом</a:t>
            </a:r>
            <a:r>
              <a:rPr lang="ru-RU" b="0" dirty="0" smtClean="0">
                <a:latin typeface="Monotype Corsiva" pitchFamily="66" charset="0"/>
              </a:rPr>
              <a:t> і </a:t>
            </a:r>
            <a:r>
              <a:rPr lang="ru-RU" b="0" dirty="0" err="1" smtClean="0">
                <a:latin typeface="Monotype Corsiva" pitchFamily="66" charset="0"/>
              </a:rPr>
              <a:t>загальним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споживанням</a:t>
            </a:r>
            <a:r>
              <a:rPr lang="ru-RU" b="0" dirty="0" smtClean="0">
                <a:latin typeface="Monotype Corsiva" pitchFamily="66" charset="0"/>
              </a:rPr>
              <a:t>;</a:t>
            </a:r>
          </a:p>
          <a:p>
            <a:r>
              <a:rPr lang="ru-RU" b="0" dirty="0" smtClean="0">
                <a:latin typeface="Monotype Corsiva" pitchFamily="66" charset="0"/>
              </a:rPr>
              <a:t>- </a:t>
            </a:r>
            <a:r>
              <a:rPr lang="ru-RU" b="0" dirty="0" err="1" smtClean="0">
                <a:latin typeface="Monotype Corsiva" pitchFamily="66" charset="0"/>
              </a:rPr>
              <a:t>пропозицією</a:t>
            </a:r>
            <a:r>
              <a:rPr lang="ru-RU" b="0" dirty="0" smtClean="0">
                <a:latin typeface="Monotype Corsiva" pitchFamily="66" charset="0"/>
              </a:rPr>
              <a:t> і попитом;</a:t>
            </a:r>
          </a:p>
          <a:p>
            <a:r>
              <a:rPr lang="ru-RU" b="0" dirty="0" smtClean="0">
                <a:latin typeface="Monotype Corsiva" pitchFamily="66" charset="0"/>
              </a:rPr>
              <a:t>- </a:t>
            </a:r>
            <a:r>
              <a:rPr lang="ru-RU" b="0" dirty="0" err="1" smtClean="0">
                <a:latin typeface="Monotype Corsiva" pitchFamily="66" charset="0"/>
              </a:rPr>
              <a:t>матеріально-речовими</a:t>
            </a:r>
            <a:r>
              <a:rPr lang="ru-RU" b="0" dirty="0" smtClean="0">
                <a:latin typeface="Monotype Corsiva" pitchFamily="66" charset="0"/>
              </a:rPr>
              <a:t> і </a:t>
            </a:r>
            <a:r>
              <a:rPr lang="ru-RU" b="0" dirty="0" err="1" smtClean="0">
                <a:latin typeface="Monotype Corsiva" pitchFamily="66" charset="0"/>
              </a:rPr>
              <a:t>фінансовими</a:t>
            </a:r>
            <a:r>
              <a:rPr lang="ru-RU" b="0" dirty="0" smtClean="0">
                <a:latin typeface="Monotype Corsiva" pitchFamily="66" charset="0"/>
              </a:rPr>
              <a:t> потоками.</a:t>
            </a:r>
          </a:p>
          <a:p>
            <a:pPr marL="0" indent="0">
              <a:buNone/>
            </a:pPr>
            <a:r>
              <a:rPr lang="ru-RU" b="0" dirty="0" err="1" smtClean="0">
                <a:latin typeface="Monotype Corsiva" pitchFamily="66" charset="0"/>
              </a:rPr>
              <a:t>Отже</a:t>
            </a:r>
            <a:r>
              <a:rPr lang="ru-RU" b="0" dirty="0" smtClean="0">
                <a:latin typeface="Monotype Corsiva" pitchFamily="66" charset="0"/>
              </a:rPr>
              <a:t>, </a:t>
            </a:r>
            <a:r>
              <a:rPr lang="ru-RU" b="0" dirty="0" err="1" smtClean="0">
                <a:latin typeface="Monotype Corsiva" pitchFamily="66" charset="0"/>
              </a:rPr>
              <a:t>макроекономічна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рівновага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перетбачає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стабільне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вливання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їх</a:t>
            </a:r>
            <a:r>
              <a:rPr lang="ru-RU" b="0" dirty="0" smtClean="0">
                <a:latin typeface="Monotype Corsiva" pitchFamily="66" charset="0"/>
              </a:rPr>
              <a:t> </a:t>
            </a:r>
            <a:r>
              <a:rPr lang="ru-RU" b="0" dirty="0" err="1" smtClean="0">
                <a:latin typeface="Monotype Corsiva" pitchFamily="66" charset="0"/>
              </a:rPr>
              <a:t>інтересів</a:t>
            </a:r>
            <a:r>
              <a:rPr lang="ru-RU" b="0" dirty="0" smtClean="0">
                <a:latin typeface="Monotype Corsiva" pitchFamily="66" charset="0"/>
              </a:rPr>
              <a:t> у </a:t>
            </a:r>
            <a:r>
              <a:rPr lang="ru-RU" b="0" dirty="0" err="1" smtClean="0">
                <a:latin typeface="Monotype Corsiva" pitchFamily="66" charset="0"/>
              </a:rPr>
              <a:t>всіх</a:t>
            </a:r>
            <a:r>
              <a:rPr lang="ru-RU" b="0" dirty="0" smtClean="0">
                <a:latin typeface="Monotype Corsiva" pitchFamily="66" charset="0"/>
              </a:rPr>
              <a:t> сферах </a:t>
            </a:r>
            <a:r>
              <a:rPr lang="ru-RU" b="0" dirty="0" err="1" smtClean="0">
                <a:latin typeface="Monotype Corsiva" pitchFamily="66" charset="0"/>
              </a:rPr>
              <a:t>державної</a:t>
            </a:r>
            <a:r>
              <a:rPr lang="ru-RU" b="0" dirty="0" smtClean="0">
                <a:latin typeface="Monotype Corsiva" pitchFamily="66" charset="0"/>
              </a:rPr>
              <a:t> економіки.</a:t>
            </a:r>
          </a:p>
        </p:txBody>
      </p:sp>
      <p:pic>
        <p:nvPicPr>
          <p:cNvPr id="5" name="Picture 42" descr="3D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3423337"/>
            <a:ext cx="137160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0"/>
          <p:cNvSpPr>
            <a:spLocks noChangeArrowheads="1"/>
          </p:cNvSpPr>
          <p:nvPr/>
        </p:nvSpPr>
        <p:spPr bwMode="gray">
          <a:xfrm>
            <a:off x="5930154" y="4415246"/>
            <a:ext cx="2877670" cy="2079683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gray">
          <a:xfrm>
            <a:off x="4007225" y="4558554"/>
            <a:ext cx="1721221" cy="1869140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gray">
          <a:xfrm>
            <a:off x="4735300" y="1856536"/>
            <a:ext cx="4005288" cy="2056558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gray">
          <a:xfrm>
            <a:off x="777383" y="1946183"/>
            <a:ext cx="3323969" cy="2800630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latin typeface="Monotype Corsiva" pitchFamily="66" charset="0"/>
              </a:rPr>
              <a:t>Типи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економічної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рівноваги</a:t>
            </a:r>
            <a:r>
              <a:rPr lang="ru-RU" sz="3200" dirty="0" smtClean="0">
                <a:latin typeface="Monotype Corsiva" pitchFamily="66" charset="0"/>
              </a:rPr>
              <a:t>: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282" y="981635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latin typeface="Monotype Corsiva" pitchFamily="66" charset="0"/>
              </a:rPr>
              <a:t>Ідеальне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2235" y="927847"/>
            <a:ext cx="1388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latin typeface="Monotype Corsiva" pitchFamily="66" charset="0"/>
              </a:rPr>
              <a:t>Реальне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588" y="1949824"/>
            <a:ext cx="34021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onotype Corsiva" pitchFamily="66" charset="0"/>
              </a:rPr>
              <a:t>Досягається</a:t>
            </a:r>
            <a:r>
              <a:rPr lang="ru-RU" sz="2400" dirty="0" smtClean="0">
                <a:latin typeface="Monotype Corsiva" pitchFamily="66" charset="0"/>
              </a:rPr>
              <a:t> при </a:t>
            </a:r>
            <a:r>
              <a:rPr lang="ru-RU" sz="2400" dirty="0" err="1" smtClean="0">
                <a:latin typeface="Monotype Corsiva" pitchFamily="66" charset="0"/>
              </a:rPr>
              <a:t>повній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оптимальній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реаліизації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інтересів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всіх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суб</a:t>
            </a:r>
            <a:r>
              <a:rPr lang="ru-RU" sz="2400" dirty="0" smtClean="0">
                <a:latin typeface="Monotype Corsiva" pitchFamily="66" charset="0"/>
              </a:rPr>
              <a:t>*</a:t>
            </a:r>
            <a:r>
              <a:rPr lang="ru-RU" sz="2400" dirty="0" err="1" smtClean="0">
                <a:latin typeface="Monotype Corsiva" pitchFamily="66" charset="0"/>
              </a:rPr>
              <a:t>єктів</a:t>
            </a:r>
            <a:r>
              <a:rPr lang="ru-RU" sz="2400" dirty="0" smtClean="0">
                <a:latin typeface="Monotype Corsiva" pitchFamily="66" charset="0"/>
              </a:rPr>
              <a:t> економіки в </a:t>
            </a:r>
            <a:r>
              <a:rPr lang="ru-RU" sz="2400" dirty="0" err="1" smtClean="0">
                <a:latin typeface="Monotype Corsiva" pitchFamily="66" charset="0"/>
              </a:rPr>
              <a:t>усмовах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досконалої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конкуренції</a:t>
            </a:r>
            <a:r>
              <a:rPr lang="ru-RU" sz="2400" dirty="0" smtClean="0">
                <a:latin typeface="Monotype Corsiva" pitchFamily="66" charset="0"/>
              </a:rPr>
              <a:t> та </a:t>
            </a:r>
            <a:r>
              <a:rPr lang="ru-RU" sz="2400" dirty="0" err="1" smtClean="0">
                <a:latin typeface="Monotype Corsiva" pitchFamily="66" charset="0"/>
              </a:rPr>
              <a:t>відсутності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побічних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еффектів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6470" y="1949824"/>
            <a:ext cx="4114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onotype Corsiva" pitchFamily="66" charset="0"/>
              </a:rPr>
              <a:t>Установлюється</a:t>
            </a:r>
            <a:r>
              <a:rPr lang="ru-RU" sz="2400" dirty="0" smtClean="0">
                <a:latin typeface="Monotype Corsiva" pitchFamily="66" charset="0"/>
              </a:rPr>
              <a:t> в </a:t>
            </a:r>
            <a:r>
              <a:rPr lang="ru-RU" sz="2400" dirty="0" err="1" smtClean="0">
                <a:latin typeface="Monotype Corsiva" pitchFamily="66" charset="0"/>
              </a:rPr>
              <a:t>економічній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системі</a:t>
            </a:r>
            <a:r>
              <a:rPr lang="ru-RU" sz="2400" dirty="0" smtClean="0">
                <a:latin typeface="Monotype Corsiva" pitchFamily="66" charset="0"/>
              </a:rPr>
              <a:t> в </a:t>
            </a:r>
            <a:r>
              <a:rPr lang="ru-RU" sz="2400" dirty="0" err="1" smtClean="0">
                <a:latin typeface="Monotype Corsiva" pitchFamily="66" charset="0"/>
              </a:rPr>
              <a:t>умовах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недосконалої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конкуренції</a:t>
            </a:r>
            <a:r>
              <a:rPr lang="ru-RU" sz="2400" dirty="0" smtClean="0">
                <a:latin typeface="Monotype Corsiva" pitchFamily="66" charset="0"/>
              </a:rPr>
              <a:t> при </a:t>
            </a:r>
            <a:r>
              <a:rPr lang="ru-RU" sz="2400" dirty="0" err="1" smtClean="0">
                <a:latin typeface="Monotype Corsiva" pitchFamily="66" charset="0"/>
              </a:rPr>
              <a:t>зовнішніх</a:t>
            </a:r>
            <a:r>
              <a:rPr lang="ru-RU" sz="2400" dirty="0" smtClean="0">
                <a:latin typeface="Monotype Corsiva" pitchFamily="66" charset="0"/>
              </a:rPr>
              <a:t> факторах </a:t>
            </a:r>
            <a:r>
              <a:rPr lang="ru-RU" sz="2400" dirty="0" err="1" smtClean="0">
                <a:latin typeface="Monotype Corsiva" pitchFamily="66" charset="0"/>
              </a:rPr>
              <a:t>впливу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  <a:r>
              <a:rPr lang="ru-RU" sz="2400" dirty="0" err="1" smtClean="0">
                <a:latin typeface="Monotype Corsiva" pitchFamily="66" charset="0"/>
              </a:rPr>
              <a:t>ринок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1352" y="4531660"/>
            <a:ext cx="1640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err="1" smtClean="0">
                <a:latin typeface="Monotype Corsiva" pitchFamily="66" charset="0"/>
              </a:rPr>
              <a:t>Часткове</a:t>
            </a:r>
            <a:r>
              <a:rPr lang="ru-RU" sz="2400" u="sng" dirty="0" smtClean="0">
                <a:latin typeface="Monotype Corsiva" pitchFamily="66" charset="0"/>
              </a:rPr>
              <a:t>: </a:t>
            </a:r>
            <a:r>
              <a:rPr lang="ru-RU" sz="2400" dirty="0" err="1" smtClean="0">
                <a:latin typeface="Monotype Corsiva" pitchFamily="66" charset="0"/>
              </a:rPr>
              <a:t>Рівновага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  <a:r>
              <a:rPr lang="ru-RU" sz="2400" dirty="0" err="1" smtClean="0">
                <a:latin typeface="Monotype Corsiva" pitchFamily="66" charset="0"/>
              </a:rPr>
              <a:t>окремо</a:t>
            </a:r>
            <a:r>
              <a:rPr lang="ru-RU" sz="2400" dirty="0" smtClean="0">
                <a:latin typeface="Monotype Corsiva" pitchFamily="66" charset="0"/>
              </a:rPr>
              <a:t> взятому ринку.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2905" y="4346994"/>
            <a:ext cx="2864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err="1" smtClean="0">
                <a:latin typeface="Monotype Corsiva" pitchFamily="66" charset="0"/>
              </a:rPr>
              <a:t>Загальне</a:t>
            </a:r>
            <a:r>
              <a:rPr lang="ru-RU" sz="2400" u="sng" dirty="0" smtClean="0">
                <a:latin typeface="Monotype Corsiva" pitchFamily="66" charset="0"/>
              </a:rPr>
              <a:t>: </a:t>
            </a:r>
            <a:r>
              <a:rPr lang="ru-RU" sz="2400" dirty="0" err="1" smtClean="0">
                <a:latin typeface="Monotype Corsiva" pitchFamily="66" charset="0"/>
              </a:rPr>
              <a:t>Одночасна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рівновага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  <a:r>
              <a:rPr lang="ru-RU" sz="2400" dirty="0" err="1" smtClean="0">
                <a:latin typeface="Monotype Corsiva" pitchFamily="66" charset="0"/>
              </a:rPr>
              <a:t>всіх</a:t>
            </a:r>
            <a:r>
              <a:rPr lang="ru-RU" sz="2400" dirty="0" smtClean="0">
                <a:latin typeface="Monotype Corsiva" pitchFamily="66" charset="0"/>
              </a:rPr>
              <a:t> ринках – </a:t>
            </a:r>
            <a:r>
              <a:rPr lang="ru-RU" sz="2400" dirty="0" err="1" smtClean="0">
                <a:latin typeface="Monotype Corsiva" pitchFamily="66" charset="0"/>
              </a:rPr>
              <a:t>макроекономічнае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рівновага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 rot="5400000">
            <a:off x="2205318" y="645459"/>
            <a:ext cx="632012" cy="3361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Прямая со стрелкой 17"/>
          <p:cNvCxnSpPr/>
          <p:nvPr/>
        </p:nvCxnSpPr>
        <p:spPr bwMode="auto">
          <a:xfrm>
            <a:off x="5930153" y="524435"/>
            <a:ext cx="685800" cy="6051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 bwMode="auto">
          <a:xfrm rot="5400000">
            <a:off x="2023782" y="1727947"/>
            <a:ext cx="63201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Прямая со стрелкой 23"/>
          <p:cNvCxnSpPr/>
          <p:nvPr/>
        </p:nvCxnSpPr>
        <p:spPr bwMode="auto">
          <a:xfrm rot="5400000">
            <a:off x="6172201" y="1721223"/>
            <a:ext cx="753035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Прямая со стрелкой 25"/>
          <p:cNvCxnSpPr>
            <a:stCxn id="9" idx="2"/>
            <a:endCxn id="10" idx="0"/>
          </p:cNvCxnSpPr>
          <p:nvPr/>
        </p:nvCxnSpPr>
        <p:spPr bwMode="auto">
          <a:xfrm flipH="1">
            <a:off x="4921623" y="3519484"/>
            <a:ext cx="1842248" cy="10121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Прямая со стрелкой 27"/>
          <p:cNvCxnSpPr>
            <a:stCxn id="9" idx="2"/>
            <a:endCxn id="11" idx="0"/>
          </p:cNvCxnSpPr>
          <p:nvPr/>
        </p:nvCxnSpPr>
        <p:spPr bwMode="auto">
          <a:xfrm>
            <a:off x="6763871" y="3519484"/>
            <a:ext cx="721146" cy="8275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4146" name="Picture 2" descr="C:\Documents and Settings\Admin\Мои документы\Downloads\1299430823_makroekonomicheskoe_ravnovesie_i_prichini_ego_n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565" y="4800227"/>
            <a:ext cx="2727487" cy="167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" y="53976"/>
            <a:ext cx="8278346" cy="699059"/>
          </a:xfrm>
        </p:spPr>
        <p:txBody>
          <a:bodyPr/>
          <a:lstStyle/>
          <a:p>
            <a:r>
              <a:rPr lang="ru-RU" sz="3600" dirty="0" err="1" smtClean="0">
                <a:latin typeface="Monotype Corsiva" pitchFamily="66" charset="0"/>
              </a:rPr>
              <a:t>Моделі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макроекономічної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рівноваги</a:t>
            </a:r>
            <a:r>
              <a:rPr lang="ru-RU" sz="3600" dirty="0" smtClean="0">
                <a:latin typeface="Monotype Corsiva" pitchFamily="66" charset="0"/>
              </a:rPr>
              <a:t>: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843" y="1126434"/>
            <a:ext cx="8229600" cy="5208884"/>
          </a:xfrm>
        </p:spPr>
        <p:txBody>
          <a:bodyPr anchor="ctr"/>
          <a:lstStyle/>
          <a:p>
            <a:pPr marL="0" indent="0">
              <a:buNone/>
            </a:pPr>
            <a:r>
              <a:rPr lang="ru-RU" sz="1900" b="0" dirty="0" smtClean="0">
                <a:latin typeface="Monotype Corsiva" pitchFamily="66" charset="0"/>
              </a:rPr>
              <a:t>Зараз в </a:t>
            </a:r>
            <a:r>
              <a:rPr lang="ru-RU" sz="1900" b="0" dirty="0" err="1" smtClean="0">
                <a:latin typeface="Monotype Corsiva" pitchFamily="66" charset="0"/>
              </a:rPr>
              <a:t>економічній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науці</a:t>
            </a:r>
            <a:r>
              <a:rPr lang="ru-RU" sz="1900" b="0" dirty="0" smtClean="0">
                <a:latin typeface="Monotype Corsiva" pitchFamily="66" charset="0"/>
              </a:rPr>
              <a:t> є великий </a:t>
            </a:r>
            <a:r>
              <a:rPr lang="ru-RU" sz="1900" b="0" dirty="0" err="1" smtClean="0">
                <a:latin typeface="Monotype Corsiva" pitchFamily="66" charset="0"/>
              </a:rPr>
              <a:t>вибір</a:t>
            </a:r>
            <a:r>
              <a:rPr lang="ru-RU" sz="1900" b="0" dirty="0" smtClean="0">
                <a:latin typeface="Monotype Corsiva" pitchFamily="66" charset="0"/>
              </a:rPr>
              <a:t> моделей </a:t>
            </a:r>
            <a:r>
              <a:rPr lang="ru-RU" sz="1900" b="0" dirty="0" err="1" smtClean="0">
                <a:latin typeface="Monotype Corsiva" pitchFamily="66" charset="0"/>
              </a:rPr>
              <a:t>економіченої</a:t>
            </a:r>
            <a:r>
              <a:rPr lang="ru-RU" sz="1900" b="0" dirty="0" smtClean="0">
                <a:latin typeface="Monotype Corsiva" pitchFamily="66" charset="0"/>
              </a:rPr>
              <a:t>  </a:t>
            </a:r>
            <a:r>
              <a:rPr lang="ru-RU" sz="1900" b="0" dirty="0" err="1" smtClean="0">
                <a:latin typeface="Monotype Corsiva" pitchFamily="66" charset="0"/>
              </a:rPr>
              <a:t>рівноваги</a:t>
            </a:r>
            <a:r>
              <a:rPr lang="ru-RU" sz="1900" b="0" dirty="0" smtClean="0">
                <a:latin typeface="Monotype Corsiva" pitchFamily="66" charset="0"/>
              </a:rPr>
              <a:t> , </a:t>
            </a:r>
            <a:r>
              <a:rPr lang="ru-RU" sz="1900" b="0" dirty="0" err="1" smtClean="0">
                <a:latin typeface="Monotype Corsiva" pitchFamily="66" charset="0"/>
              </a:rPr>
              <a:t>характеризуючих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особливості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підходу</a:t>
            </a:r>
            <a:r>
              <a:rPr lang="ru-RU" sz="1900" b="0" dirty="0" smtClean="0">
                <a:latin typeface="Monotype Corsiva" pitchFamily="66" charset="0"/>
              </a:rPr>
              <a:t> до </a:t>
            </a:r>
            <a:r>
              <a:rPr lang="ru-RU" sz="1900" b="0" dirty="0" err="1" smtClean="0">
                <a:latin typeface="Monotype Corsiva" pitchFamily="66" charset="0"/>
              </a:rPr>
              <a:t>данної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проблеми</a:t>
            </a:r>
            <a:r>
              <a:rPr lang="ru-RU" sz="1900" b="0" dirty="0" smtClean="0">
                <a:latin typeface="Monotype Corsiva" pitchFamily="66" charset="0"/>
              </a:rPr>
              <a:t> в </a:t>
            </a:r>
            <a:r>
              <a:rPr lang="ru-RU" sz="1900" b="0" dirty="0" err="1" smtClean="0">
                <a:latin typeface="Monotype Corsiva" pitchFamily="66" charset="0"/>
              </a:rPr>
              <a:t>різличних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історичних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періодах</a:t>
            </a:r>
            <a:r>
              <a:rPr lang="ru-RU" sz="1900" b="0" dirty="0" smtClean="0">
                <a:latin typeface="Monotype Corsiva" pitchFamily="66" charset="0"/>
              </a:rPr>
              <a:t>:</a:t>
            </a:r>
          </a:p>
          <a:p>
            <a:r>
              <a:rPr lang="ru-RU" sz="1900" b="0" dirty="0" smtClean="0">
                <a:latin typeface="Monotype Corsiva" pitchFamily="66" charset="0"/>
              </a:rPr>
              <a:t>Ф. </a:t>
            </a:r>
            <a:r>
              <a:rPr lang="ru-RU" sz="1900" b="0" dirty="0" err="1" smtClean="0">
                <a:latin typeface="Monotype Corsiva" pitchFamily="66" charset="0"/>
              </a:rPr>
              <a:t>Кєне</a:t>
            </a:r>
            <a:r>
              <a:rPr lang="ru-RU" sz="1900" b="0" dirty="0" smtClean="0">
                <a:latin typeface="Monotype Corsiva" pitchFamily="66" charset="0"/>
              </a:rPr>
              <a:t> (1694-1774) – </a:t>
            </a:r>
            <a:r>
              <a:rPr lang="ru-RU" sz="1900" b="0" dirty="0" err="1" smtClean="0">
                <a:latin typeface="Monotype Corsiva" pitchFamily="66" charset="0"/>
              </a:rPr>
              <a:t>рівновага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досягається</a:t>
            </a:r>
            <a:r>
              <a:rPr lang="ru-RU" sz="1900" b="0" dirty="0" smtClean="0">
                <a:latin typeface="Monotype Corsiva" pitchFamily="66" charset="0"/>
              </a:rPr>
              <a:t> шляхом </a:t>
            </a:r>
            <a:r>
              <a:rPr lang="ru-RU" sz="1900" b="0" dirty="0" err="1" smtClean="0">
                <a:latin typeface="Monotype Corsiva" pitchFamily="66" charset="0"/>
              </a:rPr>
              <a:t>встановлення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обмінних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процесів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між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класами</a:t>
            </a:r>
            <a:r>
              <a:rPr lang="ru-RU" sz="1900" b="0" dirty="0" smtClean="0">
                <a:latin typeface="Monotype Corsiva" pitchFamily="66" charset="0"/>
              </a:rPr>
              <a:t>, в </a:t>
            </a:r>
            <a:r>
              <a:rPr lang="ru-RU" sz="1900" b="0" dirty="0" err="1" smtClean="0">
                <a:latin typeface="Monotype Corsiva" pitchFamily="66" charset="0"/>
              </a:rPr>
              <a:t>результаті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яких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відбувається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розподіл</a:t>
            </a:r>
            <a:r>
              <a:rPr lang="ru-RU" sz="1900" b="0" dirty="0" smtClean="0">
                <a:latin typeface="Monotype Corsiva" pitchFamily="66" charset="0"/>
              </a:rPr>
              <a:t> чистого продукту (модель </a:t>
            </a:r>
            <a:r>
              <a:rPr lang="ru-RU" sz="1900" b="0" dirty="0" err="1" smtClean="0">
                <a:latin typeface="Monotype Corsiva" pitchFamily="66" charset="0"/>
              </a:rPr>
              <a:t>звичайного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відтворення</a:t>
            </a:r>
            <a:r>
              <a:rPr lang="ru-RU" sz="1900" b="0" dirty="0" smtClean="0">
                <a:latin typeface="Monotype Corsiva" pitchFamily="66" charset="0"/>
              </a:rPr>
              <a:t> на </a:t>
            </a:r>
            <a:r>
              <a:rPr lang="ru-RU" sz="1900" b="0" dirty="0" err="1" smtClean="0">
                <a:latin typeface="Monotype Corsiva" pitchFamily="66" charset="0"/>
              </a:rPr>
              <a:t>прикладі</a:t>
            </a:r>
            <a:r>
              <a:rPr lang="ru-RU" sz="1900" b="0" dirty="0" smtClean="0">
                <a:latin typeface="Monotype Corsiva" pitchFamily="66" charset="0"/>
              </a:rPr>
              <a:t> економіки </a:t>
            </a:r>
            <a:r>
              <a:rPr lang="ru-RU" sz="1900" b="0" dirty="0" err="1" smtClean="0">
                <a:latin typeface="Monotype Corsiva" pitchFamily="66" charset="0"/>
              </a:rPr>
              <a:t>Франції</a:t>
            </a:r>
            <a:r>
              <a:rPr lang="ru-RU" sz="1900" b="0" dirty="0" smtClean="0">
                <a:latin typeface="Monotype Corsiva" pitchFamily="66" charset="0"/>
              </a:rPr>
              <a:t>  XVIII </a:t>
            </a:r>
            <a:r>
              <a:rPr lang="ru-RU" sz="1900" b="0" dirty="0" err="1" smtClean="0">
                <a:latin typeface="Monotype Corsiva" pitchFamily="66" charset="0"/>
              </a:rPr>
              <a:t>століття</a:t>
            </a:r>
            <a:r>
              <a:rPr lang="ru-RU" sz="1900" b="0" dirty="0" smtClean="0">
                <a:latin typeface="Monotype Corsiva" pitchFamily="66" charset="0"/>
              </a:rPr>
              <a:t>).</a:t>
            </a:r>
          </a:p>
          <a:p>
            <a:r>
              <a:rPr lang="ru-RU" sz="1900" b="0" dirty="0" smtClean="0">
                <a:latin typeface="Monotype Corsiva" pitchFamily="66" charset="0"/>
              </a:rPr>
              <a:t>Ж.Б. Сей (1767-1832) – </a:t>
            </a:r>
            <a:r>
              <a:rPr lang="ru-RU" sz="1900" b="0" dirty="0" err="1" smtClean="0">
                <a:latin typeface="Monotype Corsiva" pitchFamily="66" charset="0"/>
              </a:rPr>
              <a:t>макроекономічна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пропозиція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створює</a:t>
            </a:r>
            <a:r>
              <a:rPr lang="ru-RU" sz="1900" b="0" dirty="0" smtClean="0">
                <a:latin typeface="Monotype Corsiva" pitchFamily="66" charset="0"/>
              </a:rPr>
              <a:t> и </a:t>
            </a:r>
            <a:r>
              <a:rPr lang="ru-RU" sz="1900" b="0" dirty="0" err="1" smtClean="0">
                <a:latin typeface="Monotype Corsiva" pitchFamily="66" charset="0"/>
              </a:rPr>
              <a:t>балансує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власний</a:t>
            </a:r>
            <a:r>
              <a:rPr lang="ru-RU" sz="1900" b="0" dirty="0" smtClean="0">
                <a:latin typeface="Monotype Corsiva" pitchFamily="66" charset="0"/>
              </a:rPr>
              <a:t> попит </a:t>
            </a:r>
            <a:r>
              <a:rPr lang="ru-RU" sz="1900" b="0" dirty="0" err="1" smtClean="0">
                <a:latin typeface="Monotype Corsiva" pitchFamily="66" charset="0"/>
              </a:rPr>
              <a:t>який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базується</a:t>
            </a:r>
            <a:r>
              <a:rPr lang="ru-RU" sz="1900" b="0" dirty="0" smtClean="0">
                <a:latin typeface="Monotype Corsiva" pitchFamily="66" charset="0"/>
              </a:rPr>
              <a:t> на </a:t>
            </a:r>
            <a:r>
              <a:rPr lang="ru-RU" sz="1900" b="0" dirty="0" err="1" smtClean="0">
                <a:latin typeface="Monotype Corsiva" pitchFamily="66" charset="0"/>
              </a:rPr>
              <a:t>позиції</a:t>
            </a:r>
            <a:r>
              <a:rPr lang="ru-RU" sz="1900" b="0" dirty="0" smtClean="0">
                <a:latin typeface="Monotype Corsiva" pitchFamily="66" charset="0"/>
              </a:rPr>
              <a:t>, </a:t>
            </a:r>
            <a:r>
              <a:rPr lang="ru-RU" sz="1900" b="0" dirty="0" err="1" smtClean="0">
                <a:latin typeface="Monotype Corsiva" pitchFamily="66" charset="0"/>
              </a:rPr>
              <a:t>що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кожен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продавець</a:t>
            </a:r>
            <a:r>
              <a:rPr lang="ru-RU" sz="1900" b="0" dirty="0" smtClean="0">
                <a:latin typeface="Monotype Corsiva" pitchFamily="66" charset="0"/>
              </a:rPr>
              <a:t> в той же час є і </a:t>
            </a:r>
            <a:r>
              <a:rPr lang="ru-RU" sz="1900" b="0" dirty="0" err="1" smtClean="0">
                <a:latin typeface="Monotype Corsiva" pitchFamily="66" charset="0"/>
              </a:rPr>
              <a:t>покупцем</a:t>
            </a:r>
            <a:r>
              <a:rPr lang="ru-RU" sz="1900" b="0" dirty="0" smtClean="0">
                <a:latin typeface="Monotype Corsiva" pitchFamily="66" charset="0"/>
              </a:rPr>
              <a:t> товару.</a:t>
            </a:r>
          </a:p>
          <a:p>
            <a:r>
              <a:rPr lang="ru-RU" sz="1900" b="0" dirty="0" smtClean="0">
                <a:latin typeface="Monotype Corsiva" pitchFamily="66" charset="0"/>
              </a:rPr>
              <a:t>К. Маркс (1818-1883) – </a:t>
            </a:r>
            <a:r>
              <a:rPr lang="ru-RU" sz="1900" b="0" dirty="0" err="1" smtClean="0">
                <a:latin typeface="Monotype Corsiva" pitchFamily="66" charset="0"/>
              </a:rPr>
              <a:t>рівновага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uk-UA" sz="1900" b="0" dirty="0" smtClean="0">
                <a:latin typeface="Monotype Corsiva" pitchFamily="66" charset="0"/>
              </a:rPr>
              <a:t>між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елементами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вартості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суспільного</a:t>
            </a:r>
            <a:r>
              <a:rPr lang="ru-RU" sz="1900" b="0" dirty="0" smtClean="0">
                <a:latin typeface="Monotype Corsiva" pitchFamily="66" charset="0"/>
              </a:rPr>
              <a:t> продукту і </a:t>
            </a:r>
            <a:r>
              <a:rPr lang="ru-RU" sz="1900" b="0" dirty="0" err="1" smtClean="0">
                <a:latin typeface="Monotype Corsiva" pitchFamily="66" charset="0"/>
              </a:rPr>
              <a:t>між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двома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uk-UA" sz="1900" b="0" dirty="0" smtClean="0">
                <a:latin typeface="Monotype Corsiva" pitchFamily="66" charset="0"/>
              </a:rPr>
              <a:t>підрозділами суспільного виробництва</a:t>
            </a:r>
            <a:r>
              <a:rPr lang="ru-RU" sz="1900" b="0" dirty="0" smtClean="0">
                <a:latin typeface="Monotype Corsiva" pitchFamily="66" charset="0"/>
              </a:rPr>
              <a:t>, </a:t>
            </a:r>
            <a:r>
              <a:rPr lang="ru-RU" sz="1900" b="0" dirty="0" err="1" smtClean="0">
                <a:latin typeface="Monotype Corsiva" pitchFamily="66" charset="0"/>
              </a:rPr>
              <a:t>схеми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звичайного</a:t>
            </a:r>
            <a:r>
              <a:rPr lang="ru-RU" sz="1900" b="0" dirty="0" smtClean="0">
                <a:latin typeface="Monotype Corsiva" pitchFamily="66" charset="0"/>
              </a:rPr>
              <a:t> і </a:t>
            </a:r>
            <a:r>
              <a:rPr lang="ru-RU" sz="1900" b="0" dirty="0" err="1" smtClean="0">
                <a:latin typeface="Monotype Corsiva" pitchFamily="66" charset="0"/>
              </a:rPr>
              <a:t>розширеного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капіталістічного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публічного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виробництва</a:t>
            </a:r>
            <a:r>
              <a:rPr lang="ru-RU" sz="1900" b="0" dirty="0" smtClean="0">
                <a:latin typeface="Monotype Corsiva" pitchFamily="66" charset="0"/>
              </a:rPr>
              <a:t>;</a:t>
            </a:r>
          </a:p>
          <a:p>
            <a:r>
              <a:rPr lang="ru-RU" sz="1900" b="0" dirty="0" smtClean="0">
                <a:latin typeface="Monotype Corsiva" pitchFamily="66" charset="0"/>
              </a:rPr>
              <a:t>Л. Вальрас (1834-1910) – </a:t>
            </a:r>
            <a:r>
              <a:rPr lang="ru-RU" sz="1900" b="0" dirty="0" err="1" smtClean="0">
                <a:latin typeface="Monotype Corsiva" pitchFamily="66" charset="0"/>
              </a:rPr>
              <a:t>загальне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положення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кінцевих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продуктів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має</a:t>
            </a:r>
            <a:r>
              <a:rPr lang="ru-RU" sz="1900" b="0" dirty="0" smtClean="0">
                <a:latin typeface="Monotype Corsiva" pitchFamily="66" charset="0"/>
              </a:rPr>
              <a:t> бути </a:t>
            </a:r>
            <a:r>
              <a:rPr lang="ru-RU" sz="1900" b="0" dirty="0" err="1" smtClean="0">
                <a:latin typeface="Monotype Corsiva" pitchFamily="66" charset="0"/>
              </a:rPr>
              <a:t>рівне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загальному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попиту</a:t>
            </a:r>
            <a:r>
              <a:rPr lang="ru-RU" sz="1900" b="0" dirty="0" smtClean="0">
                <a:latin typeface="Monotype Corsiva" pitchFamily="66" charset="0"/>
              </a:rPr>
              <a:t> на них як сумма </a:t>
            </a:r>
            <a:r>
              <a:rPr lang="ru-RU" sz="1900" b="0" dirty="0" err="1" smtClean="0">
                <a:latin typeface="Monotype Corsiva" pitchFamily="66" charset="0"/>
              </a:rPr>
              <a:t>доходів</a:t>
            </a:r>
            <a:r>
              <a:rPr lang="ru-RU" sz="1900" b="0" dirty="0" smtClean="0">
                <a:latin typeface="Monotype Corsiva" pitchFamily="66" charset="0"/>
              </a:rPr>
              <a:t>, ,</a:t>
            </a:r>
            <a:r>
              <a:rPr lang="ru-RU" sz="1900" b="0" dirty="0" err="1" smtClean="0">
                <a:latin typeface="Monotype Corsiva" pitchFamily="66" charset="0"/>
              </a:rPr>
              <a:t>що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надходить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всіма</a:t>
            </a:r>
            <a:r>
              <a:rPr lang="ru-RU" sz="1900" b="0" dirty="0" smtClean="0">
                <a:latin typeface="Monotype Corsiva" pitchFamily="66" charset="0"/>
              </a:rPr>
              <a:t> факторами </a:t>
            </a:r>
            <a:r>
              <a:rPr lang="ru-RU" sz="1900" b="0" dirty="0" err="1" smtClean="0">
                <a:latin typeface="Monotype Corsiva" pitchFamily="66" charset="0"/>
              </a:rPr>
              <a:t>виробництва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їх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власникам</a:t>
            </a:r>
            <a:r>
              <a:rPr lang="ru-RU" sz="1900" b="0" dirty="0" smtClean="0">
                <a:latin typeface="Monotype Corsiva" pitchFamily="66" charset="0"/>
              </a:rPr>
              <a:t>;</a:t>
            </a:r>
          </a:p>
          <a:p>
            <a:r>
              <a:rPr lang="ru-RU" sz="1900" b="0" dirty="0" smtClean="0">
                <a:latin typeface="Monotype Corsiva" pitchFamily="66" charset="0"/>
              </a:rPr>
              <a:t>Дж. </a:t>
            </a:r>
            <a:r>
              <a:rPr lang="ru-RU" sz="1900" b="0" dirty="0" err="1" smtClean="0">
                <a:latin typeface="Monotype Corsiva" pitchFamily="66" charset="0"/>
              </a:rPr>
              <a:t>Кейнс</a:t>
            </a:r>
            <a:r>
              <a:rPr lang="ru-RU" sz="1900" b="0" dirty="0" smtClean="0">
                <a:latin typeface="Monotype Corsiva" pitchFamily="66" charset="0"/>
              </a:rPr>
              <a:t> (1883-1946) – модель </a:t>
            </a:r>
            <a:r>
              <a:rPr lang="ru-RU" sz="1900" b="0" dirty="0" err="1" smtClean="0">
                <a:latin typeface="Monotype Corsiva" pitchFamily="66" charset="0"/>
              </a:rPr>
              <a:t>короткочасної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економічної</a:t>
            </a:r>
            <a:r>
              <a:rPr lang="ru-RU" sz="1900" b="0" dirty="0" smtClean="0">
                <a:latin typeface="Monotype Corsiva" pitchFamily="66" charset="0"/>
              </a:rPr>
              <a:t> </a:t>
            </a:r>
            <a:r>
              <a:rPr lang="ru-RU" sz="1900" b="0" dirty="0" err="1" smtClean="0">
                <a:latin typeface="Monotype Corsiva" pitchFamily="66" charset="0"/>
              </a:rPr>
              <a:t>рівноваги</a:t>
            </a:r>
            <a:r>
              <a:rPr lang="ru-RU" sz="1900" b="0" dirty="0" smtClean="0">
                <a:latin typeface="Monotype Corsiva" pitchFamily="66" charset="0"/>
              </a:rPr>
              <a:t> грошового ринку.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Макроекономіка в сучасній Україні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074" y="1219199"/>
            <a:ext cx="8276198" cy="4569823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ru-RU" sz="1900" b="0" i="1" dirty="0" err="1"/>
              <a:t>Традиційно</a:t>
            </a:r>
            <a:r>
              <a:rPr lang="ru-RU" sz="1900" b="0" i="1" dirty="0"/>
              <a:t> </a:t>
            </a:r>
            <a:r>
              <a:rPr lang="ru-RU" sz="1900" b="0" i="1" dirty="0" err="1"/>
              <a:t>вважається</a:t>
            </a:r>
            <a:r>
              <a:rPr lang="ru-RU" sz="1900" b="0" i="1" dirty="0"/>
              <a:t>, </a:t>
            </a:r>
            <a:r>
              <a:rPr lang="ru-RU" sz="1900" b="0" i="1" dirty="0" err="1"/>
              <a:t>що</a:t>
            </a:r>
            <a:r>
              <a:rPr lang="ru-RU" sz="1900" b="0" i="1" dirty="0"/>
              <a:t> </a:t>
            </a:r>
            <a:r>
              <a:rPr lang="ru-RU" sz="1900" b="0" i="1" dirty="0" err="1"/>
              <a:t>низький</a:t>
            </a:r>
            <a:r>
              <a:rPr lang="ru-RU" sz="1900" b="0" i="1" dirty="0"/>
              <a:t> </a:t>
            </a:r>
            <a:r>
              <a:rPr lang="ru-RU" sz="1900" b="0" i="1" dirty="0" err="1"/>
              <a:t>рівень</a:t>
            </a:r>
            <a:r>
              <a:rPr lang="ru-RU" sz="1900" b="0" i="1" dirty="0"/>
              <a:t> </a:t>
            </a:r>
            <a:r>
              <a:rPr lang="ru-RU" sz="1900" b="0" i="1" dirty="0" err="1"/>
              <a:t>розвитку</a:t>
            </a:r>
            <a:r>
              <a:rPr lang="ru-RU" sz="1900" b="0" i="1" dirty="0"/>
              <a:t> економіки </a:t>
            </a:r>
            <a:r>
              <a:rPr lang="ru-RU" sz="1900" b="0" i="1" dirty="0" err="1"/>
              <a:t>України</a:t>
            </a:r>
            <a:r>
              <a:rPr lang="ru-RU" sz="1900" b="0" i="1" dirty="0"/>
              <a:t> </a:t>
            </a:r>
            <a:r>
              <a:rPr lang="ru-RU" sz="1900" b="0" i="1" dirty="0" err="1"/>
              <a:t>зумовлений</a:t>
            </a:r>
            <a:r>
              <a:rPr lang="ru-RU" sz="1900" b="0" i="1" dirty="0"/>
              <a:t> </a:t>
            </a:r>
            <a:r>
              <a:rPr lang="ru-RU" sz="1900" b="0" i="1" dirty="0" err="1"/>
              <a:t>інституційними</a:t>
            </a:r>
            <a:r>
              <a:rPr lang="ru-RU" sz="1900" b="0" i="1" dirty="0"/>
              <a:t> причинами - поганим </a:t>
            </a:r>
            <a:r>
              <a:rPr lang="ru-RU" sz="1900" b="0" i="1" dirty="0" err="1"/>
              <a:t>законодавством</a:t>
            </a:r>
            <a:r>
              <a:rPr lang="ru-RU" sz="1900" b="0" i="1" dirty="0"/>
              <a:t>, </a:t>
            </a:r>
            <a:r>
              <a:rPr lang="ru-RU" sz="1900" b="0" i="1" dirty="0" err="1"/>
              <a:t>корумпованим</a:t>
            </a:r>
            <a:r>
              <a:rPr lang="ru-RU" sz="1900" b="0" i="1" dirty="0"/>
              <a:t> </a:t>
            </a:r>
            <a:r>
              <a:rPr lang="ru-RU" sz="1900" b="0" i="1" dirty="0" err="1"/>
              <a:t>державним</a:t>
            </a:r>
            <a:r>
              <a:rPr lang="ru-RU" sz="1900" b="0" i="1" dirty="0"/>
              <a:t> </a:t>
            </a:r>
            <a:r>
              <a:rPr lang="ru-RU" sz="1900" b="0" i="1" dirty="0" err="1"/>
              <a:t>апаратом</a:t>
            </a:r>
            <a:r>
              <a:rPr lang="ru-RU" sz="1900" b="0" i="1" dirty="0"/>
              <a:t>, </a:t>
            </a:r>
            <a:r>
              <a:rPr lang="ru-RU" sz="1900" b="0" i="1" dirty="0" err="1"/>
              <a:t>низьким</a:t>
            </a:r>
            <a:r>
              <a:rPr lang="ru-RU" sz="1900" b="0" i="1" dirty="0"/>
              <a:t> </a:t>
            </a:r>
            <a:r>
              <a:rPr lang="ru-RU" sz="1900" b="0" i="1" dirty="0" err="1"/>
              <a:t>рівнем</a:t>
            </a:r>
            <a:r>
              <a:rPr lang="ru-RU" sz="1900" b="0" i="1" dirty="0"/>
              <a:t> </a:t>
            </a:r>
            <a:r>
              <a:rPr lang="ru-RU" sz="1900" b="0" i="1" dirty="0" err="1"/>
              <a:t>конкуренції</a:t>
            </a:r>
            <a:r>
              <a:rPr lang="ru-RU" sz="1900" b="0" i="1" dirty="0"/>
              <a:t> </a:t>
            </a:r>
            <a:r>
              <a:rPr lang="ru-RU" sz="1900" b="0" i="1" dirty="0" err="1"/>
              <a:t>тощо</a:t>
            </a:r>
            <a:r>
              <a:rPr lang="ru-RU" sz="1900" b="0" i="1" dirty="0" smtClean="0"/>
              <a:t>.</a:t>
            </a:r>
          </a:p>
          <a:p>
            <a:pPr marL="0" indent="0" algn="just">
              <a:buNone/>
            </a:pPr>
            <a:endParaRPr lang="ru-RU" sz="1900" b="0" dirty="0"/>
          </a:p>
          <a:p>
            <a:pPr marL="0" indent="0" algn="just">
              <a:buNone/>
            </a:pPr>
            <a:r>
              <a:rPr lang="ru-RU" sz="1900" b="0" i="1" dirty="0" err="1"/>
              <a:t>Проте</a:t>
            </a:r>
            <a:r>
              <a:rPr lang="ru-RU" sz="1900" b="0" i="1" dirty="0"/>
              <a:t> </a:t>
            </a:r>
            <a:r>
              <a:rPr lang="ru-RU" sz="1900" b="0" i="1" dirty="0" err="1"/>
              <a:t>чи</a:t>
            </a:r>
            <a:r>
              <a:rPr lang="ru-RU" sz="1900" b="0" i="1" dirty="0"/>
              <a:t> </a:t>
            </a:r>
            <a:r>
              <a:rPr lang="ru-RU" sz="1900" b="0" i="1" dirty="0" err="1"/>
              <a:t>дійсно</a:t>
            </a:r>
            <a:r>
              <a:rPr lang="ru-RU" sz="1900" b="0" i="1" dirty="0"/>
              <a:t> </a:t>
            </a:r>
            <a:r>
              <a:rPr lang="ru-RU" sz="1900" b="0" i="1" dirty="0" err="1"/>
              <a:t>саме</a:t>
            </a:r>
            <a:r>
              <a:rPr lang="ru-RU" sz="1900" b="0" i="1" dirty="0"/>
              <a:t> </a:t>
            </a:r>
            <a:r>
              <a:rPr lang="ru-RU" sz="1900" b="0" i="1" dirty="0" err="1"/>
              <a:t>ці</a:t>
            </a:r>
            <a:r>
              <a:rPr lang="ru-RU" sz="1900" b="0" i="1" dirty="0"/>
              <a:t> </a:t>
            </a:r>
            <a:r>
              <a:rPr lang="ru-RU" sz="1900" b="0" i="1" dirty="0" err="1"/>
              <a:t>фактори</a:t>
            </a:r>
            <a:r>
              <a:rPr lang="ru-RU" sz="1900" b="0" i="1" dirty="0"/>
              <a:t> є </a:t>
            </a:r>
            <a:r>
              <a:rPr lang="ru-RU" sz="1900" b="0" i="1" dirty="0" err="1"/>
              <a:t>головними</a:t>
            </a:r>
            <a:r>
              <a:rPr lang="ru-RU" sz="1900" b="0" i="1" dirty="0"/>
              <a:t> </a:t>
            </a:r>
            <a:r>
              <a:rPr lang="ru-RU" sz="1900" b="0" i="1" dirty="0" err="1"/>
              <a:t>серед</a:t>
            </a:r>
            <a:r>
              <a:rPr lang="ru-RU" sz="1900" b="0" i="1" dirty="0"/>
              <a:t> тих, </a:t>
            </a:r>
            <a:r>
              <a:rPr lang="ru-RU" sz="1900" b="0" i="1" dirty="0" err="1"/>
              <a:t>які</a:t>
            </a:r>
            <a:r>
              <a:rPr lang="ru-RU" sz="1900" b="0" i="1" dirty="0"/>
              <a:t> </a:t>
            </a:r>
            <a:r>
              <a:rPr lang="ru-RU" sz="1900" b="0" i="1" dirty="0" err="1"/>
              <a:t>роблять</a:t>
            </a:r>
            <a:r>
              <a:rPr lang="ru-RU" sz="1900" b="0" i="1" dirty="0"/>
              <a:t> нашу </a:t>
            </a:r>
            <a:r>
              <a:rPr lang="ru-RU" sz="1900" b="0" i="1" dirty="0" err="1"/>
              <a:t>країну</a:t>
            </a:r>
            <a:r>
              <a:rPr lang="ru-RU" sz="1900" b="0" i="1" dirty="0"/>
              <a:t> </a:t>
            </a:r>
            <a:r>
              <a:rPr lang="ru-RU" sz="1900" b="0" i="1" dirty="0" err="1"/>
              <a:t>відсталою</a:t>
            </a:r>
            <a:r>
              <a:rPr lang="ru-RU" sz="1900" b="0" i="1" dirty="0"/>
              <a:t>? </a:t>
            </a:r>
            <a:r>
              <a:rPr lang="ru-RU" sz="1900" b="0" i="1" dirty="0" err="1"/>
              <a:t>Адже</a:t>
            </a:r>
            <a:r>
              <a:rPr lang="ru-RU" sz="1900" b="0" i="1" dirty="0"/>
              <a:t> не </a:t>
            </a:r>
            <a:r>
              <a:rPr lang="ru-RU" sz="1900" b="0" i="1" dirty="0" err="1"/>
              <a:t>тільки</a:t>
            </a:r>
            <a:r>
              <a:rPr lang="ru-RU" sz="1900" b="0" i="1" dirty="0"/>
              <a:t> вони </a:t>
            </a:r>
            <a:r>
              <a:rPr lang="ru-RU" sz="1900" b="0" i="1" dirty="0" err="1"/>
              <a:t>мають</a:t>
            </a:r>
            <a:r>
              <a:rPr lang="ru-RU" sz="1900" b="0" i="1" dirty="0"/>
              <a:t> </a:t>
            </a:r>
            <a:r>
              <a:rPr lang="ru-RU" sz="1900" b="0" i="1" dirty="0" err="1"/>
              <a:t>значення</a:t>
            </a:r>
            <a:r>
              <a:rPr lang="ru-RU" sz="1900" b="0" i="1" dirty="0"/>
              <a:t> для економіки - </a:t>
            </a:r>
            <a:r>
              <a:rPr lang="ru-RU" sz="1900" b="0" i="1" dirty="0" err="1"/>
              <a:t>величезну</a:t>
            </a:r>
            <a:r>
              <a:rPr lang="ru-RU" sz="1900" b="0" i="1" dirty="0"/>
              <a:t> роль в </a:t>
            </a:r>
            <a:r>
              <a:rPr lang="ru-RU" sz="1900" b="0" i="1" dirty="0" err="1"/>
              <a:t>процесі</a:t>
            </a:r>
            <a:r>
              <a:rPr lang="ru-RU" sz="1900" b="0" i="1" dirty="0"/>
              <a:t> </a:t>
            </a:r>
            <a:r>
              <a:rPr lang="ru-RU" sz="1900" b="0" i="1" dirty="0" err="1"/>
              <a:t>економічного</a:t>
            </a:r>
            <a:r>
              <a:rPr lang="ru-RU" sz="1900" b="0" i="1" dirty="0"/>
              <a:t> </a:t>
            </a:r>
            <a:r>
              <a:rPr lang="ru-RU" sz="1900" b="0" i="1" dirty="0" err="1"/>
              <a:t>розвитку</a:t>
            </a:r>
            <a:r>
              <a:rPr lang="ru-RU" sz="1900" b="0" i="1" dirty="0"/>
              <a:t> </a:t>
            </a:r>
            <a:r>
              <a:rPr lang="ru-RU" sz="1900" b="0" i="1" dirty="0" err="1"/>
              <a:t>відіграє</a:t>
            </a:r>
            <a:r>
              <a:rPr lang="ru-RU" sz="1900" b="0" i="1" dirty="0"/>
              <a:t> </a:t>
            </a:r>
            <a:r>
              <a:rPr lang="ru-RU" sz="1900" b="0" i="1" dirty="0" err="1"/>
              <a:t>макроекономічна</a:t>
            </a:r>
            <a:r>
              <a:rPr lang="ru-RU" sz="1900" b="0" i="1" dirty="0"/>
              <a:t> модель.</a:t>
            </a:r>
            <a:endParaRPr lang="ru-RU" sz="1900" b="0" dirty="0"/>
          </a:p>
          <a:p>
            <a:pPr marL="0" indent="0" algn="just">
              <a:buNone/>
            </a:pPr>
            <a:r>
              <a:rPr lang="ru-RU" sz="1900" b="0" i="1" dirty="0" err="1"/>
              <a:t>Саме</a:t>
            </a:r>
            <a:r>
              <a:rPr lang="ru-RU" sz="1900" b="0" i="1" dirty="0"/>
              <a:t> вона й є </a:t>
            </a:r>
            <a:r>
              <a:rPr lang="ru-RU" sz="1900" b="0" i="1" dirty="0" err="1"/>
              <a:t>тією</a:t>
            </a:r>
            <a:r>
              <a:rPr lang="ru-RU" sz="1900" b="0" i="1" dirty="0"/>
              <a:t> </a:t>
            </a:r>
            <a:r>
              <a:rPr lang="ru-RU" sz="1900" b="0" i="1" dirty="0" err="1"/>
              <a:t>слабкою</a:t>
            </a:r>
            <a:r>
              <a:rPr lang="ru-RU" sz="1900" b="0" i="1" dirty="0"/>
              <a:t> </a:t>
            </a:r>
            <a:r>
              <a:rPr lang="ru-RU" sz="1900" b="0" i="1" dirty="0" err="1"/>
              <a:t>ланкою</a:t>
            </a:r>
            <a:r>
              <a:rPr lang="ru-RU" sz="1900" b="0" i="1" dirty="0"/>
              <a:t>, яка </a:t>
            </a:r>
            <a:r>
              <a:rPr lang="ru-RU" sz="1900" b="0" i="1" dirty="0" err="1"/>
              <a:t>стримує</a:t>
            </a:r>
            <a:r>
              <a:rPr lang="ru-RU" sz="1900" b="0" i="1" dirty="0"/>
              <a:t> </a:t>
            </a:r>
            <a:r>
              <a:rPr lang="ru-RU" sz="1900" b="0" i="1" dirty="0" err="1"/>
              <a:t>розвиток</a:t>
            </a:r>
            <a:r>
              <a:rPr lang="ru-RU" sz="1900" b="0" i="1" dirty="0"/>
              <a:t> </a:t>
            </a:r>
            <a:r>
              <a:rPr lang="ru-RU" sz="1900" b="0" i="1" dirty="0" err="1"/>
              <a:t>нашої</a:t>
            </a:r>
            <a:r>
              <a:rPr lang="ru-RU" sz="1900" b="0" i="1" dirty="0"/>
              <a:t> </a:t>
            </a:r>
            <a:r>
              <a:rPr lang="ru-RU" sz="1900" b="0" i="1" dirty="0" err="1"/>
              <a:t>країни</a:t>
            </a:r>
            <a:r>
              <a:rPr lang="ru-RU" sz="1900" b="0" i="1" dirty="0"/>
              <a:t>. "Реальна </a:t>
            </a:r>
            <a:r>
              <a:rPr lang="ru-RU" sz="1900" b="0" i="1" dirty="0" err="1"/>
              <a:t>економіка</a:t>
            </a:r>
            <a:r>
              <a:rPr lang="ru-RU" sz="1900" b="0" i="1" dirty="0"/>
              <a:t>" </a:t>
            </a:r>
            <a:r>
              <a:rPr lang="ru-RU" sz="1900" b="0" i="1" dirty="0" err="1"/>
              <a:t>проаналізує</a:t>
            </a:r>
            <a:r>
              <a:rPr lang="ru-RU" sz="1900" b="0" i="1" dirty="0"/>
              <a:t> </a:t>
            </a:r>
            <a:r>
              <a:rPr lang="ru-RU" sz="1900" b="0" i="1" dirty="0" err="1"/>
              <a:t>основні</a:t>
            </a:r>
            <a:r>
              <a:rPr lang="ru-RU" sz="1900" b="0" i="1" dirty="0"/>
              <a:t> </a:t>
            </a:r>
            <a:r>
              <a:rPr lang="ru-RU" sz="1900" b="0" i="1" dirty="0" err="1"/>
              <a:t>макроекономічні</a:t>
            </a:r>
            <a:r>
              <a:rPr lang="ru-RU" sz="1900" b="0" i="1" dirty="0"/>
              <a:t> вади </a:t>
            </a:r>
            <a:r>
              <a:rPr lang="ru-RU" sz="1900" b="0" i="1" dirty="0" err="1"/>
              <a:t>вітчизняної</a:t>
            </a:r>
            <a:r>
              <a:rPr lang="ru-RU" sz="1900" b="0" i="1" dirty="0"/>
              <a:t> економіки</a:t>
            </a:r>
            <a:r>
              <a:rPr lang="ru-RU" sz="1900" b="0" i="1" dirty="0" smtClean="0"/>
              <a:t>.</a:t>
            </a:r>
            <a:endParaRPr lang="ru-RU" sz="1900" b="0" dirty="0"/>
          </a:p>
        </p:txBody>
      </p:sp>
      <p:pic>
        <p:nvPicPr>
          <p:cNvPr id="4" name="Picture 1033" descr="Grid_globe_V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8172" y="5117911"/>
            <a:ext cx="1818327" cy="130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5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176" y="91440"/>
            <a:ext cx="7392988" cy="901337"/>
          </a:xfrm>
        </p:spPr>
        <p:txBody>
          <a:bodyPr anchor="t"/>
          <a:lstStyle/>
          <a:p>
            <a:r>
              <a:rPr lang="ru-RU" sz="2400" dirty="0" err="1">
                <a:solidFill>
                  <a:schemeClr val="accent5">
                    <a:lumMod val="25000"/>
                  </a:schemeClr>
                </a:solidFill>
              </a:rPr>
              <a:t>Фіксований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 курс </a:t>
            </a:r>
            <a:r>
              <a:rPr lang="ru-RU" sz="2400" dirty="0" err="1">
                <a:solidFill>
                  <a:schemeClr val="accent5">
                    <a:lumMod val="25000"/>
                  </a:schemeClr>
                </a:solidFill>
              </a:rPr>
              <a:t>гривні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5">
                    <a:lumMod val="25000"/>
                  </a:schemeClr>
                </a:solidFill>
              </a:rPr>
              <a:t>недовіра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5">
                    <a:lumMod val="25000"/>
                  </a:schemeClr>
                </a:solidFill>
              </a:rPr>
              <a:t>банківської</a:t>
            </a:r>
            <a:r>
              <a:rPr lang="ru-RU" sz="24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25000"/>
                  </a:schemeClr>
                </a:solidFill>
              </a:rPr>
              <a:t>системи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208" y="850223"/>
            <a:ext cx="8229600" cy="5708468"/>
          </a:xfrm>
        </p:spPr>
        <p:txBody>
          <a:bodyPr anchor="ctr"/>
          <a:lstStyle/>
          <a:p>
            <a:pPr marL="419100" lvl="1" indent="0">
              <a:buNone/>
            </a:pPr>
            <a:r>
              <a:rPr lang="ru-RU" sz="1700" dirty="0" smtClean="0"/>
              <a:t>На </a:t>
            </a:r>
            <a:r>
              <a:rPr lang="ru-RU" sz="1700" dirty="0"/>
              <a:t>початку ж </a:t>
            </a:r>
            <a:r>
              <a:rPr lang="ru-RU" sz="1700" dirty="0" err="1"/>
              <a:t>двохтисячних</a:t>
            </a:r>
            <a:r>
              <a:rPr lang="ru-RU" sz="1700" dirty="0"/>
              <a:t> </a:t>
            </a:r>
            <a:r>
              <a:rPr lang="ru-RU" sz="1700" dirty="0" err="1"/>
              <a:t>років</a:t>
            </a:r>
            <a:r>
              <a:rPr lang="ru-RU" sz="1700" dirty="0"/>
              <a:t>, коли </a:t>
            </a:r>
            <a:r>
              <a:rPr lang="ru-RU" sz="1700" dirty="0" err="1"/>
              <a:t>пам’ять</a:t>
            </a:r>
            <a:r>
              <a:rPr lang="ru-RU" sz="1700" dirty="0"/>
              <a:t> про </a:t>
            </a:r>
            <a:r>
              <a:rPr lang="ru-RU" sz="1700" dirty="0" err="1"/>
              <a:t>девальвацію</a:t>
            </a:r>
            <a:r>
              <a:rPr lang="ru-RU" sz="1700" dirty="0"/>
              <a:t> </a:t>
            </a:r>
            <a:r>
              <a:rPr lang="ru-RU" sz="1700" dirty="0" err="1"/>
              <a:t>після</a:t>
            </a:r>
            <a:r>
              <a:rPr lang="ru-RU" sz="1700" dirty="0"/>
              <a:t> </a:t>
            </a:r>
            <a:r>
              <a:rPr lang="ru-RU" sz="1700" dirty="0" err="1"/>
              <a:t>російського</a:t>
            </a:r>
            <a:r>
              <a:rPr lang="ru-RU" sz="1700" dirty="0"/>
              <a:t> дефолту 1998 року </a:t>
            </a:r>
            <a:r>
              <a:rPr lang="ru-RU" sz="1700" dirty="0" err="1"/>
              <a:t>була</a:t>
            </a:r>
            <a:r>
              <a:rPr lang="ru-RU" sz="1700" dirty="0"/>
              <a:t> </a:t>
            </a:r>
            <a:r>
              <a:rPr lang="ru-RU" sz="1700" dirty="0" err="1"/>
              <a:t>ще</a:t>
            </a:r>
            <a:r>
              <a:rPr lang="ru-RU" sz="1700" dirty="0"/>
              <a:t> живою, а </a:t>
            </a:r>
            <a:r>
              <a:rPr lang="ru-RU" sz="1700" dirty="0" err="1"/>
              <a:t>побоювання</a:t>
            </a:r>
            <a:r>
              <a:rPr lang="ru-RU" sz="1700" dirty="0"/>
              <a:t> великих </a:t>
            </a:r>
            <a:r>
              <a:rPr lang="ru-RU" sz="1700" dirty="0" err="1"/>
              <a:t>коливань</a:t>
            </a:r>
            <a:r>
              <a:rPr lang="ru-RU" sz="1700" dirty="0"/>
              <a:t> курсу </a:t>
            </a:r>
            <a:r>
              <a:rPr lang="ru-RU" sz="1700" dirty="0" err="1"/>
              <a:t>мали</a:t>
            </a:r>
            <a:r>
              <a:rPr lang="ru-RU" sz="1700" dirty="0"/>
              <a:t> </a:t>
            </a:r>
            <a:r>
              <a:rPr lang="ru-RU" sz="1700" dirty="0" err="1"/>
              <a:t>під</a:t>
            </a:r>
            <a:r>
              <a:rPr lang="ru-RU" sz="1700" dirty="0"/>
              <a:t> собою </a:t>
            </a:r>
            <a:r>
              <a:rPr lang="ru-RU" sz="1700" dirty="0" err="1"/>
              <a:t>цілком</a:t>
            </a:r>
            <a:r>
              <a:rPr lang="ru-RU" sz="1700" dirty="0"/>
              <a:t> </a:t>
            </a:r>
            <a:r>
              <a:rPr lang="ru-RU" sz="1700" dirty="0" err="1"/>
              <a:t>реальні</a:t>
            </a:r>
            <a:r>
              <a:rPr lang="ru-RU" sz="1700" dirty="0"/>
              <a:t> </a:t>
            </a:r>
            <a:r>
              <a:rPr lang="ru-RU" sz="1700" dirty="0" err="1"/>
              <a:t>підстави</a:t>
            </a:r>
            <a:r>
              <a:rPr lang="ru-RU" sz="1700" dirty="0"/>
              <a:t>, </a:t>
            </a:r>
            <a:r>
              <a:rPr lang="ru-RU" sz="1700" dirty="0" err="1"/>
              <a:t>курсова</a:t>
            </a:r>
            <a:r>
              <a:rPr lang="ru-RU" sz="1700" dirty="0"/>
              <a:t> </a:t>
            </a:r>
            <a:r>
              <a:rPr lang="ru-RU" sz="1700" dirty="0" err="1"/>
              <a:t>стабільність</a:t>
            </a:r>
            <a:r>
              <a:rPr lang="ru-RU" sz="1700" dirty="0"/>
              <a:t> </a:t>
            </a:r>
            <a:r>
              <a:rPr lang="ru-RU" sz="1700" dirty="0" err="1"/>
              <a:t>розглядалася</a:t>
            </a:r>
            <a:r>
              <a:rPr lang="ru-RU" sz="1700" dirty="0"/>
              <a:t> як один з </a:t>
            </a:r>
            <a:r>
              <a:rPr lang="ru-RU" sz="1700" dirty="0" err="1"/>
              <a:t>основних</a:t>
            </a:r>
            <a:r>
              <a:rPr lang="ru-RU" sz="1700" dirty="0"/>
              <a:t> </a:t>
            </a:r>
            <a:r>
              <a:rPr lang="ru-RU" sz="1700" dirty="0" err="1"/>
              <a:t>елементів</a:t>
            </a:r>
            <a:r>
              <a:rPr lang="ru-RU" sz="1700" dirty="0"/>
              <a:t> </a:t>
            </a:r>
            <a:r>
              <a:rPr lang="ru-RU" sz="1700" dirty="0" err="1"/>
              <a:t>економічної</a:t>
            </a:r>
            <a:r>
              <a:rPr lang="ru-RU" sz="1700" dirty="0"/>
              <a:t> </a:t>
            </a:r>
            <a:r>
              <a:rPr lang="ru-RU" sz="1700" dirty="0" err="1"/>
              <a:t>політики</a:t>
            </a:r>
            <a:r>
              <a:rPr lang="ru-RU" sz="1700" dirty="0" smtClean="0"/>
              <a:t>.</a:t>
            </a:r>
          </a:p>
          <a:p>
            <a:pPr marL="419100" lvl="1" indent="0">
              <a:buNone/>
            </a:pPr>
            <a:endParaRPr lang="ru-RU" sz="1700" dirty="0"/>
          </a:p>
          <a:p>
            <a:pPr marL="419100" lvl="1" indent="0">
              <a:buNone/>
            </a:pPr>
            <a:r>
              <a:rPr lang="ru-RU" sz="1700" dirty="0" err="1"/>
              <a:t>Також</a:t>
            </a:r>
            <a:r>
              <a:rPr lang="ru-RU" sz="1700" dirty="0"/>
              <a:t> для </a:t>
            </a:r>
            <a:r>
              <a:rPr lang="ru-RU" sz="1700" dirty="0" err="1"/>
              <a:t>українців</a:t>
            </a:r>
            <a:r>
              <a:rPr lang="ru-RU" sz="1700" dirty="0"/>
              <a:t> характерна і </a:t>
            </a:r>
            <a:r>
              <a:rPr lang="ru-RU" sz="1700" dirty="0" err="1"/>
              <a:t>недовіра</a:t>
            </a:r>
            <a:r>
              <a:rPr lang="ru-RU" sz="1700" dirty="0"/>
              <a:t> до </a:t>
            </a:r>
            <a:r>
              <a:rPr lang="ru-RU" sz="1700" dirty="0" err="1"/>
              <a:t>фінансової</a:t>
            </a:r>
            <a:r>
              <a:rPr lang="ru-RU" sz="1700" dirty="0"/>
              <a:t> </a:t>
            </a:r>
            <a:r>
              <a:rPr lang="ru-RU" sz="1700" dirty="0" err="1"/>
              <a:t>системи</a:t>
            </a:r>
            <a:r>
              <a:rPr lang="ru-RU" sz="1700" dirty="0"/>
              <a:t>. </a:t>
            </a:r>
            <a:r>
              <a:rPr lang="ru-RU" sz="1700" dirty="0" err="1"/>
              <a:t>Навіть</a:t>
            </a:r>
            <a:r>
              <a:rPr lang="ru-RU" sz="1700" dirty="0"/>
              <a:t> зараз, </a:t>
            </a:r>
            <a:r>
              <a:rPr lang="ru-RU" sz="1700" dirty="0" err="1"/>
              <a:t>згідно</a:t>
            </a:r>
            <a:r>
              <a:rPr lang="ru-RU" sz="1700" dirty="0"/>
              <a:t> з </a:t>
            </a:r>
            <a:r>
              <a:rPr lang="ru-RU" sz="1700" dirty="0" err="1"/>
              <a:t>розрахунками</a:t>
            </a:r>
            <a:r>
              <a:rPr lang="ru-RU" sz="1700" dirty="0"/>
              <a:t> НБУ, </a:t>
            </a:r>
            <a:r>
              <a:rPr lang="ru-RU" sz="1700" dirty="0" err="1"/>
              <a:t>українцями</a:t>
            </a:r>
            <a:r>
              <a:rPr lang="ru-RU" sz="1700" dirty="0"/>
              <a:t> </a:t>
            </a:r>
            <a:r>
              <a:rPr lang="ru-RU" sz="1700" dirty="0" err="1"/>
              <a:t>заощаджено</a:t>
            </a:r>
            <a:r>
              <a:rPr lang="ru-RU" sz="1700" dirty="0"/>
              <a:t> </a:t>
            </a:r>
            <a:r>
              <a:rPr lang="ru-RU" sz="1700" dirty="0" err="1"/>
              <a:t>близько</a:t>
            </a:r>
            <a:r>
              <a:rPr lang="ru-RU" sz="1700" dirty="0"/>
              <a:t> 70 </a:t>
            </a:r>
            <a:r>
              <a:rPr lang="ru-RU" sz="1700" dirty="0" err="1"/>
              <a:t>мільярдів</a:t>
            </a:r>
            <a:r>
              <a:rPr lang="ru-RU" sz="1700" dirty="0"/>
              <a:t> </a:t>
            </a:r>
            <a:r>
              <a:rPr lang="ru-RU" sz="1700" dirty="0" err="1"/>
              <a:t>доларів</a:t>
            </a:r>
            <a:r>
              <a:rPr lang="ru-RU" sz="1700" dirty="0"/>
              <a:t> "у </a:t>
            </a:r>
            <a:r>
              <a:rPr lang="ru-RU" sz="1700" dirty="0" err="1"/>
              <a:t>панчохах</a:t>
            </a:r>
            <a:r>
              <a:rPr lang="ru-RU" sz="1700" dirty="0"/>
              <a:t>", </a:t>
            </a:r>
            <a:r>
              <a:rPr lang="ru-RU" sz="1700" dirty="0" err="1"/>
              <a:t>тобто</a:t>
            </a:r>
            <a:r>
              <a:rPr lang="ru-RU" sz="1700" dirty="0"/>
              <a:t> </a:t>
            </a:r>
            <a:r>
              <a:rPr lang="ru-RU" sz="1700" dirty="0" err="1"/>
              <a:t>ці</a:t>
            </a:r>
            <a:r>
              <a:rPr lang="ru-RU" sz="1700" dirty="0"/>
              <a:t> </a:t>
            </a:r>
            <a:r>
              <a:rPr lang="ru-RU" sz="1700" dirty="0" err="1"/>
              <a:t>гроші</a:t>
            </a:r>
            <a:r>
              <a:rPr lang="ru-RU" sz="1700" dirty="0"/>
              <a:t> не </a:t>
            </a:r>
            <a:r>
              <a:rPr lang="ru-RU" sz="1700" dirty="0" err="1"/>
              <a:t>інвестуються</a:t>
            </a:r>
            <a:r>
              <a:rPr lang="ru-RU" sz="1700" dirty="0"/>
              <a:t> за </a:t>
            </a:r>
            <a:r>
              <a:rPr lang="ru-RU" sz="1700" dirty="0" err="1"/>
              <a:t>посередництвом</a:t>
            </a:r>
            <a:r>
              <a:rPr lang="ru-RU" sz="1700" dirty="0"/>
              <a:t> </a:t>
            </a:r>
            <a:r>
              <a:rPr lang="ru-RU" sz="1700" dirty="0" err="1"/>
              <a:t>банків</a:t>
            </a:r>
            <a:r>
              <a:rPr lang="ru-RU" sz="1700" dirty="0"/>
              <a:t> та </a:t>
            </a:r>
            <a:r>
              <a:rPr lang="ru-RU" sz="1700" dirty="0" err="1"/>
              <a:t>інших</a:t>
            </a:r>
            <a:r>
              <a:rPr lang="ru-RU" sz="1700" dirty="0"/>
              <a:t> </a:t>
            </a:r>
            <a:r>
              <a:rPr lang="ru-RU" sz="1700" dirty="0" err="1"/>
              <a:t>фінустанов</a:t>
            </a:r>
            <a:r>
              <a:rPr lang="ru-RU" sz="1700" dirty="0"/>
              <a:t> і не </a:t>
            </a:r>
            <a:r>
              <a:rPr lang="ru-RU" sz="1700" dirty="0" err="1"/>
              <a:t>працюють</a:t>
            </a:r>
            <a:r>
              <a:rPr lang="ru-RU" sz="1700" dirty="0"/>
              <a:t>.</a:t>
            </a:r>
          </a:p>
          <a:p>
            <a:pPr marL="419100" lvl="1" indent="0">
              <a:buNone/>
            </a:pPr>
            <a:r>
              <a:rPr lang="ru-RU" sz="1700" dirty="0" err="1" smtClean="0"/>
              <a:t>Тоді</a:t>
            </a:r>
            <a:r>
              <a:rPr lang="ru-RU" sz="1700" dirty="0"/>
              <a:t>, як і зараз, </a:t>
            </a:r>
            <a:r>
              <a:rPr lang="ru-RU" sz="1700" dirty="0" err="1"/>
              <a:t>це</a:t>
            </a:r>
            <a:r>
              <a:rPr lang="ru-RU" sz="1700" dirty="0"/>
              <a:t> </a:t>
            </a:r>
            <a:r>
              <a:rPr lang="ru-RU" sz="1700" dirty="0" err="1"/>
              <a:t>призводило</a:t>
            </a:r>
            <a:r>
              <a:rPr lang="ru-RU" sz="1700" dirty="0"/>
              <a:t> до </a:t>
            </a:r>
            <a:r>
              <a:rPr lang="ru-RU" sz="1700" dirty="0" err="1"/>
              <a:t>низького</a:t>
            </a:r>
            <a:r>
              <a:rPr lang="ru-RU" sz="1700" dirty="0"/>
              <a:t> </a:t>
            </a:r>
            <a:r>
              <a:rPr lang="ru-RU" sz="1700" dirty="0" err="1"/>
              <a:t>рівня</a:t>
            </a:r>
            <a:r>
              <a:rPr lang="ru-RU" sz="1700" dirty="0"/>
              <a:t> </a:t>
            </a:r>
            <a:r>
              <a:rPr lang="ru-RU" sz="1700" dirty="0" err="1"/>
              <a:t>заощаджень</a:t>
            </a:r>
            <a:r>
              <a:rPr lang="ru-RU" sz="1700" dirty="0"/>
              <a:t> в </a:t>
            </a:r>
            <a:r>
              <a:rPr lang="ru-RU" sz="1700" dirty="0" err="1"/>
              <a:t>економіці</a:t>
            </a:r>
            <a:r>
              <a:rPr lang="ru-RU" sz="1700" dirty="0"/>
              <a:t> - </a:t>
            </a:r>
            <a:r>
              <a:rPr lang="ru-RU" sz="1700" dirty="0" err="1"/>
              <a:t>принаймні</a:t>
            </a:r>
            <a:r>
              <a:rPr lang="ru-RU" sz="1700" dirty="0"/>
              <a:t>, </a:t>
            </a:r>
            <a:r>
              <a:rPr lang="ru-RU" sz="1700" dirty="0" err="1"/>
              <a:t>заощаджень</a:t>
            </a:r>
            <a:r>
              <a:rPr lang="ru-RU" sz="1700" dirty="0"/>
              <a:t>, </a:t>
            </a:r>
            <a:r>
              <a:rPr lang="ru-RU" sz="1700" dirty="0" err="1"/>
              <a:t>які</a:t>
            </a:r>
            <a:r>
              <a:rPr lang="ru-RU" sz="1700" dirty="0"/>
              <a:t> </a:t>
            </a:r>
            <a:r>
              <a:rPr lang="ru-RU" sz="1700" dirty="0" err="1"/>
              <a:t>працюють</a:t>
            </a:r>
            <a:r>
              <a:rPr lang="ru-RU" sz="1700" dirty="0"/>
              <a:t> і </a:t>
            </a:r>
            <a:r>
              <a:rPr lang="ru-RU" sz="1700" dirty="0" err="1"/>
              <a:t>можуть</a:t>
            </a:r>
            <a:r>
              <a:rPr lang="ru-RU" sz="1700" dirty="0"/>
              <a:t> бути </a:t>
            </a:r>
            <a:r>
              <a:rPr lang="ru-RU" sz="1700" dirty="0" err="1"/>
              <a:t>використані</a:t>
            </a:r>
            <a:r>
              <a:rPr lang="ru-RU" sz="1700" dirty="0"/>
              <a:t> для </a:t>
            </a:r>
            <a:r>
              <a:rPr lang="ru-RU" sz="1700" dirty="0" err="1"/>
              <a:t>інвестування</a:t>
            </a:r>
            <a:r>
              <a:rPr lang="ru-RU" sz="1700" dirty="0" smtClean="0"/>
              <a:t>.</a:t>
            </a:r>
          </a:p>
          <a:p>
            <a:pPr marL="419100" lvl="1" indent="0">
              <a:buNone/>
            </a:pPr>
            <a:endParaRPr lang="ru-RU" sz="1700" dirty="0"/>
          </a:p>
          <a:p>
            <a:pPr marL="419100" lvl="1" indent="0">
              <a:buNone/>
            </a:pPr>
            <a:r>
              <a:rPr lang="ru-RU" sz="1700" dirty="0"/>
              <a:t>На </a:t>
            </a:r>
            <a:r>
              <a:rPr lang="ru-RU" sz="1700" dirty="0" err="1"/>
              <a:t>цих</a:t>
            </a:r>
            <a:r>
              <a:rPr lang="ru-RU" sz="1700" dirty="0"/>
              <a:t> </a:t>
            </a:r>
            <a:r>
              <a:rPr lang="ru-RU" sz="1700" dirty="0" err="1"/>
              <a:t>двох</a:t>
            </a:r>
            <a:r>
              <a:rPr lang="ru-RU" sz="1700" dirty="0"/>
              <a:t> китах - </a:t>
            </a:r>
            <a:r>
              <a:rPr lang="ru-RU" sz="1700" dirty="0" err="1"/>
              <a:t>фіксованому</a:t>
            </a:r>
            <a:r>
              <a:rPr lang="ru-RU" sz="1700" dirty="0"/>
              <a:t> </a:t>
            </a:r>
            <a:r>
              <a:rPr lang="ru-RU" sz="1700" dirty="0" err="1"/>
              <a:t>курсі</a:t>
            </a:r>
            <a:r>
              <a:rPr lang="ru-RU" sz="1700" dirty="0"/>
              <a:t> </a:t>
            </a:r>
            <a:r>
              <a:rPr lang="ru-RU" sz="1700" dirty="0" err="1"/>
              <a:t>валюти</a:t>
            </a:r>
            <a:r>
              <a:rPr lang="ru-RU" sz="1700" dirty="0"/>
              <a:t> та </a:t>
            </a:r>
            <a:r>
              <a:rPr lang="ru-RU" sz="1700" dirty="0" err="1"/>
              <a:t>низькій</a:t>
            </a:r>
            <a:r>
              <a:rPr lang="ru-RU" sz="1700" dirty="0"/>
              <a:t> </a:t>
            </a:r>
            <a:r>
              <a:rPr lang="ru-RU" sz="1700" dirty="0" err="1"/>
              <a:t>довірі</a:t>
            </a:r>
            <a:r>
              <a:rPr lang="ru-RU" sz="1700" dirty="0"/>
              <a:t> до </a:t>
            </a:r>
            <a:r>
              <a:rPr lang="ru-RU" sz="1700" dirty="0" err="1"/>
              <a:t>фінансової</a:t>
            </a:r>
            <a:r>
              <a:rPr lang="ru-RU" sz="1700" dirty="0"/>
              <a:t> </a:t>
            </a:r>
            <a:r>
              <a:rPr lang="ru-RU" sz="1700" dirty="0" err="1"/>
              <a:t>системи</a:t>
            </a:r>
            <a:r>
              <a:rPr lang="ru-RU" sz="1700" dirty="0"/>
              <a:t> - й </a:t>
            </a:r>
            <a:r>
              <a:rPr lang="ru-RU" sz="1700" dirty="0" err="1"/>
              <a:t>була</a:t>
            </a:r>
            <a:r>
              <a:rPr lang="ru-RU" sz="1700" dirty="0"/>
              <a:t> </a:t>
            </a:r>
            <a:r>
              <a:rPr lang="ru-RU" sz="1700" dirty="0" err="1"/>
              <a:t>побудована</a:t>
            </a:r>
            <a:r>
              <a:rPr lang="ru-RU" sz="1700" dirty="0"/>
              <a:t> </a:t>
            </a:r>
            <a:r>
              <a:rPr lang="ru-RU" sz="1700" dirty="0" err="1"/>
              <a:t>українська</a:t>
            </a:r>
            <a:r>
              <a:rPr lang="ru-RU" sz="1700" dirty="0"/>
              <a:t> </a:t>
            </a:r>
            <a:r>
              <a:rPr lang="ru-RU" sz="1700" dirty="0" err="1"/>
              <a:t>економічна</a:t>
            </a:r>
            <a:r>
              <a:rPr lang="ru-RU" sz="1700" dirty="0"/>
              <a:t> модель. </a:t>
            </a:r>
            <a:endParaRPr lang="ru-RU" sz="1700" dirty="0" smtClean="0"/>
          </a:p>
          <a:p>
            <a:pPr marL="419100" lvl="1" indent="0">
              <a:buNone/>
            </a:pPr>
            <a:r>
              <a:rPr lang="ru-RU" sz="1700" dirty="0" err="1" smtClean="0"/>
              <a:t>Країна</a:t>
            </a:r>
            <a:r>
              <a:rPr lang="ru-RU" sz="1700" dirty="0" smtClean="0"/>
              <a:t> </a:t>
            </a:r>
            <a:r>
              <a:rPr lang="ru-RU" sz="1700" dirty="0" err="1"/>
              <a:t>поступово</a:t>
            </a:r>
            <a:r>
              <a:rPr lang="ru-RU" sz="1700" dirty="0"/>
              <a:t> ставала </a:t>
            </a:r>
            <a:r>
              <a:rPr lang="ru-RU" sz="1700" dirty="0" err="1"/>
              <a:t>неконкурентоспроможною</a:t>
            </a:r>
            <a:r>
              <a:rPr lang="ru-RU" sz="1700" dirty="0"/>
              <a:t> на </a:t>
            </a:r>
            <a:r>
              <a:rPr lang="ru-RU" sz="1700" dirty="0" err="1"/>
              <a:t>зовнішніх</a:t>
            </a:r>
            <a:r>
              <a:rPr lang="ru-RU" sz="1700" dirty="0"/>
              <a:t> ринках, і з 2005 року – за </a:t>
            </a:r>
            <a:r>
              <a:rPr lang="ru-RU" sz="1700" dirty="0" err="1"/>
              <a:t>розрахунками</a:t>
            </a:r>
            <a:r>
              <a:rPr lang="ru-RU" sz="1700" dirty="0"/>
              <a:t> </a:t>
            </a:r>
            <a:r>
              <a:rPr lang="ru-RU" sz="1700" dirty="0" smtClean="0"/>
              <a:t>, </a:t>
            </a:r>
            <a:r>
              <a:rPr lang="ru-RU" sz="1700" dirty="0" err="1" smtClean="0"/>
              <a:t>зроблених</a:t>
            </a:r>
            <a:r>
              <a:rPr lang="ru-RU" sz="1700" dirty="0" smtClean="0"/>
              <a:t> </a:t>
            </a:r>
            <a:r>
              <a:rPr lang="ru-RU" sz="1700" dirty="0"/>
              <a:t>на </a:t>
            </a:r>
            <a:r>
              <a:rPr lang="ru-RU" sz="1700" dirty="0" err="1"/>
              <a:t>основі</a:t>
            </a:r>
            <a:r>
              <a:rPr lang="ru-RU" sz="1700" dirty="0"/>
              <a:t> </a:t>
            </a:r>
            <a:r>
              <a:rPr lang="ru-RU" sz="1700" dirty="0" err="1"/>
              <a:t>даних</a:t>
            </a:r>
            <a:r>
              <a:rPr lang="ru-RU" sz="1700" dirty="0"/>
              <a:t> </a:t>
            </a:r>
            <a:r>
              <a:rPr lang="ru-RU" sz="1700" dirty="0" err="1" smtClean="0"/>
              <a:t>агентів</a:t>
            </a:r>
            <a:r>
              <a:rPr lang="ru-RU" sz="1700" dirty="0" smtClean="0"/>
              <a:t> </a:t>
            </a:r>
            <a:r>
              <a:rPr lang="ru-RU" sz="1700" dirty="0"/>
              <a:t>по </a:t>
            </a:r>
            <a:r>
              <a:rPr lang="ru-RU" sz="1700" dirty="0" err="1"/>
              <a:t>торгівельним</a:t>
            </a:r>
            <a:r>
              <a:rPr lang="ru-RU" sz="1700" dirty="0"/>
              <a:t> потокам з </a:t>
            </a:r>
            <a:r>
              <a:rPr lang="ru-RU" sz="1700" dirty="0" err="1"/>
              <a:t>Україною</a:t>
            </a:r>
            <a:r>
              <a:rPr lang="ru-RU" sz="1700" dirty="0"/>
              <a:t> - з 2004 року - баланс </a:t>
            </a:r>
            <a:r>
              <a:rPr lang="ru-RU" sz="1700" dirty="0" err="1"/>
              <a:t>торгівлі</a:t>
            </a:r>
            <a:r>
              <a:rPr lang="ru-RU" sz="1700" dirty="0"/>
              <a:t> став </a:t>
            </a:r>
            <a:r>
              <a:rPr lang="ru-RU" sz="1700" dirty="0" err="1"/>
              <a:t>від’ємним</a:t>
            </a:r>
            <a:r>
              <a:rPr lang="ru-RU" sz="1700" dirty="0" smtClean="0"/>
              <a:t>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5477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302" y="117566"/>
            <a:ext cx="7392988" cy="1238147"/>
          </a:xfrm>
        </p:spPr>
        <p:txBody>
          <a:bodyPr/>
          <a:lstStyle/>
          <a:p>
            <a:r>
              <a:rPr lang="ru-RU" sz="2000" b="0" i="1" dirty="0" err="1">
                <a:solidFill>
                  <a:srgbClr val="002060"/>
                </a:solidFill>
              </a:rPr>
              <a:t>Індекс</a:t>
            </a:r>
            <a:r>
              <a:rPr lang="ru-RU" sz="2000" b="0" i="1" dirty="0">
                <a:solidFill>
                  <a:srgbClr val="002060"/>
                </a:solidFill>
              </a:rPr>
              <a:t> реального курсу </a:t>
            </a:r>
            <a:r>
              <a:rPr lang="ru-RU" sz="2000" b="0" i="1" dirty="0" err="1">
                <a:solidFill>
                  <a:srgbClr val="002060"/>
                </a:solidFill>
              </a:rPr>
              <a:t>валюти</a:t>
            </a:r>
            <a:r>
              <a:rPr lang="ru-RU" sz="2000" b="0" i="1" dirty="0">
                <a:solidFill>
                  <a:srgbClr val="002060"/>
                </a:solidFill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</a:rPr>
              <a:t>чітко</a:t>
            </a:r>
            <a:r>
              <a:rPr lang="ru-RU" sz="2000" b="0" i="1" dirty="0">
                <a:solidFill>
                  <a:srgbClr val="002060"/>
                </a:solidFill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</a:rPr>
              <a:t>показує</a:t>
            </a:r>
            <a:r>
              <a:rPr lang="ru-RU" sz="2000" b="0" i="1" dirty="0">
                <a:solidFill>
                  <a:srgbClr val="002060"/>
                </a:solidFill>
              </a:rPr>
              <a:t>, </a:t>
            </a:r>
            <a:r>
              <a:rPr lang="ru-RU" sz="2000" b="0" i="1" dirty="0" err="1">
                <a:solidFill>
                  <a:srgbClr val="002060"/>
                </a:solidFill>
              </a:rPr>
              <a:t>що</a:t>
            </a:r>
            <a:r>
              <a:rPr lang="ru-RU" sz="2000" b="0" i="1" dirty="0">
                <a:solidFill>
                  <a:srgbClr val="002060"/>
                </a:solidFill>
              </a:rPr>
              <a:t> в </a:t>
            </a:r>
            <a:r>
              <a:rPr lang="ru-RU" sz="2000" b="0" i="1" dirty="0" err="1">
                <a:solidFill>
                  <a:srgbClr val="002060"/>
                </a:solidFill>
              </a:rPr>
              <a:t>другій</a:t>
            </a:r>
            <a:r>
              <a:rPr lang="ru-RU" sz="2000" b="0" i="1" dirty="0">
                <a:solidFill>
                  <a:srgbClr val="002060"/>
                </a:solidFill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</a:rPr>
              <a:t>половині</a:t>
            </a:r>
            <a:r>
              <a:rPr lang="ru-RU" sz="2000" b="0" i="1" dirty="0">
                <a:solidFill>
                  <a:srgbClr val="002060"/>
                </a:solidFill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</a:rPr>
              <a:t>двохтисячних</a:t>
            </a:r>
            <a:r>
              <a:rPr lang="ru-RU" sz="2000" b="0" i="1" dirty="0">
                <a:solidFill>
                  <a:srgbClr val="002060"/>
                </a:solidFill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</a:rPr>
              <a:t>Україна</a:t>
            </a:r>
            <a:r>
              <a:rPr lang="ru-RU" sz="2000" b="0" i="1" dirty="0">
                <a:solidFill>
                  <a:srgbClr val="002060"/>
                </a:solidFill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</a:rPr>
              <a:t>втрачала</a:t>
            </a:r>
            <a:r>
              <a:rPr lang="ru-RU" sz="2000" b="0" i="1" dirty="0">
                <a:solidFill>
                  <a:srgbClr val="002060"/>
                </a:solidFill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</a:rPr>
              <a:t>конкурентоспроможність</a:t>
            </a:r>
            <a:r>
              <a:rPr lang="ru-RU" sz="2000" b="0" i="1" dirty="0">
                <a:solidFill>
                  <a:srgbClr val="002060"/>
                </a:solidFill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</a:rPr>
              <a:t>порівняно</a:t>
            </a:r>
            <a:r>
              <a:rPr lang="ru-RU" sz="2000" b="0" i="1" dirty="0">
                <a:solidFill>
                  <a:srgbClr val="002060"/>
                </a:solidFill>
              </a:rPr>
              <a:t> з </a:t>
            </a:r>
            <a:r>
              <a:rPr lang="ru-RU" sz="2000" b="0" i="1" dirty="0" err="1">
                <a:solidFill>
                  <a:srgbClr val="002060"/>
                </a:solidFill>
              </a:rPr>
              <a:t>іншими</a:t>
            </a:r>
            <a:r>
              <a:rPr lang="ru-RU" sz="2000" b="0" i="1" dirty="0">
                <a:solidFill>
                  <a:srgbClr val="002060"/>
                </a:solidFill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</a:rPr>
              <a:t>європейськими</a:t>
            </a:r>
            <a:r>
              <a:rPr lang="ru-RU" sz="2000" b="0" i="1" dirty="0">
                <a:solidFill>
                  <a:srgbClr val="002060"/>
                </a:solidFill>
              </a:rPr>
              <a:t> </a:t>
            </a:r>
            <a:r>
              <a:rPr lang="ru-RU" sz="2000" b="0" i="1" dirty="0" err="1">
                <a:solidFill>
                  <a:srgbClr val="002060"/>
                </a:solidFill>
              </a:rPr>
              <a:t>країнами</a:t>
            </a:r>
            <a:r>
              <a:rPr lang="ru-RU" sz="2000" b="0" i="1" dirty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2" y="1407964"/>
            <a:ext cx="8559493" cy="479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0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9113"/>
            <a:ext cx="8229600" cy="5635486"/>
          </a:xfrm>
        </p:spPr>
        <p:txBody>
          <a:bodyPr anchor="ctr"/>
          <a:lstStyle/>
          <a:p>
            <a:pPr marL="419100" lvl="1" indent="0">
              <a:buNone/>
            </a:pPr>
            <a:r>
              <a:rPr lang="ru-RU" sz="2200" dirty="0" err="1"/>
              <a:t>Висока</a:t>
            </a:r>
            <a:r>
              <a:rPr lang="ru-RU" sz="2200" dirty="0"/>
              <a:t> </a:t>
            </a:r>
            <a:r>
              <a:rPr lang="ru-RU" sz="2200" dirty="0" err="1"/>
              <a:t>інфляція</a:t>
            </a:r>
            <a:r>
              <a:rPr lang="ru-RU" sz="2200" dirty="0"/>
              <a:t> мала й </a:t>
            </a:r>
            <a:r>
              <a:rPr lang="ru-RU" sz="2200" dirty="0" err="1"/>
              <a:t>інший</a:t>
            </a:r>
            <a:r>
              <a:rPr lang="ru-RU" sz="2200" dirty="0"/>
              <a:t> </a:t>
            </a:r>
            <a:r>
              <a:rPr lang="ru-RU" sz="2200" dirty="0" err="1"/>
              <a:t>ефект</a:t>
            </a:r>
            <a:r>
              <a:rPr lang="ru-RU" sz="2200" dirty="0"/>
              <a:t> - </a:t>
            </a:r>
            <a:r>
              <a:rPr lang="ru-RU" sz="2200" dirty="0" err="1"/>
              <a:t>високу</a:t>
            </a:r>
            <a:r>
              <a:rPr lang="ru-RU" sz="2200" dirty="0"/>
              <a:t> </a:t>
            </a:r>
            <a:r>
              <a:rPr lang="ru-RU" sz="2200" dirty="0" err="1"/>
              <a:t>номінальну</a:t>
            </a:r>
            <a:r>
              <a:rPr lang="ru-RU" sz="2200" dirty="0"/>
              <a:t> </a:t>
            </a:r>
            <a:r>
              <a:rPr lang="ru-RU" sz="2200" dirty="0" err="1"/>
              <a:t>дохідність</a:t>
            </a:r>
            <a:r>
              <a:rPr lang="ru-RU" sz="2200" dirty="0"/>
              <a:t> на </a:t>
            </a:r>
            <a:r>
              <a:rPr lang="ru-RU" sz="2200" dirty="0" err="1"/>
              <a:t>внутрішньому</a:t>
            </a:r>
            <a:r>
              <a:rPr lang="ru-RU" sz="2200" dirty="0"/>
              <a:t> ринку. Той, </a:t>
            </a:r>
            <a:r>
              <a:rPr lang="ru-RU" sz="2200" dirty="0" err="1"/>
              <a:t>хто</a:t>
            </a:r>
            <a:r>
              <a:rPr lang="ru-RU" sz="2200" dirty="0"/>
              <a:t> </a:t>
            </a:r>
            <a:r>
              <a:rPr lang="ru-RU" sz="2200" dirty="0" err="1"/>
              <a:t>мав</a:t>
            </a:r>
            <a:r>
              <a:rPr lang="ru-RU" sz="2200" dirty="0"/>
              <a:t> доступ до </a:t>
            </a:r>
            <a:r>
              <a:rPr lang="ru-RU" sz="2200" dirty="0" err="1"/>
              <a:t>іноземного</a:t>
            </a:r>
            <a:r>
              <a:rPr lang="ru-RU" sz="2200" dirty="0"/>
              <a:t> </a:t>
            </a:r>
            <a:r>
              <a:rPr lang="ru-RU" sz="2200" dirty="0" err="1"/>
              <a:t>фінансування</a:t>
            </a:r>
            <a:r>
              <a:rPr lang="ru-RU" sz="2200" dirty="0"/>
              <a:t>, яке </a:t>
            </a:r>
            <a:r>
              <a:rPr lang="ru-RU" sz="2200" dirty="0" err="1"/>
              <a:t>тоді</a:t>
            </a:r>
            <a:r>
              <a:rPr lang="ru-RU" sz="2200" dirty="0"/>
              <a:t> </a:t>
            </a:r>
            <a:r>
              <a:rPr lang="ru-RU" sz="2200" dirty="0" err="1"/>
              <a:t>було</a:t>
            </a:r>
            <a:r>
              <a:rPr lang="ru-RU" sz="2200" dirty="0"/>
              <a:t> дешевим, </a:t>
            </a:r>
            <a:r>
              <a:rPr lang="ru-RU" sz="2200" dirty="0" err="1"/>
              <a:t>міг</a:t>
            </a:r>
            <a:r>
              <a:rPr lang="ru-RU" sz="2200" dirty="0"/>
              <a:t> просто </a:t>
            </a:r>
            <a:r>
              <a:rPr lang="ru-RU" sz="2200" dirty="0" err="1"/>
              <a:t>вкладати</a:t>
            </a:r>
            <a:r>
              <a:rPr lang="ru-RU" sz="2200" dirty="0"/>
              <a:t> </a:t>
            </a:r>
            <a:r>
              <a:rPr lang="ru-RU" sz="2200" dirty="0" err="1"/>
              <a:t>ці</a:t>
            </a:r>
            <a:r>
              <a:rPr lang="ru-RU" sz="2200" dirty="0"/>
              <a:t> </a:t>
            </a:r>
            <a:r>
              <a:rPr lang="ru-RU" sz="2200" dirty="0" err="1"/>
              <a:t>дешеві</a:t>
            </a:r>
            <a:r>
              <a:rPr lang="ru-RU" sz="2200" dirty="0"/>
              <a:t> </a:t>
            </a:r>
            <a:r>
              <a:rPr lang="ru-RU" sz="2200" dirty="0" err="1"/>
              <a:t>гроші</a:t>
            </a:r>
            <a:r>
              <a:rPr lang="ru-RU" sz="2200" dirty="0"/>
              <a:t> в будь-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активи</a:t>
            </a:r>
            <a:r>
              <a:rPr lang="ru-RU" sz="2200" dirty="0"/>
              <a:t> - </a:t>
            </a:r>
            <a:r>
              <a:rPr lang="ru-RU" sz="2200" dirty="0" err="1"/>
              <a:t>наприклад</a:t>
            </a:r>
            <a:r>
              <a:rPr lang="ru-RU" sz="2200" dirty="0"/>
              <a:t>, землю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нерухомість</a:t>
            </a:r>
            <a:r>
              <a:rPr lang="ru-RU" sz="2200" dirty="0"/>
              <a:t> та </a:t>
            </a:r>
            <a:r>
              <a:rPr lang="ru-RU" sz="2200" dirty="0" err="1"/>
              <a:t>спостерігати</a:t>
            </a:r>
            <a:r>
              <a:rPr lang="ru-RU" sz="2200" dirty="0"/>
              <a:t>, як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ціна</a:t>
            </a:r>
            <a:r>
              <a:rPr lang="ru-RU" sz="2200" dirty="0"/>
              <a:t> </a:t>
            </a:r>
            <a:r>
              <a:rPr lang="ru-RU" sz="2200" dirty="0" err="1"/>
              <a:t>зростає</a:t>
            </a:r>
            <a:r>
              <a:rPr lang="ru-RU" sz="2200" dirty="0"/>
              <a:t> за </a:t>
            </a:r>
            <a:r>
              <a:rPr lang="ru-RU" sz="2200" dirty="0" err="1"/>
              <a:t>рахунок</a:t>
            </a:r>
            <a:r>
              <a:rPr lang="ru-RU" sz="2200" dirty="0"/>
              <a:t> </a:t>
            </a:r>
            <a:r>
              <a:rPr lang="ru-RU" sz="2200" dirty="0" err="1"/>
              <a:t>інфляції</a:t>
            </a:r>
            <a:r>
              <a:rPr lang="ru-RU" sz="2200" dirty="0"/>
              <a:t> на 10% </a:t>
            </a:r>
            <a:r>
              <a:rPr lang="ru-RU" sz="2200" dirty="0" err="1"/>
              <a:t>щорічно</a:t>
            </a:r>
            <a:r>
              <a:rPr lang="ru-RU" sz="2200" dirty="0" smtClean="0"/>
              <a:t>.</a:t>
            </a:r>
          </a:p>
          <a:p>
            <a:pPr marL="419100" lvl="1" indent="0">
              <a:buNone/>
            </a:pPr>
            <a:endParaRPr lang="ru-RU" sz="2200" dirty="0"/>
          </a:p>
          <a:p>
            <a:pPr marL="419100" lvl="1" indent="0">
              <a:buNone/>
            </a:pPr>
            <a:r>
              <a:rPr lang="ru-RU" sz="2200" dirty="0" err="1" smtClean="0"/>
              <a:t>Фактично</a:t>
            </a:r>
            <a:r>
              <a:rPr lang="ru-RU" sz="2200" dirty="0"/>
              <a:t>, </a:t>
            </a:r>
            <a:r>
              <a:rPr lang="ru-RU" sz="2200" dirty="0" err="1"/>
              <a:t>країна</a:t>
            </a:r>
            <a:r>
              <a:rPr lang="ru-RU" sz="2200" dirty="0"/>
              <a:t> жила в борг, </a:t>
            </a:r>
            <a:r>
              <a:rPr lang="ru-RU" sz="2200" dirty="0" err="1"/>
              <a:t>споживаючи</a:t>
            </a:r>
            <a:r>
              <a:rPr lang="ru-RU" sz="2200" dirty="0"/>
              <a:t> </a:t>
            </a:r>
            <a:r>
              <a:rPr lang="ru-RU" sz="2200" dirty="0" err="1"/>
              <a:t>більше</a:t>
            </a:r>
            <a:r>
              <a:rPr lang="ru-RU" sz="2200" dirty="0"/>
              <a:t>, </a:t>
            </a:r>
            <a:r>
              <a:rPr lang="ru-RU" sz="2200" dirty="0" err="1"/>
              <a:t>ніж</a:t>
            </a:r>
            <a:r>
              <a:rPr lang="ru-RU" sz="2200" dirty="0"/>
              <a:t> вона </a:t>
            </a:r>
            <a:r>
              <a:rPr lang="ru-RU" sz="2200" dirty="0" err="1"/>
              <a:t>виробляла</a:t>
            </a:r>
            <a:r>
              <a:rPr lang="ru-RU" sz="2200" dirty="0"/>
              <a:t>. Як </a:t>
            </a:r>
            <a:r>
              <a:rPr lang="ru-RU" sz="2200" dirty="0" err="1"/>
              <a:t>тільки</a:t>
            </a:r>
            <a:r>
              <a:rPr lang="ru-RU" sz="2200" dirty="0"/>
              <a:t> </a:t>
            </a:r>
            <a:r>
              <a:rPr lang="ru-RU" sz="2200" dirty="0" err="1"/>
              <a:t>брати</a:t>
            </a:r>
            <a:r>
              <a:rPr lang="ru-RU" sz="2200" dirty="0"/>
              <a:t> в борг стало </a:t>
            </a:r>
            <a:r>
              <a:rPr lang="ru-RU" sz="2200" dirty="0" err="1"/>
              <a:t>неможливо</a:t>
            </a:r>
            <a:r>
              <a:rPr lang="ru-RU" sz="2200" dirty="0"/>
              <a:t>, ми </a:t>
            </a:r>
            <a:r>
              <a:rPr lang="ru-RU" sz="2200" dirty="0" err="1"/>
              <a:t>отримали</a:t>
            </a:r>
            <a:r>
              <a:rPr lang="ru-RU" sz="2200" dirty="0"/>
              <a:t>, </a:t>
            </a:r>
            <a:r>
              <a:rPr lang="ru-RU" sz="2200" dirty="0" err="1"/>
              <a:t>відповідно</a:t>
            </a:r>
            <a:r>
              <a:rPr lang="ru-RU" sz="2200" dirty="0"/>
              <a:t>, </a:t>
            </a:r>
            <a:r>
              <a:rPr lang="ru-RU" sz="2200" dirty="0" err="1"/>
              <a:t>найбільше</a:t>
            </a:r>
            <a:r>
              <a:rPr lang="ru-RU" sz="2200" dirty="0"/>
              <a:t> в </a:t>
            </a:r>
            <a:r>
              <a:rPr lang="ru-RU" sz="2200" dirty="0" err="1"/>
              <a:t>світі</a:t>
            </a:r>
            <a:r>
              <a:rPr lang="ru-RU" sz="2200" dirty="0"/>
              <a:t> </a:t>
            </a:r>
            <a:r>
              <a:rPr lang="ru-RU" sz="2200" dirty="0" err="1"/>
              <a:t>падіння</a:t>
            </a:r>
            <a:r>
              <a:rPr lang="ru-RU" sz="2200" dirty="0"/>
              <a:t> ВВП.</a:t>
            </a:r>
          </a:p>
          <a:p>
            <a:pPr marL="419100" lvl="1" indent="0">
              <a:buNone/>
            </a:pPr>
            <a:r>
              <a:rPr lang="ru-RU" sz="2200" dirty="0"/>
              <a:t>Мало того, через </a:t>
            </a:r>
            <a:r>
              <a:rPr lang="ru-RU" sz="2200" dirty="0" err="1"/>
              <a:t>стрімку</a:t>
            </a:r>
            <a:r>
              <a:rPr lang="ru-RU" sz="2200" dirty="0"/>
              <a:t> </a:t>
            </a:r>
            <a:r>
              <a:rPr lang="ru-RU" sz="2200" dirty="0" err="1"/>
              <a:t>девальвацію</a:t>
            </a:r>
            <a:r>
              <a:rPr lang="ru-RU" sz="2200" dirty="0"/>
              <a:t> - а рано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пізно</a:t>
            </a:r>
            <a:r>
              <a:rPr lang="ru-RU" sz="2200" dirty="0"/>
              <a:t> </a:t>
            </a:r>
            <a:r>
              <a:rPr lang="ru-RU" sz="2200" dirty="0" err="1"/>
              <a:t>уникнути</a:t>
            </a:r>
            <a:r>
              <a:rPr lang="ru-RU" sz="2200" dirty="0"/>
              <a:t> </a:t>
            </a:r>
            <a:r>
              <a:rPr lang="ru-RU" sz="2200" dirty="0" err="1"/>
              <a:t>її</a:t>
            </a:r>
            <a:r>
              <a:rPr lang="ru-RU" sz="2200" dirty="0"/>
              <a:t> в </a:t>
            </a:r>
            <a:r>
              <a:rPr lang="ru-RU" sz="2200" dirty="0" err="1"/>
              <a:t>подібній</a:t>
            </a:r>
            <a:r>
              <a:rPr lang="ru-RU" sz="2200" dirty="0"/>
              <a:t> </a:t>
            </a:r>
            <a:r>
              <a:rPr lang="ru-RU" sz="2200" dirty="0" err="1"/>
              <a:t>моделі</a:t>
            </a:r>
            <a:r>
              <a:rPr lang="ru-RU" sz="2200" dirty="0"/>
              <a:t> економіки </a:t>
            </a:r>
            <a:r>
              <a:rPr lang="ru-RU" sz="2200" dirty="0" err="1"/>
              <a:t>неможливо</a:t>
            </a:r>
            <a:r>
              <a:rPr lang="ru-RU" sz="2200" dirty="0"/>
              <a:t> - і </a:t>
            </a:r>
            <a:r>
              <a:rPr lang="ru-RU" sz="2200" dirty="0" err="1"/>
              <a:t>зростання</a:t>
            </a:r>
            <a:r>
              <a:rPr lang="ru-RU" sz="2200" dirty="0"/>
              <a:t> </a:t>
            </a:r>
            <a:r>
              <a:rPr lang="ru-RU" sz="2200" dirty="0" err="1"/>
              <a:t>валютних</a:t>
            </a:r>
            <a:r>
              <a:rPr lang="ru-RU" sz="2200" dirty="0"/>
              <a:t> </a:t>
            </a:r>
            <a:r>
              <a:rPr lang="ru-RU" sz="2200" dirty="0" err="1"/>
              <a:t>зобов’язань</a:t>
            </a:r>
            <a:r>
              <a:rPr lang="ru-RU" sz="2200" dirty="0"/>
              <a:t>, </a:t>
            </a:r>
            <a:r>
              <a:rPr lang="ru-RU" sz="2200" dirty="0" err="1"/>
              <a:t>якщо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номінувати</a:t>
            </a:r>
            <a:r>
              <a:rPr lang="ru-RU" sz="2200" dirty="0"/>
              <a:t> у </a:t>
            </a:r>
            <a:r>
              <a:rPr lang="ru-RU" sz="2200" dirty="0" err="1"/>
              <a:t>гривні</a:t>
            </a:r>
            <a:r>
              <a:rPr lang="ru-RU" sz="2200" dirty="0"/>
              <a:t>, </a:t>
            </a:r>
            <a:r>
              <a:rPr lang="ru-RU" sz="2200" dirty="0" err="1"/>
              <a:t>українські</a:t>
            </a:r>
            <a:r>
              <a:rPr lang="ru-RU" sz="2200" dirty="0"/>
              <a:t> банки </a:t>
            </a:r>
            <a:r>
              <a:rPr lang="ru-RU" sz="2200" dirty="0" err="1"/>
              <a:t>опинилися</a:t>
            </a:r>
            <a:r>
              <a:rPr lang="ru-RU" sz="2200" dirty="0"/>
              <a:t> на </a:t>
            </a:r>
            <a:r>
              <a:rPr lang="ru-RU" sz="2200" dirty="0" err="1"/>
              <a:t>межі</a:t>
            </a:r>
            <a:r>
              <a:rPr lang="ru-RU" sz="2200" dirty="0"/>
              <a:t> </a:t>
            </a:r>
            <a:r>
              <a:rPr lang="ru-RU" sz="2200" dirty="0" err="1"/>
              <a:t>виживання</a:t>
            </a:r>
            <a:r>
              <a:rPr lang="ru-RU" sz="2200" dirty="0"/>
              <a:t>, а </a:t>
            </a:r>
            <a:r>
              <a:rPr lang="ru-RU" sz="2200" dirty="0" err="1"/>
              <a:t>кредитування</a:t>
            </a:r>
            <a:r>
              <a:rPr lang="ru-RU" sz="2200" dirty="0"/>
              <a:t> до сих </a:t>
            </a:r>
            <a:r>
              <a:rPr lang="ru-RU" sz="2200" dirty="0" err="1"/>
              <a:t>пір</a:t>
            </a:r>
            <a:r>
              <a:rPr lang="ru-RU" sz="2200" dirty="0"/>
              <a:t> не </a:t>
            </a:r>
            <a:r>
              <a:rPr lang="ru-RU" sz="2200" dirty="0" err="1"/>
              <a:t>одужало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103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" y="159993"/>
            <a:ext cx="7392988" cy="563563"/>
          </a:xfrm>
        </p:spPr>
        <p:txBody>
          <a:bodyPr/>
          <a:lstStyle/>
          <a:p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452" y="967408"/>
            <a:ext cx="8482479" cy="5119493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0" dirty="0" err="1"/>
              <a:t>Така</a:t>
            </a:r>
            <a:r>
              <a:rPr lang="ru-RU" sz="2000" b="0" dirty="0"/>
              <a:t> </a:t>
            </a:r>
            <a:r>
              <a:rPr lang="ru-RU" sz="2000" b="0" dirty="0" err="1"/>
              <a:t>макроекономічна</a:t>
            </a:r>
            <a:r>
              <a:rPr lang="ru-RU" sz="2000" b="0" dirty="0"/>
              <a:t> модель </a:t>
            </a:r>
            <a:r>
              <a:rPr lang="ru-RU" sz="2000" b="0" dirty="0" err="1"/>
              <a:t>має</a:t>
            </a:r>
            <a:r>
              <a:rPr lang="ru-RU" sz="2000" b="0" dirty="0"/>
              <a:t> три </a:t>
            </a:r>
            <a:r>
              <a:rPr lang="ru-RU" sz="2000" b="0" dirty="0" err="1"/>
              <a:t>величезні</a:t>
            </a:r>
            <a:r>
              <a:rPr lang="ru-RU" sz="2000" b="0" dirty="0"/>
              <a:t> </a:t>
            </a:r>
            <a:r>
              <a:rPr lang="ru-RU" sz="2000" b="0" dirty="0" err="1" smtClean="0"/>
              <a:t>недоліки</a:t>
            </a:r>
            <a:r>
              <a:rPr lang="ru-RU" sz="2000" b="0" dirty="0" smtClean="0"/>
              <a:t>:</a:t>
            </a:r>
            <a:endParaRPr lang="ru-RU" sz="2000" b="0" dirty="0"/>
          </a:p>
          <a:p>
            <a:r>
              <a:rPr lang="ru-RU" sz="2000" b="0" i="1" dirty="0" err="1"/>
              <a:t>По-перше</a:t>
            </a:r>
            <a:r>
              <a:rPr lang="ru-RU" sz="2000" b="0" dirty="0"/>
              <a:t>, вона </a:t>
            </a:r>
            <a:r>
              <a:rPr lang="ru-RU" sz="2000" b="0" dirty="0" err="1"/>
              <a:t>значно</a:t>
            </a:r>
            <a:r>
              <a:rPr lang="ru-RU" sz="2000" b="0" dirty="0"/>
              <a:t> </a:t>
            </a:r>
            <a:r>
              <a:rPr lang="ru-RU" sz="2000" b="0" dirty="0" err="1"/>
              <a:t>ускладнює</a:t>
            </a:r>
            <a:r>
              <a:rPr lang="ru-RU" sz="2000" b="0" dirty="0"/>
              <a:t> та </a:t>
            </a:r>
            <a:r>
              <a:rPr lang="ru-RU" sz="2000" b="0" dirty="0" err="1"/>
              <a:t>уповільнює</a:t>
            </a:r>
            <a:r>
              <a:rPr lang="ru-RU" sz="2000" b="0" dirty="0"/>
              <a:t> </a:t>
            </a:r>
            <a:r>
              <a:rPr lang="ru-RU" sz="2000" b="0" dirty="0" err="1"/>
              <a:t>розвиток</a:t>
            </a:r>
            <a:r>
              <a:rPr lang="ru-RU" sz="2000" b="0" dirty="0"/>
              <a:t> </a:t>
            </a:r>
            <a:r>
              <a:rPr lang="ru-RU" sz="2000" b="0" dirty="0" err="1"/>
              <a:t>власної</a:t>
            </a:r>
            <a:r>
              <a:rPr lang="ru-RU" sz="2000" b="0" dirty="0"/>
              <a:t> </a:t>
            </a:r>
            <a:r>
              <a:rPr lang="ru-RU" sz="2000" b="0" dirty="0" err="1"/>
              <a:t>фінансової</a:t>
            </a:r>
            <a:r>
              <a:rPr lang="ru-RU" sz="2000" b="0" dirty="0"/>
              <a:t> </a:t>
            </a:r>
            <a:r>
              <a:rPr lang="ru-RU" sz="2000" b="0" dirty="0" err="1"/>
              <a:t>системи</a:t>
            </a:r>
            <a:r>
              <a:rPr lang="ru-RU" sz="2000" b="0" dirty="0" smtClean="0"/>
              <a:t>.</a:t>
            </a:r>
          </a:p>
          <a:p>
            <a:endParaRPr lang="ru-RU" sz="2000" b="0" dirty="0"/>
          </a:p>
          <a:p>
            <a:r>
              <a:rPr lang="ru-RU" sz="2000" b="0" dirty="0" err="1" smtClean="0"/>
              <a:t>Другий</a:t>
            </a:r>
            <a:r>
              <a:rPr lang="ru-RU" sz="2000" b="0" dirty="0" smtClean="0"/>
              <a:t> </a:t>
            </a:r>
            <a:r>
              <a:rPr lang="ru-RU" sz="2000" b="0" dirty="0" err="1"/>
              <a:t>недолік</a:t>
            </a:r>
            <a:r>
              <a:rPr lang="ru-RU" sz="2000" b="0" dirty="0"/>
              <a:t> </a:t>
            </a:r>
            <a:r>
              <a:rPr lang="ru-RU" sz="2000" b="0" dirty="0" err="1"/>
              <a:t>моделі</a:t>
            </a:r>
            <a:r>
              <a:rPr lang="ru-RU" sz="2000" b="0" dirty="0"/>
              <a:t> - </a:t>
            </a:r>
            <a:r>
              <a:rPr lang="ru-RU" sz="2000" b="0" dirty="0" err="1"/>
              <a:t>притаманна</a:t>
            </a:r>
            <a:r>
              <a:rPr lang="ru-RU" sz="2000" b="0" dirty="0"/>
              <a:t> </a:t>
            </a:r>
            <a:r>
              <a:rPr lang="ru-RU" sz="2000" b="0" dirty="0" err="1"/>
              <a:t>їй</a:t>
            </a:r>
            <a:r>
              <a:rPr lang="ru-RU" sz="2000" b="0" dirty="0"/>
              <a:t> </a:t>
            </a:r>
            <a:r>
              <a:rPr lang="ru-RU" sz="2000" b="0" dirty="0" err="1"/>
              <a:t>нестабільність</a:t>
            </a:r>
            <a:r>
              <a:rPr lang="ru-RU" sz="2000" b="0" dirty="0"/>
              <a:t>. </a:t>
            </a:r>
            <a:r>
              <a:rPr lang="ru-RU" sz="2000" b="0" dirty="0" err="1"/>
              <a:t>Рикардо</a:t>
            </a:r>
            <a:r>
              <a:rPr lang="ru-RU" sz="2000" b="0" dirty="0"/>
              <a:t> </a:t>
            </a:r>
            <a:r>
              <a:rPr lang="ru-RU" sz="2000" b="0" dirty="0" err="1"/>
              <a:t>Хаусманн</a:t>
            </a:r>
            <a:r>
              <a:rPr lang="ru-RU" sz="2000" b="0" dirty="0"/>
              <a:t>, </a:t>
            </a:r>
            <a:r>
              <a:rPr lang="ru-RU" sz="2000" b="0" dirty="0" err="1"/>
              <a:t>відомий</a:t>
            </a:r>
            <a:r>
              <a:rPr lang="ru-RU" sz="2000" b="0" dirty="0"/>
              <a:t> </a:t>
            </a:r>
            <a:r>
              <a:rPr lang="ru-RU" sz="2000" b="0" dirty="0" err="1"/>
              <a:t>американський</a:t>
            </a:r>
            <a:r>
              <a:rPr lang="ru-RU" sz="2000" b="0" dirty="0"/>
              <a:t> </a:t>
            </a:r>
            <a:r>
              <a:rPr lang="ru-RU" sz="2000" b="0" dirty="0" err="1"/>
              <a:t>економіст</a:t>
            </a:r>
            <a:r>
              <a:rPr lang="ru-RU" sz="2000" b="0" dirty="0"/>
              <a:t> та </a:t>
            </a:r>
            <a:r>
              <a:rPr lang="ru-RU" sz="2000" b="0" dirty="0" err="1"/>
              <a:t>екс-міністр</a:t>
            </a:r>
            <a:r>
              <a:rPr lang="ru-RU" sz="2000" b="0" dirty="0"/>
              <a:t> </a:t>
            </a:r>
            <a:r>
              <a:rPr lang="ru-RU" sz="2000" b="0" dirty="0" err="1"/>
              <a:t>планування</a:t>
            </a:r>
            <a:r>
              <a:rPr lang="ru-RU" sz="2000" b="0" dirty="0"/>
              <a:t> </a:t>
            </a:r>
            <a:r>
              <a:rPr lang="ru-RU" sz="2000" b="0" dirty="0" err="1"/>
              <a:t>Венесуели</a:t>
            </a:r>
            <a:r>
              <a:rPr lang="ru-RU" sz="2000" b="0" dirty="0"/>
              <a:t>, колись назвав </a:t>
            </a:r>
            <a:r>
              <a:rPr lang="ru-RU" sz="2000" b="0" dirty="0" err="1"/>
              <a:t>поєднання</a:t>
            </a:r>
            <a:r>
              <a:rPr lang="ru-RU" sz="2000" b="0" dirty="0"/>
              <a:t> </a:t>
            </a:r>
            <a:r>
              <a:rPr lang="ru-RU" sz="2000" b="0" dirty="0" err="1"/>
              <a:t>фіксованого</a:t>
            </a:r>
            <a:r>
              <a:rPr lang="ru-RU" sz="2000" b="0" dirty="0"/>
              <a:t> курсу з </a:t>
            </a:r>
            <a:r>
              <a:rPr lang="ru-RU" sz="2000" b="0" dirty="0" err="1"/>
              <a:t>залежністю</a:t>
            </a:r>
            <a:r>
              <a:rPr lang="ru-RU" sz="2000" b="0" dirty="0"/>
              <a:t> </a:t>
            </a:r>
            <a:r>
              <a:rPr lang="ru-RU" sz="2000" b="0" dirty="0" err="1"/>
              <a:t>від</a:t>
            </a:r>
            <a:r>
              <a:rPr lang="ru-RU" sz="2000" b="0" dirty="0"/>
              <a:t> </a:t>
            </a:r>
            <a:r>
              <a:rPr lang="ru-RU" sz="2000" b="0" dirty="0" err="1"/>
              <a:t>зарубіжних</a:t>
            </a:r>
            <a:r>
              <a:rPr lang="ru-RU" sz="2000" b="0" dirty="0"/>
              <a:t> </a:t>
            </a:r>
            <a:r>
              <a:rPr lang="ru-RU" sz="2000" b="0" dirty="0" err="1"/>
              <a:t>валютних</a:t>
            </a:r>
            <a:r>
              <a:rPr lang="ru-RU" sz="2000" b="0" dirty="0"/>
              <a:t> </a:t>
            </a:r>
            <a:r>
              <a:rPr lang="ru-RU" sz="2000" b="0" dirty="0" err="1"/>
              <a:t>кредитів</a:t>
            </a:r>
            <a:r>
              <a:rPr lang="ru-RU" sz="2000" b="0" dirty="0"/>
              <a:t> "пороховою бочкою</a:t>
            </a:r>
            <a:r>
              <a:rPr lang="ru-RU" sz="2000" b="0" dirty="0" smtClean="0"/>
              <a:t>".</a:t>
            </a:r>
          </a:p>
          <a:p>
            <a:endParaRPr lang="ru-RU" sz="2000" b="0" dirty="0"/>
          </a:p>
          <a:p>
            <a:r>
              <a:rPr lang="ru-RU" sz="2000" b="0" dirty="0" err="1"/>
              <a:t>Нарешті</a:t>
            </a:r>
            <a:r>
              <a:rPr lang="ru-RU" sz="2000" b="0" dirty="0"/>
              <a:t>, </a:t>
            </a:r>
            <a:r>
              <a:rPr lang="ru-RU" sz="2000" b="0" dirty="0" err="1"/>
              <a:t>третій</a:t>
            </a:r>
            <a:r>
              <a:rPr lang="ru-RU" sz="2000" b="0" dirty="0"/>
              <a:t> - для </a:t>
            </a:r>
            <a:r>
              <a:rPr lang="ru-RU" sz="2000" b="0" dirty="0" err="1"/>
              <a:t>довгострокового</a:t>
            </a:r>
            <a:r>
              <a:rPr lang="ru-RU" sz="2000" b="0" dirty="0"/>
              <a:t> </a:t>
            </a:r>
            <a:r>
              <a:rPr lang="ru-RU" sz="2000" b="0" dirty="0" err="1"/>
              <a:t>розвитку</a:t>
            </a:r>
            <a:r>
              <a:rPr lang="ru-RU" sz="2000" b="0" dirty="0"/>
              <a:t> </a:t>
            </a:r>
            <a:r>
              <a:rPr lang="ru-RU" sz="2000" b="0" dirty="0" err="1"/>
              <a:t>країни</a:t>
            </a:r>
            <a:r>
              <a:rPr lang="ru-RU" sz="2000" b="0" dirty="0"/>
              <a:t> </a:t>
            </a:r>
            <a:r>
              <a:rPr lang="ru-RU" sz="2000" b="0" dirty="0" err="1"/>
              <a:t>недолік</a:t>
            </a:r>
            <a:r>
              <a:rPr lang="ru-RU" sz="2000" b="0" dirty="0"/>
              <a:t> </a:t>
            </a:r>
            <a:r>
              <a:rPr lang="ru-RU" sz="2000" b="0" dirty="0" err="1"/>
              <a:t>нашої</a:t>
            </a:r>
            <a:r>
              <a:rPr lang="ru-RU" sz="2000" b="0" dirty="0"/>
              <a:t> </a:t>
            </a:r>
            <a:r>
              <a:rPr lang="ru-RU" sz="2000" b="0" dirty="0" err="1"/>
              <a:t>економічної</a:t>
            </a:r>
            <a:r>
              <a:rPr lang="ru-RU" sz="2000" b="0" dirty="0"/>
              <a:t> </a:t>
            </a:r>
            <a:r>
              <a:rPr lang="ru-RU" sz="2000" b="0" dirty="0" err="1"/>
              <a:t>моделі</a:t>
            </a:r>
            <a:r>
              <a:rPr lang="ru-RU" sz="2000" b="0" dirty="0"/>
              <a:t> - </a:t>
            </a:r>
            <a:r>
              <a:rPr lang="ru-RU" sz="2000" b="0" dirty="0" err="1"/>
              <a:t>низька</a:t>
            </a:r>
            <a:r>
              <a:rPr lang="ru-RU" sz="2000" b="0" dirty="0"/>
              <a:t> </a:t>
            </a:r>
            <a:r>
              <a:rPr lang="ru-RU" sz="2000" b="0" dirty="0" err="1"/>
              <a:t>конкурентоспроможність</a:t>
            </a:r>
            <a:r>
              <a:rPr lang="ru-RU" sz="2000" b="0" dirty="0"/>
              <a:t> на </a:t>
            </a:r>
            <a:r>
              <a:rPr lang="ru-RU" sz="2000" b="0" dirty="0" err="1"/>
              <a:t>зовнішніх</a:t>
            </a:r>
            <a:r>
              <a:rPr lang="ru-RU" sz="2000" b="0" dirty="0"/>
              <a:t> ринках та </a:t>
            </a:r>
            <a:r>
              <a:rPr lang="ru-RU" sz="2000" b="0" dirty="0" err="1"/>
              <a:t>орієнтація</a:t>
            </a:r>
            <a:r>
              <a:rPr lang="ru-RU" sz="2000" b="0" dirty="0"/>
              <a:t> </a:t>
            </a:r>
            <a:r>
              <a:rPr lang="ru-RU" sz="2000" b="0" dirty="0" err="1"/>
              <a:t>інвесторів</a:t>
            </a:r>
            <a:r>
              <a:rPr lang="ru-RU" sz="2000" b="0" dirty="0"/>
              <a:t> на </a:t>
            </a:r>
            <a:r>
              <a:rPr lang="ru-RU" sz="2000" b="0" dirty="0" err="1"/>
              <a:t>підігрітий</a:t>
            </a:r>
            <a:r>
              <a:rPr lang="ru-RU" sz="2000" b="0" dirty="0"/>
              <a:t> </a:t>
            </a:r>
            <a:r>
              <a:rPr lang="ru-RU" sz="2000" b="0" dirty="0" err="1"/>
              <a:t>інфляцією</a:t>
            </a:r>
            <a:r>
              <a:rPr lang="ru-RU" sz="2000" b="0" dirty="0"/>
              <a:t> </a:t>
            </a:r>
            <a:r>
              <a:rPr lang="ru-RU" sz="2000" b="0" dirty="0" err="1"/>
              <a:t>внутрішній</a:t>
            </a:r>
            <a:r>
              <a:rPr lang="ru-RU" sz="2000" b="0" dirty="0"/>
              <a:t> </a:t>
            </a:r>
            <a:r>
              <a:rPr lang="ru-RU" sz="2000" b="0" dirty="0" err="1"/>
              <a:t>ринок</a:t>
            </a:r>
            <a:r>
              <a:rPr lang="ru-RU" sz="2000" b="0" dirty="0"/>
              <a:t>, з </a:t>
            </a:r>
            <a:r>
              <a:rPr lang="ru-RU" sz="2000" b="0" dirty="0" err="1"/>
              <a:t>його</a:t>
            </a:r>
            <a:r>
              <a:rPr lang="ru-RU" sz="2000" b="0" dirty="0"/>
              <a:t> </a:t>
            </a:r>
            <a:r>
              <a:rPr lang="ru-RU" sz="2000" b="0" dirty="0" err="1"/>
              <a:t>високою</a:t>
            </a:r>
            <a:r>
              <a:rPr lang="ru-RU" sz="2000" b="0" dirty="0"/>
              <a:t> </a:t>
            </a:r>
            <a:r>
              <a:rPr lang="ru-RU" sz="2000" b="0" dirty="0" err="1"/>
              <a:t>дохідністю</a:t>
            </a:r>
            <a:r>
              <a:rPr lang="ru-RU" sz="2000" b="0" dirty="0" smtClean="0"/>
              <a:t>.</a:t>
            </a:r>
            <a:endParaRPr lang="ru-RU" sz="2000" b="0" dirty="0"/>
          </a:p>
        </p:txBody>
      </p:sp>
      <p:pic>
        <p:nvPicPr>
          <p:cNvPr id="5" name="Picture 16" descr="fl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619" y="5759355"/>
            <a:ext cx="2119312" cy="109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6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 smtClean="0">
                <a:latin typeface="Monotype Corsiva" pitchFamily="66" charset="0"/>
              </a:rPr>
              <a:t>Зміст</a:t>
            </a:r>
            <a:r>
              <a:rPr lang="ru-RU" sz="4000" dirty="0" smtClean="0">
                <a:latin typeface="Monotype Corsiva" pitchFamily="66" charset="0"/>
              </a:rPr>
              <a:t>:</a:t>
            </a:r>
            <a:endParaRPr lang="en-US" sz="4000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grpSp>
        <p:nvGrpSpPr>
          <p:cNvPr id="89176" name="Group 88"/>
          <p:cNvGrpSpPr>
            <a:grpSpLocks/>
          </p:cNvGrpSpPr>
          <p:nvPr/>
        </p:nvGrpSpPr>
        <p:grpSpPr bwMode="auto">
          <a:xfrm>
            <a:off x="1958975" y="1905000"/>
            <a:ext cx="5970611" cy="739775"/>
            <a:chOff x="1728" y="1680"/>
            <a:chExt cx="4560" cy="653"/>
          </a:xfrm>
        </p:grpSpPr>
        <p:sp>
          <p:nvSpPr>
            <p:cNvPr id="89150" name="AutoShape 62"/>
            <p:cNvSpPr>
              <a:spLocks noChangeArrowheads="1"/>
            </p:cNvSpPr>
            <p:nvPr/>
          </p:nvSpPr>
          <p:spPr bwMode="gray">
            <a:xfrm>
              <a:off x="2096" y="1793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51" name="AutoShape 63"/>
            <p:cNvSpPr>
              <a:spLocks noChangeArrowheads="1"/>
            </p:cNvSpPr>
            <p:nvPr/>
          </p:nvSpPr>
          <p:spPr bwMode="gray">
            <a:xfrm>
              <a:off x="1728" y="1680"/>
              <a:ext cx="662" cy="653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52" name="Text Box 64"/>
            <p:cNvSpPr txBox="1">
              <a:spLocks noChangeArrowheads="1"/>
            </p:cNvSpPr>
            <p:nvPr/>
          </p:nvSpPr>
          <p:spPr bwMode="gray">
            <a:xfrm>
              <a:off x="1923" y="1827"/>
              <a:ext cx="3920" cy="3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68415" tIns="34208" rIns="68415" bIns="34208">
              <a:spAutoFit/>
            </a:bodyPr>
            <a:lstStyle/>
            <a:p>
              <a:pPr algn="ctr" defTabSz="684213" eaLnBrk="0" hangingPunct="0"/>
              <a:r>
                <a:rPr lang="ru-RU" sz="2400" b="1" dirty="0" err="1" smtClean="0">
                  <a:solidFill>
                    <a:schemeClr val="bg1"/>
                  </a:solidFill>
                  <a:latin typeface="Monotype Corsiva" pitchFamily="66" charset="0"/>
                </a:rPr>
                <a:t>Поняття</a:t>
              </a:r>
              <a:r>
                <a:rPr lang="ru-RU" sz="2400" b="1" dirty="0" smtClean="0">
                  <a:solidFill>
                    <a:schemeClr val="bg1"/>
                  </a:solidFill>
                  <a:latin typeface="Monotype Corsiva" pitchFamily="66" charset="0"/>
                </a:rPr>
                <a:t> та </a:t>
              </a:r>
              <a:r>
                <a:rPr lang="ru-RU" sz="2400" b="1" dirty="0" err="1" smtClean="0">
                  <a:solidFill>
                    <a:schemeClr val="bg1"/>
                  </a:solidFill>
                  <a:latin typeface="Monotype Corsiva" pitchFamily="66" charset="0"/>
                </a:rPr>
                <a:t>цілі</a:t>
              </a:r>
              <a:r>
                <a:rPr lang="ru-RU" sz="2400" b="1" dirty="0" smtClean="0">
                  <a:solidFill>
                    <a:schemeClr val="bg1"/>
                  </a:solidFill>
                  <a:latin typeface="Monotype Corsiva" pitchFamily="66" charset="0"/>
                </a:rPr>
                <a:t> макроекономіки</a:t>
              </a:r>
              <a:endParaRPr lang="en-US" sz="2400" b="1" dirty="0">
                <a:solidFill>
                  <a:schemeClr val="bg1"/>
                </a:solidFill>
                <a:latin typeface="Monotype Corsiva" pitchFamily="66" charset="0"/>
              </a:endParaRPr>
            </a:p>
          </p:txBody>
        </p:sp>
        <p:sp>
          <p:nvSpPr>
            <p:cNvPr id="89153" name="Text Box 65"/>
            <p:cNvSpPr txBox="1">
              <a:spLocks noChangeArrowheads="1"/>
            </p:cNvSpPr>
            <p:nvPr/>
          </p:nvSpPr>
          <p:spPr bwMode="gray">
            <a:xfrm>
              <a:off x="1919" y="1824"/>
              <a:ext cx="25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8415" tIns="34208" rIns="68415" bIns="34208">
              <a:spAutoFit/>
            </a:bodyPr>
            <a:lstStyle/>
            <a:p>
              <a:pPr algn="ctr" defTabSz="684213" eaLnBrk="0" hangingPunct="0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9175" name="Group 87"/>
          <p:cNvGrpSpPr>
            <a:grpSpLocks/>
          </p:cNvGrpSpPr>
          <p:nvPr/>
        </p:nvGrpSpPr>
        <p:grpSpPr bwMode="auto">
          <a:xfrm>
            <a:off x="1958975" y="2809875"/>
            <a:ext cx="6113488" cy="739775"/>
            <a:chOff x="1728" y="2478"/>
            <a:chExt cx="4663" cy="653"/>
          </a:xfrm>
        </p:grpSpPr>
        <p:sp>
          <p:nvSpPr>
            <p:cNvPr id="89155" name="AutoShape 67"/>
            <p:cNvSpPr>
              <a:spLocks noChangeArrowheads="1"/>
            </p:cNvSpPr>
            <p:nvPr/>
          </p:nvSpPr>
          <p:spPr bwMode="gray">
            <a:xfrm>
              <a:off x="2096" y="2591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56" name="AutoShape 68"/>
            <p:cNvSpPr>
              <a:spLocks noChangeArrowheads="1"/>
            </p:cNvSpPr>
            <p:nvPr/>
          </p:nvSpPr>
          <p:spPr bwMode="gray">
            <a:xfrm>
              <a:off x="1728" y="2478"/>
              <a:ext cx="662" cy="653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57" name="Text Box 69"/>
            <p:cNvSpPr txBox="1">
              <a:spLocks noChangeArrowheads="1"/>
            </p:cNvSpPr>
            <p:nvPr/>
          </p:nvSpPr>
          <p:spPr bwMode="gray">
            <a:xfrm>
              <a:off x="2190" y="2646"/>
              <a:ext cx="4201" cy="3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68415" tIns="34208" rIns="68415" bIns="34208">
              <a:spAutoFit/>
            </a:bodyPr>
            <a:lstStyle/>
            <a:p>
              <a:pPr algn="ctr" defTabSz="684213" eaLnBrk="0" hangingPunct="0"/>
              <a:r>
                <a:rPr lang="ru-RU" sz="2400" b="1" dirty="0" err="1" smtClean="0">
                  <a:solidFill>
                    <a:schemeClr val="bg1"/>
                  </a:solidFill>
                  <a:latin typeface="Monotype Corsiva" pitchFamily="66" charset="0"/>
                </a:rPr>
                <a:t>Основні</a:t>
              </a:r>
              <a:r>
                <a:rPr lang="ru-RU" sz="2400" b="1" dirty="0" smtClean="0">
                  <a:solidFill>
                    <a:schemeClr val="bg1"/>
                  </a:solidFill>
                  <a:latin typeface="Monotype Corsiva" pitchFamily="66" charset="0"/>
                </a:rPr>
                <a:t> </a:t>
              </a:r>
              <a:r>
                <a:rPr lang="ru-RU" sz="2400" b="1" dirty="0" err="1" smtClean="0">
                  <a:solidFill>
                    <a:schemeClr val="bg1"/>
                  </a:solidFill>
                  <a:latin typeface="Monotype Corsiva" pitchFamily="66" charset="0"/>
                </a:rPr>
                <a:t>макроекономічні</a:t>
              </a:r>
              <a:r>
                <a:rPr lang="ru-RU" sz="2400" b="1" dirty="0" smtClean="0">
                  <a:solidFill>
                    <a:schemeClr val="bg1"/>
                  </a:solidFill>
                  <a:latin typeface="Monotype Corsiva" pitchFamily="66" charset="0"/>
                </a:rPr>
                <a:t> </a:t>
              </a:r>
              <a:r>
                <a:rPr lang="ru-RU" sz="2400" b="1" dirty="0" err="1" smtClean="0">
                  <a:solidFill>
                    <a:schemeClr val="bg1"/>
                  </a:solidFill>
                  <a:latin typeface="Monotype Corsiva" pitchFamily="66" charset="0"/>
                </a:rPr>
                <a:t>показники</a:t>
              </a:r>
              <a:endParaRPr lang="en-US" sz="2400" b="1" dirty="0">
                <a:solidFill>
                  <a:schemeClr val="bg1"/>
                </a:solidFill>
                <a:latin typeface="Monotype Corsiva" pitchFamily="66" charset="0"/>
              </a:endParaRPr>
            </a:p>
          </p:txBody>
        </p:sp>
        <p:sp>
          <p:nvSpPr>
            <p:cNvPr id="89170" name="Text Box 82"/>
            <p:cNvSpPr txBox="1">
              <a:spLocks noChangeArrowheads="1"/>
            </p:cNvSpPr>
            <p:nvPr/>
          </p:nvSpPr>
          <p:spPr bwMode="gray">
            <a:xfrm>
              <a:off x="1920" y="2620"/>
              <a:ext cx="25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8415" tIns="34208" rIns="68415" bIns="34208">
              <a:spAutoFit/>
            </a:bodyPr>
            <a:lstStyle/>
            <a:p>
              <a:pPr algn="ctr" defTabSz="684213" eaLnBrk="0" hangingPunct="0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9174" name="Group 86"/>
          <p:cNvGrpSpPr>
            <a:grpSpLocks/>
          </p:cNvGrpSpPr>
          <p:nvPr/>
        </p:nvGrpSpPr>
        <p:grpSpPr bwMode="auto">
          <a:xfrm>
            <a:off x="1958975" y="3714750"/>
            <a:ext cx="5970611" cy="739775"/>
            <a:chOff x="1728" y="3276"/>
            <a:chExt cx="4560" cy="653"/>
          </a:xfrm>
        </p:grpSpPr>
        <p:sp>
          <p:nvSpPr>
            <p:cNvPr id="89160" name="AutoShape 72"/>
            <p:cNvSpPr>
              <a:spLocks noChangeArrowheads="1"/>
            </p:cNvSpPr>
            <p:nvPr/>
          </p:nvSpPr>
          <p:spPr bwMode="gray">
            <a:xfrm>
              <a:off x="2096" y="3389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61" name="AutoShape 73"/>
            <p:cNvSpPr>
              <a:spLocks noChangeArrowheads="1"/>
            </p:cNvSpPr>
            <p:nvPr/>
          </p:nvSpPr>
          <p:spPr bwMode="gray">
            <a:xfrm>
              <a:off x="1728" y="3276"/>
              <a:ext cx="662" cy="653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62" name="Text Box 74"/>
            <p:cNvSpPr txBox="1">
              <a:spLocks noChangeArrowheads="1"/>
            </p:cNvSpPr>
            <p:nvPr/>
          </p:nvSpPr>
          <p:spPr bwMode="gray">
            <a:xfrm>
              <a:off x="2316" y="3442"/>
              <a:ext cx="3208" cy="3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68415" tIns="34208" rIns="68415" bIns="34208">
              <a:spAutoFit/>
            </a:bodyPr>
            <a:lstStyle/>
            <a:p>
              <a:pPr algn="ctr" defTabSz="684213" eaLnBrk="0" hangingPunct="0"/>
              <a:r>
                <a:rPr lang="ru-RU" sz="2400" b="1" dirty="0" smtClean="0">
                  <a:solidFill>
                    <a:schemeClr val="bg1"/>
                  </a:solidFill>
                  <a:latin typeface="Monotype Corsiva" pitchFamily="66" charset="0"/>
                </a:rPr>
                <a:t>Державне регулювання</a:t>
              </a:r>
              <a:endParaRPr lang="en-US" sz="2400" b="1" dirty="0">
                <a:solidFill>
                  <a:schemeClr val="bg1"/>
                </a:solidFill>
                <a:latin typeface="Monotype Corsiva" pitchFamily="66" charset="0"/>
              </a:endParaRPr>
            </a:p>
          </p:txBody>
        </p:sp>
        <p:sp>
          <p:nvSpPr>
            <p:cNvPr id="89171" name="Text Box 83"/>
            <p:cNvSpPr txBox="1">
              <a:spLocks noChangeArrowheads="1"/>
            </p:cNvSpPr>
            <p:nvPr/>
          </p:nvSpPr>
          <p:spPr bwMode="gray">
            <a:xfrm>
              <a:off x="1920" y="3408"/>
              <a:ext cx="25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8415" tIns="34208" rIns="68415" bIns="34208">
              <a:spAutoFit/>
            </a:bodyPr>
            <a:lstStyle/>
            <a:p>
              <a:pPr algn="ctr" defTabSz="684213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9173" name="Group 85"/>
          <p:cNvGrpSpPr>
            <a:grpSpLocks/>
          </p:cNvGrpSpPr>
          <p:nvPr/>
        </p:nvGrpSpPr>
        <p:grpSpPr bwMode="auto">
          <a:xfrm>
            <a:off x="1958975" y="4702175"/>
            <a:ext cx="5970611" cy="741363"/>
            <a:chOff x="1728" y="4147"/>
            <a:chExt cx="4560" cy="653"/>
          </a:xfrm>
        </p:grpSpPr>
        <p:sp>
          <p:nvSpPr>
            <p:cNvPr id="89165" name="AutoShape 77"/>
            <p:cNvSpPr>
              <a:spLocks noChangeArrowheads="1"/>
            </p:cNvSpPr>
            <p:nvPr/>
          </p:nvSpPr>
          <p:spPr bwMode="gray">
            <a:xfrm>
              <a:off x="2096" y="4260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66" name="AutoShape 78"/>
            <p:cNvSpPr>
              <a:spLocks noChangeArrowheads="1"/>
            </p:cNvSpPr>
            <p:nvPr/>
          </p:nvSpPr>
          <p:spPr bwMode="gray">
            <a:xfrm>
              <a:off x="1728" y="4147"/>
              <a:ext cx="662" cy="653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67" name="Text Box 79"/>
            <p:cNvSpPr txBox="1">
              <a:spLocks noChangeArrowheads="1"/>
            </p:cNvSpPr>
            <p:nvPr/>
          </p:nvSpPr>
          <p:spPr bwMode="gray">
            <a:xfrm>
              <a:off x="2316" y="4313"/>
              <a:ext cx="3310" cy="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68415" tIns="34208" rIns="68415" bIns="34208">
              <a:spAutoFit/>
            </a:bodyPr>
            <a:lstStyle/>
            <a:p>
              <a:pPr algn="ctr" defTabSz="684213" eaLnBrk="0" hangingPunct="0"/>
              <a:r>
                <a:rPr lang="ru-RU" sz="2400" b="1" dirty="0" err="1" smtClean="0">
                  <a:solidFill>
                    <a:schemeClr val="bg1"/>
                  </a:solidFill>
                  <a:latin typeface="Monotype Corsiva" pitchFamily="66" charset="0"/>
                </a:rPr>
                <a:t>Макроекономічна</a:t>
              </a:r>
              <a:r>
                <a:rPr lang="ru-RU" sz="2400" b="1" dirty="0" smtClean="0">
                  <a:solidFill>
                    <a:schemeClr val="bg1"/>
                  </a:solidFill>
                  <a:latin typeface="Monotype Corsiva" pitchFamily="66" charset="0"/>
                </a:rPr>
                <a:t> </a:t>
              </a:r>
              <a:r>
                <a:rPr lang="ru-RU" sz="2400" b="1" dirty="0" err="1" smtClean="0">
                  <a:solidFill>
                    <a:schemeClr val="bg1"/>
                  </a:solidFill>
                  <a:latin typeface="Monotype Corsiva" pitchFamily="66" charset="0"/>
                </a:rPr>
                <a:t>рівновага</a:t>
              </a:r>
              <a:endParaRPr lang="en-US" sz="2400" b="1" dirty="0">
                <a:solidFill>
                  <a:schemeClr val="bg1"/>
                </a:solidFill>
                <a:latin typeface="Monotype Corsiva" pitchFamily="66" charset="0"/>
              </a:endParaRPr>
            </a:p>
          </p:txBody>
        </p:sp>
        <p:sp>
          <p:nvSpPr>
            <p:cNvPr id="89172" name="Text Box 84"/>
            <p:cNvSpPr txBox="1">
              <a:spLocks noChangeArrowheads="1"/>
            </p:cNvSpPr>
            <p:nvPr/>
          </p:nvSpPr>
          <p:spPr bwMode="gray">
            <a:xfrm>
              <a:off x="1920" y="4272"/>
              <a:ext cx="25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8415" tIns="34208" rIns="68415" bIns="34208">
              <a:spAutoFit/>
            </a:bodyPr>
            <a:lstStyle/>
            <a:p>
              <a:pPr algn="ctr" defTabSz="684213" eaLnBrk="0" hangingPunct="0"/>
              <a:r>
                <a:rPr lang="en-US" sz="24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pic>
        <p:nvPicPr>
          <p:cNvPr id="24" name="Picture 6" descr="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929198"/>
            <a:ext cx="1447800" cy="1298575"/>
          </a:xfrm>
          <a:prstGeom prst="rect">
            <a:avLst/>
          </a:prstGeom>
          <a:noFill/>
        </p:spPr>
      </p:pic>
      <p:pic>
        <p:nvPicPr>
          <p:cNvPr id="25" name="Picture 12" descr="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28604"/>
            <a:ext cx="1600200" cy="1284288"/>
          </a:xfrm>
          <a:prstGeom prst="rect">
            <a:avLst/>
          </a:prstGeom>
          <a:noFill/>
        </p:spPr>
      </p:pic>
      <p:grpSp>
        <p:nvGrpSpPr>
          <p:cNvPr id="26" name="Group 85"/>
          <p:cNvGrpSpPr>
            <a:grpSpLocks/>
          </p:cNvGrpSpPr>
          <p:nvPr/>
        </p:nvGrpSpPr>
        <p:grpSpPr bwMode="auto">
          <a:xfrm>
            <a:off x="1910529" y="5578485"/>
            <a:ext cx="5970611" cy="741363"/>
            <a:chOff x="1728" y="4147"/>
            <a:chExt cx="4560" cy="653"/>
          </a:xfrm>
        </p:grpSpPr>
        <p:sp>
          <p:nvSpPr>
            <p:cNvPr id="27" name="AutoShape 77"/>
            <p:cNvSpPr>
              <a:spLocks noChangeArrowheads="1"/>
            </p:cNvSpPr>
            <p:nvPr/>
          </p:nvSpPr>
          <p:spPr bwMode="gray">
            <a:xfrm>
              <a:off x="2096" y="4260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5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78"/>
            <p:cNvSpPr>
              <a:spLocks noChangeArrowheads="1"/>
            </p:cNvSpPr>
            <p:nvPr/>
          </p:nvSpPr>
          <p:spPr bwMode="gray">
            <a:xfrm>
              <a:off x="1728" y="4147"/>
              <a:ext cx="662" cy="653"/>
            </a:xfrm>
            <a:prstGeom prst="diamond">
              <a:avLst/>
            </a:prstGeom>
            <a:solidFill>
              <a:schemeClr val="accent5">
                <a:lumMod val="5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Text Box 79"/>
            <p:cNvSpPr txBox="1">
              <a:spLocks noChangeArrowheads="1"/>
            </p:cNvSpPr>
            <p:nvPr/>
          </p:nvSpPr>
          <p:spPr bwMode="gray">
            <a:xfrm>
              <a:off x="2316" y="4313"/>
              <a:ext cx="3310" cy="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68415" tIns="34208" rIns="68415" bIns="34208">
              <a:spAutoFit/>
            </a:bodyPr>
            <a:lstStyle/>
            <a:p>
              <a:pPr algn="ctr" defTabSz="684213" eaLnBrk="0" hangingPunct="0"/>
              <a:r>
                <a:rPr lang="ru-RU" sz="2400" b="1" dirty="0" smtClean="0">
                  <a:solidFill>
                    <a:schemeClr val="bg1"/>
                  </a:solidFill>
                  <a:latin typeface="Monotype Corsiva" pitchFamily="66" charset="0"/>
                </a:rPr>
                <a:t>Макроекономіка в </a:t>
              </a:r>
              <a:r>
                <a:rPr lang="ru-RU" sz="2400" b="1" dirty="0" err="1" smtClean="0">
                  <a:solidFill>
                    <a:schemeClr val="bg1"/>
                  </a:solidFill>
                  <a:latin typeface="Monotype Corsiva" pitchFamily="66" charset="0"/>
                </a:rPr>
                <a:t>сучасній</a:t>
              </a:r>
              <a:r>
                <a:rPr lang="ru-RU" sz="2400" b="1" dirty="0" smtClean="0">
                  <a:solidFill>
                    <a:schemeClr val="bg1"/>
                  </a:solidFill>
                  <a:latin typeface="Monotype Corsiva" pitchFamily="66" charset="0"/>
                </a:rPr>
                <a:t> </a:t>
              </a:r>
              <a:r>
                <a:rPr lang="ru-RU" sz="2400" b="1" dirty="0" err="1" smtClean="0">
                  <a:solidFill>
                    <a:schemeClr val="bg1"/>
                  </a:solidFill>
                  <a:latin typeface="Monotype Corsiva" pitchFamily="66" charset="0"/>
                </a:rPr>
                <a:t>Україні</a:t>
              </a:r>
              <a:endParaRPr lang="en-US" sz="2400" b="1" dirty="0">
                <a:solidFill>
                  <a:schemeClr val="bg1"/>
                </a:solidFill>
                <a:latin typeface="Monotype Corsiva" pitchFamily="66" charset="0"/>
              </a:endParaRPr>
            </a:p>
          </p:txBody>
        </p:sp>
        <p:sp>
          <p:nvSpPr>
            <p:cNvPr id="30" name="Text Box 84"/>
            <p:cNvSpPr txBox="1">
              <a:spLocks noChangeArrowheads="1"/>
            </p:cNvSpPr>
            <p:nvPr/>
          </p:nvSpPr>
          <p:spPr bwMode="gray">
            <a:xfrm>
              <a:off x="1931" y="4272"/>
              <a:ext cx="237" cy="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68415" tIns="34208" rIns="68415" bIns="34208">
              <a:spAutoFit/>
            </a:bodyPr>
            <a:lstStyle/>
            <a:p>
              <a:pPr algn="ctr" defTabSz="684213" eaLnBrk="0" hangingPunct="0"/>
              <a:r>
                <a:rPr lang="uk-UA" sz="2400" dirty="0">
                  <a:solidFill>
                    <a:schemeClr val="bg1"/>
                  </a:solidFill>
                </a:rPr>
                <a:t>5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704" y="609599"/>
            <a:ext cx="8229600" cy="5635487"/>
          </a:xfrm>
        </p:spPr>
        <p:txBody>
          <a:bodyPr anchor="ctr"/>
          <a:lstStyle/>
          <a:p>
            <a:r>
              <a:rPr lang="ru-RU" sz="2000" b="0" i="1" dirty="0" err="1"/>
              <a:t>По-перше</a:t>
            </a:r>
            <a:r>
              <a:rPr lang="ru-RU" sz="2000" b="0" dirty="0"/>
              <a:t>, </a:t>
            </a:r>
            <a:r>
              <a:rPr lang="ru-RU" sz="2000" b="0" dirty="0" err="1"/>
              <a:t>саме</a:t>
            </a:r>
            <a:r>
              <a:rPr lang="ru-RU" sz="2000" b="0" dirty="0"/>
              <a:t> </a:t>
            </a:r>
            <a:r>
              <a:rPr lang="ru-RU" sz="2000" b="0" dirty="0" err="1"/>
              <a:t>промислове</a:t>
            </a:r>
            <a:r>
              <a:rPr lang="ru-RU" sz="2000" b="0" dirty="0"/>
              <a:t> </a:t>
            </a:r>
            <a:r>
              <a:rPr lang="ru-RU" sz="2000" b="0" dirty="0" err="1"/>
              <a:t>виробництво</a:t>
            </a:r>
            <a:r>
              <a:rPr lang="ru-RU" sz="2000" b="0" dirty="0"/>
              <a:t> таких </a:t>
            </a:r>
            <a:r>
              <a:rPr lang="ru-RU" sz="2000" b="0" dirty="0" err="1"/>
              <a:t>товарів</a:t>
            </a:r>
            <a:r>
              <a:rPr lang="ru-RU" sz="2000" b="0" dirty="0"/>
              <a:t> </a:t>
            </a:r>
            <a:r>
              <a:rPr lang="ru-RU" sz="2000" b="0" dirty="0" err="1"/>
              <a:t>найкраще</a:t>
            </a:r>
            <a:r>
              <a:rPr lang="ru-RU" sz="2000" b="0" dirty="0"/>
              <a:t> </a:t>
            </a:r>
            <a:r>
              <a:rPr lang="ru-RU" sz="2000" b="0" dirty="0" err="1"/>
              <a:t>піддається</a:t>
            </a:r>
            <a:r>
              <a:rPr lang="ru-RU" sz="2000" b="0" dirty="0"/>
              <a:t> </a:t>
            </a:r>
            <a:r>
              <a:rPr lang="ru-RU" sz="2000" b="0" dirty="0" err="1"/>
              <a:t>технологічній</a:t>
            </a:r>
            <a:r>
              <a:rPr lang="ru-RU" sz="2000" b="0" dirty="0"/>
              <a:t> та </a:t>
            </a:r>
            <a:r>
              <a:rPr lang="ru-RU" sz="2000" b="0" dirty="0" err="1"/>
              <a:t>організаційній</a:t>
            </a:r>
            <a:r>
              <a:rPr lang="ru-RU" sz="2000" b="0" dirty="0"/>
              <a:t> </a:t>
            </a:r>
            <a:r>
              <a:rPr lang="ru-RU" sz="2000" b="0" dirty="0" err="1"/>
              <a:t>модернізації</a:t>
            </a:r>
            <a:r>
              <a:rPr lang="ru-RU" sz="2000" b="0" dirty="0"/>
              <a:t> - </a:t>
            </a:r>
            <a:r>
              <a:rPr lang="ru-RU" sz="2000" b="0" dirty="0" err="1"/>
              <a:t>підвищити</a:t>
            </a:r>
            <a:r>
              <a:rPr lang="ru-RU" sz="2000" b="0" dirty="0"/>
              <a:t> ж </a:t>
            </a:r>
            <a:r>
              <a:rPr lang="ru-RU" sz="2000" b="0" dirty="0" err="1"/>
              <a:t>продуктивність</a:t>
            </a:r>
            <a:r>
              <a:rPr lang="ru-RU" sz="2000" b="0" dirty="0"/>
              <a:t>, </a:t>
            </a:r>
            <a:r>
              <a:rPr lang="ru-RU" sz="2000" b="0" dirty="0" err="1"/>
              <a:t>наприклад</a:t>
            </a:r>
            <a:r>
              <a:rPr lang="ru-RU" sz="2000" b="0" dirty="0"/>
              <a:t>, </a:t>
            </a:r>
            <a:r>
              <a:rPr lang="ru-RU" sz="2000" b="0" dirty="0" err="1"/>
              <a:t>перукаря</a:t>
            </a:r>
            <a:r>
              <a:rPr lang="ru-RU" sz="2000" b="0" dirty="0"/>
              <a:t>, </a:t>
            </a:r>
            <a:r>
              <a:rPr lang="ru-RU" sz="2000" b="0" dirty="0" err="1"/>
              <a:t>досить</a:t>
            </a:r>
            <a:r>
              <a:rPr lang="ru-RU" sz="2000" b="0" dirty="0"/>
              <a:t> складно</a:t>
            </a:r>
            <a:r>
              <a:rPr lang="ru-RU" sz="2000" b="0" dirty="0" smtClean="0"/>
              <a:t>.</a:t>
            </a:r>
          </a:p>
          <a:p>
            <a:pPr>
              <a:lnSpc>
                <a:spcPct val="50000"/>
              </a:lnSpc>
            </a:pPr>
            <a:endParaRPr lang="ru-RU" sz="2000" b="0" dirty="0"/>
          </a:p>
          <a:p>
            <a:r>
              <a:rPr lang="ru-RU" sz="2000" b="0" i="1" dirty="0" err="1"/>
              <a:t>По-друге</a:t>
            </a:r>
            <a:r>
              <a:rPr lang="ru-RU" sz="2000" b="0" dirty="0"/>
              <a:t>, </a:t>
            </a:r>
            <a:r>
              <a:rPr lang="ru-RU" sz="2000" b="0" dirty="0" err="1"/>
              <a:t>цьому</a:t>
            </a:r>
            <a:r>
              <a:rPr lang="ru-RU" sz="2000" b="0" dirty="0"/>
              <a:t> сектору доводиться </a:t>
            </a:r>
            <a:r>
              <a:rPr lang="ru-RU" sz="2000" b="0" dirty="0" err="1"/>
              <a:t>витримувати</a:t>
            </a:r>
            <a:r>
              <a:rPr lang="ru-RU" sz="2000" b="0" dirty="0"/>
              <a:t> </a:t>
            </a:r>
            <a:r>
              <a:rPr lang="ru-RU" sz="2000" b="0" dirty="0" err="1"/>
              <a:t>важку</a:t>
            </a:r>
            <a:r>
              <a:rPr lang="ru-RU" sz="2000" b="0" dirty="0"/>
              <a:t> </a:t>
            </a:r>
            <a:r>
              <a:rPr lang="ru-RU" sz="2000" b="0" dirty="0" err="1"/>
              <a:t>міжнародну</a:t>
            </a:r>
            <a:r>
              <a:rPr lang="ru-RU" sz="2000" b="0" dirty="0"/>
              <a:t> </a:t>
            </a:r>
            <a:r>
              <a:rPr lang="ru-RU" sz="2000" b="0" dirty="0" err="1"/>
              <a:t>конкуренцію</a:t>
            </a:r>
            <a:r>
              <a:rPr lang="ru-RU" sz="2000" b="0" dirty="0"/>
              <a:t> і в </a:t>
            </a:r>
            <a:r>
              <a:rPr lang="ru-RU" sz="2000" b="0" dirty="0" err="1"/>
              <a:t>нього</a:t>
            </a:r>
            <a:r>
              <a:rPr lang="ru-RU" sz="2000" b="0" dirty="0"/>
              <a:t> є </a:t>
            </a:r>
            <a:r>
              <a:rPr lang="ru-RU" sz="2000" b="0" dirty="0" err="1"/>
              <a:t>найсильніші</a:t>
            </a:r>
            <a:r>
              <a:rPr lang="ru-RU" sz="2000" b="0" dirty="0"/>
              <a:t> </a:t>
            </a:r>
            <a:r>
              <a:rPr lang="ru-RU" sz="2000" b="0" dirty="0" err="1"/>
              <a:t>стимули</a:t>
            </a:r>
            <a:r>
              <a:rPr lang="ru-RU" sz="2000" b="0" dirty="0"/>
              <a:t> для </a:t>
            </a:r>
            <a:r>
              <a:rPr lang="ru-RU" sz="2000" b="0" dirty="0" err="1"/>
              <a:t>прискореного</a:t>
            </a:r>
            <a:r>
              <a:rPr lang="ru-RU" sz="2000" b="0" dirty="0"/>
              <a:t> </a:t>
            </a:r>
            <a:r>
              <a:rPr lang="ru-RU" sz="2000" b="0" dirty="0" err="1"/>
              <a:t>розвитку</a:t>
            </a:r>
            <a:r>
              <a:rPr lang="ru-RU" sz="2000" b="0" dirty="0" smtClean="0"/>
              <a:t>.</a:t>
            </a:r>
          </a:p>
          <a:p>
            <a:pPr>
              <a:lnSpc>
                <a:spcPct val="50000"/>
              </a:lnSpc>
            </a:pPr>
            <a:endParaRPr lang="ru-RU" sz="2000" b="0" dirty="0"/>
          </a:p>
          <a:p>
            <a:r>
              <a:rPr lang="ru-RU" sz="2000" b="0" dirty="0" err="1"/>
              <a:t>Саме</a:t>
            </a:r>
            <a:r>
              <a:rPr lang="ru-RU" sz="2000" b="0" dirty="0"/>
              <a:t> опора на </a:t>
            </a:r>
            <a:r>
              <a:rPr lang="ru-RU" sz="2000" b="0" dirty="0" err="1"/>
              <a:t>експортно-орієнтоване</a:t>
            </a:r>
            <a:r>
              <a:rPr lang="ru-RU" sz="2000" b="0" dirty="0"/>
              <a:t> </a:t>
            </a:r>
            <a:r>
              <a:rPr lang="ru-RU" sz="2000" b="0" dirty="0" err="1"/>
              <a:t>промислове</a:t>
            </a:r>
            <a:r>
              <a:rPr lang="ru-RU" sz="2000" b="0" dirty="0"/>
              <a:t> </a:t>
            </a:r>
            <a:r>
              <a:rPr lang="ru-RU" sz="2000" b="0" dirty="0" err="1"/>
              <a:t>виробництво</a:t>
            </a:r>
            <a:r>
              <a:rPr lang="ru-RU" sz="2000" b="0" dirty="0"/>
              <a:t> </a:t>
            </a:r>
            <a:r>
              <a:rPr lang="ru-RU" sz="2000" b="0" dirty="0" err="1"/>
              <a:t>зіграла</a:t>
            </a:r>
            <a:r>
              <a:rPr lang="ru-RU" sz="2000" b="0" dirty="0"/>
              <a:t> </a:t>
            </a:r>
            <a:r>
              <a:rPr lang="ru-RU" sz="2000" b="0" dirty="0" err="1"/>
              <a:t>велику</a:t>
            </a:r>
            <a:r>
              <a:rPr lang="ru-RU" sz="2000" b="0" dirty="0"/>
              <a:t> роль в </a:t>
            </a:r>
            <a:r>
              <a:rPr lang="ru-RU" sz="2000" b="0" dirty="0" err="1"/>
              <a:t>зростанні</a:t>
            </a:r>
            <a:r>
              <a:rPr lang="ru-RU" sz="2000" b="0" dirty="0"/>
              <a:t> </a:t>
            </a:r>
            <a:r>
              <a:rPr lang="ru-RU" sz="2000" b="0" dirty="0" err="1"/>
              <a:t>економік</a:t>
            </a:r>
            <a:r>
              <a:rPr lang="ru-RU" sz="2000" b="0" dirty="0"/>
              <a:t> "</a:t>
            </a:r>
            <a:r>
              <a:rPr lang="ru-RU" sz="2000" b="0" dirty="0" err="1"/>
              <a:t>азіатських</a:t>
            </a:r>
            <a:r>
              <a:rPr lang="ru-RU" sz="2000" b="0" dirty="0"/>
              <a:t> </a:t>
            </a:r>
            <a:r>
              <a:rPr lang="ru-RU" sz="2000" b="0" dirty="0" err="1"/>
              <a:t>тигрів</a:t>
            </a:r>
            <a:r>
              <a:rPr lang="ru-RU" sz="2000" b="0" dirty="0"/>
              <a:t>" - </a:t>
            </a:r>
            <a:r>
              <a:rPr lang="ru-RU" sz="2000" b="0" dirty="0" err="1"/>
              <a:t>Кореї</a:t>
            </a:r>
            <a:r>
              <a:rPr lang="ru-RU" sz="2000" b="0" dirty="0"/>
              <a:t>, Гонконга, Сингапура та Тайваню - </a:t>
            </a:r>
            <a:r>
              <a:rPr lang="ru-RU" sz="2000" b="0" dirty="0" err="1"/>
              <a:t>яким</a:t>
            </a:r>
            <a:r>
              <a:rPr lang="ru-RU" sz="2000" b="0" dirty="0"/>
              <a:t> </a:t>
            </a:r>
            <a:r>
              <a:rPr lang="ru-RU" sz="2000" b="0" dirty="0" err="1"/>
              <a:t>вдалося</a:t>
            </a:r>
            <a:r>
              <a:rPr lang="ru-RU" sz="2000" b="0" dirty="0"/>
              <a:t> </a:t>
            </a:r>
            <a:r>
              <a:rPr lang="ru-RU" sz="2000" b="0" dirty="0" err="1"/>
              <a:t>наздогнати</a:t>
            </a:r>
            <a:r>
              <a:rPr lang="ru-RU" sz="2000" b="0" dirty="0"/>
              <a:t> </a:t>
            </a:r>
            <a:r>
              <a:rPr lang="ru-RU" sz="2000" b="0" dirty="0" err="1"/>
              <a:t>розвинені</a:t>
            </a:r>
            <a:r>
              <a:rPr lang="ru-RU" sz="2000" b="0" dirty="0"/>
              <a:t> </a:t>
            </a:r>
            <a:r>
              <a:rPr lang="ru-RU" sz="2000" b="0" dirty="0" err="1"/>
              <a:t>країни</a:t>
            </a:r>
            <a:r>
              <a:rPr lang="ru-RU" sz="2000" b="0" dirty="0"/>
              <a:t> Заходу</a:t>
            </a:r>
            <a:r>
              <a:rPr lang="ru-RU" sz="2000" b="0" dirty="0" smtClean="0"/>
              <a:t>.</a:t>
            </a:r>
          </a:p>
          <a:p>
            <a:pPr>
              <a:lnSpc>
                <a:spcPct val="50000"/>
              </a:lnSpc>
            </a:pPr>
            <a:endParaRPr lang="ru-RU" sz="2000" b="0" dirty="0"/>
          </a:p>
          <a:p>
            <a:r>
              <a:rPr lang="ru-RU" sz="2000" b="0" dirty="0"/>
              <a:t>В </a:t>
            </a:r>
            <a:r>
              <a:rPr lang="ru-RU" sz="2000" b="0" dirty="0" err="1"/>
              <a:t>Україні</a:t>
            </a:r>
            <a:r>
              <a:rPr lang="ru-RU" sz="2000" b="0" dirty="0"/>
              <a:t> ж </a:t>
            </a:r>
            <a:r>
              <a:rPr lang="ru-RU" sz="2000" b="0" dirty="0" err="1"/>
              <a:t>інфляційні</a:t>
            </a:r>
            <a:r>
              <a:rPr lang="ru-RU" sz="2000" b="0" dirty="0"/>
              <a:t> </a:t>
            </a:r>
            <a:r>
              <a:rPr lang="ru-RU" sz="2000" b="0" dirty="0" err="1"/>
              <a:t>процеси</a:t>
            </a:r>
            <a:r>
              <a:rPr lang="ru-RU" sz="2000" b="0" dirty="0"/>
              <a:t> та </a:t>
            </a:r>
            <a:r>
              <a:rPr lang="ru-RU" sz="2000" b="0" dirty="0" err="1"/>
              <a:t>відсутність</a:t>
            </a:r>
            <a:r>
              <a:rPr lang="ru-RU" sz="2000" b="0" dirty="0"/>
              <a:t> </a:t>
            </a:r>
            <a:r>
              <a:rPr lang="ru-RU" sz="2000" b="0" dirty="0" err="1"/>
              <a:t>міцної</a:t>
            </a:r>
            <a:r>
              <a:rPr lang="ru-RU" sz="2000" b="0" dirty="0"/>
              <a:t> </a:t>
            </a:r>
            <a:r>
              <a:rPr lang="ru-RU" sz="2000" b="0" dirty="0" err="1"/>
              <a:t>фінансової</a:t>
            </a:r>
            <a:r>
              <a:rPr lang="ru-RU" sz="2000" b="0" dirty="0"/>
              <a:t> </a:t>
            </a:r>
            <a:r>
              <a:rPr lang="ru-RU" sz="2000" b="0" dirty="0" err="1"/>
              <a:t>системи</a:t>
            </a:r>
            <a:r>
              <a:rPr lang="ru-RU" sz="2000" b="0" dirty="0"/>
              <a:t> </a:t>
            </a:r>
            <a:r>
              <a:rPr lang="ru-RU" sz="2000" b="0" dirty="0" err="1"/>
              <a:t>відлякують</a:t>
            </a:r>
            <a:r>
              <a:rPr lang="ru-RU" sz="2000" b="0" dirty="0"/>
              <a:t> </a:t>
            </a:r>
            <a:r>
              <a:rPr lang="ru-RU" sz="2000" b="0" dirty="0" err="1"/>
              <a:t>інвесторів</a:t>
            </a:r>
            <a:r>
              <a:rPr lang="ru-RU" sz="2000" b="0" dirty="0"/>
              <a:t> </a:t>
            </a:r>
            <a:r>
              <a:rPr lang="ru-RU" sz="2000" b="0" dirty="0" err="1"/>
              <a:t>від</a:t>
            </a:r>
            <a:r>
              <a:rPr lang="ru-RU" sz="2000" b="0" dirty="0"/>
              <a:t> </a:t>
            </a:r>
            <a:r>
              <a:rPr lang="ru-RU" sz="2000" b="0" dirty="0" err="1"/>
              <a:t>цього</a:t>
            </a:r>
            <a:r>
              <a:rPr lang="ru-RU" sz="2000" b="0" dirty="0"/>
              <a:t> критично </a:t>
            </a:r>
            <a:r>
              <a:rPr lang="ru-RU" sz="2000" b="0" dirty="0" err="1"/>
              <a:t>важливого</a:t>
            </a:r>
            <a:r>
              <a:rPr lang="ru-RU" sz="2000" b="0" dirty="0"/>
              <a:t> сектору</a:t>
            </a:r>
            <a:r>
              <a:rPr lang="ru-RU" sz="2000" b="0" dirty="0" smtClean="0"/>
              <a:t>.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17867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792" y="1541417"/>
            <a:ext cx="7392988" cy="1364867"/>
          </a:xfrm>
        </p:spPr>
        <p:txBody>
          <a:bodyPr/>
          <a:lstStyle/>
          <a:p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Дякую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 за </a:t>
            </a:r>
            <a:r>
              <a:rPr lang="ru-RU" sz="4800" dirty="0" err="1" smtClean="0">
                <a:solidFill>
                  <a:schemeClr val="accent5">
                    <a:lumMod val="50000"/>
                  </a:schemeClr>
                </a:solidFill>
              </a:rPr>
              <a:t>увагу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!!!)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6" descr="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7877" y="3997148"/>
            <a:ext cx="1524000" cy="1355725"/>
          </a:xfrm>
          <a:prstGeom prst="rect">
            <a:avLst/>
          </a:prstGeom>
          <a:noFill/>
        </p:spPr>
      </p:pic>
      <p:pic>
        <p:nvPicPr>
          <p:cNvPr id="6" name="Picture 11" descr="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483" y="4628497"/>
            <a:ext cx="1600200" cy="1122362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 bwMode="auto">
          <a:xfrm>
            <a:off x="8164287" y="5750859"/>
            <a:ext cx="678446" cy="728318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1000">
                <a:schemeClr val="accent1">
                  <a:tint val="44500"/>
                  <a:satMod val="160000"/>
                </a:schemeClr>
              </a:gs>
              <a:gs pos="85000">
                <a:schemeClr val="tx1"/>
              </a:gs>
            </a:gsLst>
            <a:lin ang="36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0"/>
            <a:ext cx="7392988" cy="563563"/>
          </a:xfrm>
        </p:spPr>
        <p:txBody>
          <a:bodyPr/>
          <a:lstStyle/>
          <a:p>
            <a:r>
              <a:rPr lang="ru-RU" sz="4000" dirty="0" err="1" smtClean="0">
                <a:latin typeface="Monotype Corsiva" pitchFamily="66" charset="0"/>
              </a:rPr>
              <a:t>Поняття</a:t>
            </a:r>
            <a:r>
              <a:rPr lang="ru-RU" sz="4000" dirty="0" smtClean="0">
                <a:latin typeface="Monotype Corsiva" pitchFamily="66" charset="0"/>
              </a:rPr>
              <a:t> макроекономіки</a:t>
            </a:r>
            <a:r>
              <a:rPr lang="ru-RU" dirty="0" smtClean="0"/>
              <a:t>: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060173"/>
            <a:ext cx="8229600" cy="4664361"/>
          </a:xfrm>
        </p:spPr>
        <p:txBody>
          <a:bodyPr/>
          <a:lstStyle/>
          <a:p>
            <a:r>
              <a:rPr lang="ru-RU" sz="4000" dirty="0" smtClean="0">
                <a:latin typeface="Monotype Corsiva" pitchFamily="66" charset="0"/>
              </a:rPr>
              <a:t>Макроекономіка – </a:t>
            </a:r>
            <a:r>
              <a:rPr lang="ru-RU" sz="4000" dirty="0" err="1" smtClean="0">
                <a:latin typeface="Monotype Corsiva" pitchFamily="66" charset="0"/>
              </a:rPr>
              <a:t>це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розділ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економічної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теорії</a:t>
            </a:r>
            <a:r>
              <a:rPr lang="ru-RU" sz="4000" dirty="0" smtClean="0">
                <a:latin typeface="Monotype Corsiva" pitchFamily="66" charset="0"/>
              </a:rPr>
              <a:t>, </a:t>
            </a:r>
            <a:r>
              <a:rPr lang="ru-RU" sz="4000" dirty="0" err="1" smtClean="0">
                <a:latin typeface="Monotype Corsiva" pitchFamily="66" charset="0"/>
              </a:rPr>
              <a:t>досліджуючий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закономірності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розвитку</a:t>
            </a:r>
            <a:r>
              <a:rPr lang="ru-RU" sz="4000" dirty="0" smtClean="0">
                <a:latin typeface="Monotype Corsiva" pitchFamily="66" charset="0"/>
              </a:rPr>
              <a:t> економіки  </a:t>
            </a:r>
            <a:r>
              <a:rPr lang="ru-RU" sz="4000" dirty="0" err="1" smtClean="0">
                <a:latin typeface="Monotype Corsiva" pitchFamily="66" charset="0"/>
              </a:rPr>
              <a:t>загалом</a:t>
            </a:r>
            <a:r>
              <a:rPr lang="ru-RU" sz="4000" dirty="0" smtClean="0">
                <a:latin typeface="Monotype Corsiva" pitchFamily="66" charset="0"/>
              </a:rPr>
              <a:t>, </a:t>
            </a:r>
            <a:r>
              <a:rPr lang="ru-RU" sz="4000" dirty="0" err="1" smtClean="0">
                <a:latin typeface="Monotype Corsiva" pitchFamily="66" charset="0"/>
              </a:rPr>
              <a:t>або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процес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відтворення</a:t>
            </a:r>
            <a:r>
              <a:rPr lang="ru-RU" sz="4000" dirty="0" smtClean="0">
                <a:latin typeface="Monotype Corsiva" pitchFamily="66" charset="0"/>
              </a:rPr>
              <a:t> на </a:t>
            </a:r>
            <a:r>
              <a:rPr lang="ru-RU" sz="4000" dirty="0" err="1" smtClean="0">
                <a:latin typeface="Monotype Corsiva" pitchFamily="66" charset="0"/>
              </a:rPr>
              <a:t>національному</a:t>
            </a:r>
            <a:r>
              <a:rPr lang="ru-RU" sz="4000" dirty="0" smtClean="0">
                <a:latin typeface="Monotype Corsiva" pitchFamily="66" charset="0"/>
              </a:rPr>
              <a:t> (в масштабах </a:t>
            </a:r>
            <a:r>
              <a:rPr lang="ru-RU" sz="4000" dirty="0" err="1" smtClean="0">
                <a:latin typeface="Monotype Corsiva" pitchFamily="66" charset="0"/>
              </a:rPr>
              <a:t>країни</a:t>
            </a:r>
            <a:r>
              <a:rPr lang="ru-RU" sz="4000" dirty="0" smtClean="0">
                <a:latin typeface="Monotype Corsiva" pitchFamily="66" charset="0"/>
              </a:rPr>
              <a:t>) і </a:t>
            </a:r>
            <a:r>
              <a:rPr lang="ru-RU" sz="4000" dirty="0" err="1" smtClean="0">
                <a:latin typeface="Monotype Corsiva" pitchFamily="66" charset="0"/>
              </a:rPr>
              <a:t>світовому</a:t>
            </a:r>
            <a:r>
              <a:rPr lang="ru-RU" sz="4000" dirty="0" smtClean="0">
                <a:latin typeface="Monotype Corsiva" pitchFamily="66" charset="0"/>
              </a:rPr>
              <a:t> (</a:t>
            </a:r>
            <a:r>
              <a:rPr lang="ru-RU" sz="4000" dirty="0" err="1" smtClean="0">
                <a:latin typeface="Monotype Corsiva" pitchFamily="66" charset="0"/>
              </a:rPr>
              <a:t>групи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країн</a:t>
            </a:r>
            <a:r>
              <a:rPr lang="ru-RU" sz="4000" dirty="0" smtClean="0">
                <a:latin typeface="Monotype Corsiva" pitchFamily="66" charset="0"/>
              </a:rPr>
              <a:t>) </a:t>
            </a:r>
            <a:r>
              <a:rPr lang="ru-RU" sz="4000" dirty="0" err="1" smtClean="0">
                <a:latin typeface="Monotype Corsiva" pitchFamily="66" charset="0"/>
              </a:rPr>
              <a:t>рівнях</a:t>
            </a:r>
            <a:r>
              <a:rPr lang="ru-RU" sz="4000" dirty="0" smtClean="0">
                <a:latin typeface="Monotype Corsiva" pitchFamily="66" charset="0"/>
              </a:rPr>
              <a:t>.</a:t>
            </a:r>
            <a:endParaRPr lang="en-US" sz="4000" dirty="0">
              <a:latin typeface="Monotype Corsiva" pitchFamily="66" charset="0"/>
            </a:endParaRPr>
          </a:p>
          <a:p>
            <a:endParaRPr lang="en-US" sz="3200" dirty="0"/>
          </a:p>
        </p:txBody>
      </p:sp>
      <p:pic>
        <p:nvPicPr>
          <p:cNvPr id="104452" name="Picture 4" descr="C:\Documents and Settings\Admin\Мои документы\Downloads\1240687776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263266"/>
            <a:ext cx="1524000" cy="1143000"/>
          </a:xfrm>
          <a:prstGeom prst="rect">
            <a:avLst/>
          </a:prstGeom>
          <a:noFill/>
        </p:spPr>
      </p:pic>
      <p:pic>
        <p:nvPicPr>
          <p:cNvPr id="104453" name="Picture 5" descr="C:\Documents and Settings\Admin\Мои документы\Downloads\poshat-doll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143512"/>
            <a:ext cx="1565632" cy="116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Об*</a:t>
            </a:r>
            <a:r>
              <a:rPr lang="ru-RU" sz="3200" dirty="0" err="1" smtClean="0">
                <a:latin typeface="Monotype Corsiva" pitchFamily="66" charset="0"/>
              </a:rPr>
              <a:t>єкт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вивчення</a:t>
            </a:r>
            <a:r>
              <a:rPr lang="ru-RU" sz="3200" dirty="0" smtClean="0">
                <a:latin typeface="Monotype Corsiva" pitchFamily="66" charset="0"/>
              </a:rPr>
              <a:t> макроекономіки – </a:t>
            </a:r>
            <a:r>
              <a:rPr lang="ru-RU" sz="3200" dirty="0" err="1" smtClean="0">
                <a:latin typeface="Monotype Corsiva" pitchFamily="66" charset="0"/>
              </a:rPr>
              <a:t>процеси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економічного</a:t>
            </a:r>
            <a:r>
              <a:rPr lang="ru-RU" sz="3200" dirty="0" smtClean="0">
                <a:latin typeface="Monotype Corsiva" pitchFamily="66" charset="0"/>
              </a:rPr>
              <a:t>  </a:t>
            </a:r>
            <a:r>
              <a:rPr lang="ru-RU" sz="3200" dirty="0" err="1" smtClean="0">
                <a:latin typeface="Monotype Corsiva" pitchFamily="66" charset="0"/>
              </a:rPr>
              <a:t>зростання</a:t>
            </a:r>
            <a:r>
              <a:rPr lang="ru-RU" sz="3200" dirty="0" smtClean="0">
                <a:latin typeface="Monotype Corsiva" pitchFamily="66" charset="0"/>
              </a:rPr>
              <a:t>; </a:t>
            </a:r>
            <a:r>
              <a:rPr lang="ru-RU" sz="3200" dirty="0" err="1" smtClean="0">
                <a:latin typeface="Monotype Corsiva" pitchFamily="66" charset="0"/>
              </a:rPr>
              <a:t>структурні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зрушення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виробництва</a:t>
            </a:r>
            <a:r>
              <a:rPr lang="ru-RU" sz="3200" dirty="0" smtClean="0">
                <a:latin typeface="Monotype Corsiva" pitchFamily="66" charset="0"/>
              </a:rPr>
              <a:t>; </a:t>
            </a:r>
            <a:r>
              <a:rPr lang="ru-RU" sz="3200" dirty="0" err="1" smtClean="0">
                <a:latin typeface="Monotype Corsiva" pitchFamily="66" charset="0"/>
              </a:rPr>
              <a:t>формування</a:t>
            </a:r>
            <a:r>
              <a:rPr lang="ru-RU" sz="3200" dirty="0" smtClean="0">
                <a:latin typeface="Monotype Corsiva" pitchFamily="66" charset="0"/>
              </a:rPr>
              <a:t> та </a:t>
            </a:r>
            <a:r>
              <a:rPr lang="ru-RU" sz="3200" dirty="0" err="1" smtClean="0">
                <a:latin typeface="Monotype Corsiva" pitchFamily="66" charset="0"/>
              </a:rPr>
              <a:t>використання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національних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доходів</a:t>
            </a:r>
            <a:r>
              <a:rPr lang="ru-RU" sz="3200" dirty="0" smtClean="0">
                <a:latin typeface="Monotype Corsiva" pitchFamily="66" charset="0"/>
              </a:rPr>
              <a:t>, ВВП; </a:t>
            </a:r>
            <a:r>
              <a:rPr lang="ru-RU" sz="3200" dirty="0" err="1" smtClean="0">
                <a:latin typeface="Monotype Corsiva" pitchFamily="66" charset="0"/>
              </a:rPr>
              <a:t>зайнятість</a:t>
            </a:r>
            <a:r>
              <a:rPr lang="ru-RU" sz="3200" dirty="0" smtClean="0">
                <a:latin typeface="Monotype Corsiva" pitchFamily="66" charset="0"/>
              </a:rPr>
              <a:t> і доходи </a:t>
            </a:r>
            <a:r>
              <a:rPr lang="ru-RU" sz="3200" dirty="0" err="1" smtClean="0">
                <a:latin typeface="Monotype Corsiva" pitchFamily="66" charset="0"/>
              </a:rPr>
              <a:t>населення</a:t>
            </a:r>
            <a:r>
              <a:rPr lang="ru-RU" sz="3200" dirty="0" smtClean="0">
                <a:latin typeface="Monotype Corsiva" pitchFamily="66" charset="0"/>
              </a:rPr>
              <a:t>; </a:t>
            </a:r>
            <a:r>
              <a:rPr lang="ru-RU" sz="3200" dirty="0" err="1" smtClean="0">
                <a:latin typeface="Monotype Corsiva" pitchFamily="66" charset="0"/>
              </a:rPr>
              <a:t>грошові</a:t>
            </a:r>
            <a:r>
              <a:rPr lang="ru-RU" sz="3200" dirty="0" smtClean="0">
                <a:latin typeface="Monotype Corsiva" pitchFamily="66" charset="0"/>
              </a:rPr>
              <a:t> обороти та </a:t>
            </a:r>
            <a:r>
              <a:rPr lang="ru-RU" sz="3200" dirty="0" err="1" smtClean="0">
                <a:latin typeface="Monotype Corsiva" pitchFamily="66" charset="0"/>
              </a:rPr>
              <a:t>маніпуляції</a:t>
            </a:r>
            <a:r>
              <a:rPr lang="ru-RU" sz="3200" dirty="0" smtClean="0">
                <a:latin typeface="Monotype Corsiva" pitchFamily="66" charset="0"/>
              </a:rPr>
              <a:t>; </a:t>
            </a:r>
            <a:r>
              <a:rPr lang="ru-RU" sz="3200" dirty="0" err="1" smtClean="0">
                <a:latin typeface="Monotype Corsiva" pitchFamily="66" charset="0"/>
              </a:rPr>
              <a:t>зовнішньо-економічні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зв</a:t>
            </a:r>
            <a:r>
              <a:rPr lang="ru-RU" sz="3200" dirty="0" smtClean="0">
                <a:latin typeface="Monotype Corsiva" pitchFamily="66" charset="0"/>
              </a:rPr>
              <a:t>*</a:t>
            </a:r>
            <a:r>
              <a:rPr lang="ru-RU" sz="3200" dirty="0" err="1" smtClean="0">
                <a:latin typeface="Monotype Corsiva" pitchFamily="66" charset="0"/>
              </a:rPr>
              <a:t>язки</a:t>
            </a:r>
            <a:r>
              <a:rPr lang="ru-RU" sz="3200" dirty="0" smtClean="0">
                <a:latin typeface="Monotype Corsiva" pitchFamily="66" charset="0"/>
              </a:rPr>
              <a:t> та </a:t>
            </a:r>
            <a:r>
              <a:rPr lang="ru-RU" sz="3200" dirty="0" err="1" smtClean="0">
                <a:latin typeface="Monotype Corsiva" pitchFamily="66" charset="0"/>
              </a:rPr>
              <a:t>міжнародні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фінансові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системи</a:t>
            </a:r>
            <a:r>
              <a:rPr lang="ru-RU" sz="3200" dirty="0" smtClean="0">
                <a:latin typeface="Monotype Corsiva" pitchFamily="66" charset="0"/>
              </a:rPr>
              <a:t>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105474" name="Picture 2" descr="C:\Documents and Settings\Admin\Мои документы\Downloads\medium_servic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572008"/>
            <a:ext cx="2925763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Цілі макроекономіки:</a:t>
            </a:r>
            <a:endParaRPr lang="en-US" sz="1600" dirty="0"/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483325" y="1587273"/>
            <a:ext cx="8327313" cy="4465873"/>
            <a:chOff x="338" y="1204"/>
            <a:chExt cx="5316" cy="2300"/>
          </a:xfrm>
        </p:grpSpPr>
        <p:grpSp>
          <p:nvGrpSpPr>
            <p:cNvPr id="74756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74757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58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59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0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1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762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4763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4764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4765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74766" name="AutoShape 14"/>
            <p:cNvSpPr>
              <a:spLocks noChangeArrowheads="1"/>
            </p:cNvSpPr>
            <p:nvPr/>
          </p:nvSpPr>
          <p:spPr bwMode="gray">
            <a:xfrm>
              <a:off x="528" y="2256"/>
              <a:ext cx="1152" cy="54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7" name="AutoShape 15"/>
            <p:cNvSpPr>
              <a:spLocks noChangeArrowheads="1"/>
            </p:cNvSpPr>
            <p:nvPr/>
          </p:nvSpPr>
          <p:spPr bwMode="gray">
            <a:xfrm>
              <a:off x="528" y="1780"/>
              <a:ext cx="1152" cy="53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8" name="AutoShape 16"/>
            <p:cNvSpPr>
              <a:spLocks noChangeArrowheads="1"/>
            </p:cNvSpPr>
            <p:nvPr/>
          </p:nvSpPr>
          <p:spPr bwMode="gray">
            <a:xfrm>
              <a:off x="528" y="1292"/>
              <a:ext cx="1152" cy="51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9" name="AutoShape 17"/>
            <p:cNvSpPr>
              <a:spLocks noChangeArrowheads="1"/>
            </p:cNvSpPr>
            <p:nvPr/>
          </p:nvSpPr>
          <p:spPr bwMode="gray">
            <a:xfrm>
              <a:off x="3984" y="2256"/>
              <a:ext cx="1200" cy="54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0" name="AutoShape 18"/>
            <p:cNvSpPr>
              <a:spLocks noChangeArrowheads="1"/>
            </p:cNvSpPr>
            <p:nvPr/>
          </p:nvSpPr>
          <p:spPr bwMode="gray">
            <a:xfrm>
              <a:off x="3984" y="1736"/>
              <a:ext cx="1200" cy="56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1" name="AutoShape 19"/>
            <p:cNvSpPr>
              <a:spLocks noChangeArrowheads="1"/>
            </p:cNvSpPr>
            <p:nvPr/>
          </p:nvSpPr>
          <p:spPr bwMode="gray">
            <a:xfrm>
              <a:off x="3961" y="1204"/>
              <a:ext cx="1223" cy="56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2" name="Text Box 20"/>
            <p:cNvSpPr txBox="1">
              <a:spLocks noChangeArrowheads="1"/>
            </p:cNvSpPr>
            <p:nvPr/>
          </p:nvSpPr>
          <p:spPr bwMode="gray">
            <a:xfrm>
              <a:off x="2333" y="1924"/>
              <a:ext cx="1038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82" tIns="47891" rIns="95782" bIns="47891">
              <a:spAutoFit/>
            </a:bodyPr>
            <a:lstStyle/>
            <a:p>
              <a:pPr algn="ctr" defTabSz="957263" eaLnBrk="0" hangingPunct="0"/>
              <a:r>
                <a:rPr lang="ru-RU" sz="1400" b="1" dirty="0" smtClean="0">
                  <a:solidFill>
                    <a:schemeClr val="bg1"/>
                  </a:solidFill>
                </a:rPr>
                <a:t>Макроекономіка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4773" name="AutoShape 21"/>
            <p:cNvSpPr>
              <a:spLocks noChangeArrowheads="1"/>
            </p:cNvSpPr>
            <p:nvPr/>
          </p:nvSpPr>
          <p:spPr bwMode="auto">
            <a:xfrm>
              <a:off x="1611" y="3168"/>
              <a:ext cx="2448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5782" tIns="47891" rIns="95782" bIns="47891" anchor="ctr"/>
            <a:lstStyle/>
            <a:p>
              <a:pPr algn="ctr" defTabSz="957263" eaLnBrk="0" hangingPunct="0"/>
              <a:r>
                <a:rPr lang="ru-RU" sz="1400" dirty="0" smtClean="0">
                  <a:latin typeface="+mj-lt"/>
                </a:rPr>
                <a:t>Удосконалення структури економіки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74774" name="Text Box 22"/>
            <p:cNvSpPr txBox="1">
              <a:spLocks noChangeArrowheads="1"/>
            </p:cNvSpPr>
            <p:nvPr/>
          </p:nvSpPr>
          <p:spPr bwMode="gray">
            <a:xfrm>
              <a:off x="661" y="1425"/>
              <a:ext cx="870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82" tIns="47891" rIns="95782" bIns="47891">
              <a:spAutoFit/>
            </a:bodyPr>
            <a:lstStyle/>
            <a:p>
              <a:pPr algn="ctr" defTabSz="957263" eaLnBrk="0" hangingPunct="0"/>
              <a:r>
                <a:rPr lang="ru-RU" sz="1400" b="1" dirty="0" err="1" smtClean="0">
                  <a:solidFill>
                    <a:schemeClr val="bg1"/>
                  </a:solidFill>
                </a:rPr>
                <a:t>Соціальна</a:t>
              </a:r>
              <a:endParaRPr lang="ru-RU" sz="1400" b="1" dirty="0" smtClean="0">
                <a:solidFill>
                  <a:schemeClr val="bg1"/>
                </a:solidFill>
              </a:endParaRPr>
            </a:p>
            <a:p>
              <a:pPr algn="ctr" defTabSz="957263" eaLnBrk="0" hangingPunct="0"/>
              <a:r>
                <a:rPr lang="ru-RU" sz="1400" b="1" dirty="0" err="1" smtClean="0">
                  <a:solidFill>
                    <a:schemeClr val="bg1"/>
                  </a:solidFill>
                </a:rPr>
                <a:t>стабільність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4775" name="Text Box 23"/>
            <p:cNvSpPr txBox="1">
              <a:spLocks noChangeArrowheads="1"/>
            </p:cNvSpPr>
            <p:nvPr/>
          </p:nvSpPr>
          <p:spPr bwMode="gray">
            <a:xfrm>
              <a:off x="558" y="1958"/>
              <a:ext cx="105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82" tIns="47891" rIns="95782" bIns="47891">
              <a:spAutoFit/>
            </a:bodyPr>
            <a:lstStyle/>
            <a:p>
              <a:pPr algn="ctr" defTabSz="957263" eaLnBrk="0" hangingPunct="0"/>
              <a:r>
                <a:rPr lang="ru-RU" sz="1400" b="1" dirty="0" err="1" smtClean="0">
                  <a:solidFill>
                    <a:schemeClr val="bg1"/>
                  </a:solidFill>
                </a:rPr>
                <a:t>Стабілізація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 </a:t>
              </a:r>
              <a:r>
                <a:rPr lang="ru-RU" sz="1400" b="1" dirty="0" err="1" smtClean="0">
                  <a:solidFill>
                    <a:schemeClr val="bg1"/>
                  </a:solidFill>
                </a:rPr>
                <a:t>цін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4776" name="Text Box 24"/>
            <p:cNvSpPr txBox="1">
              <a:spLocks noChangeArrowheads="1"/>
            </p:cNvSpPr>
            <p:nvPr/>
          </p:nvSpPr>
          <p:spPr bwMode="gray">
            <a:xfrm>
              <a:off x="338" y="2207"/>
              <a:ext cx="1516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5782" tIns="47891" rIns="95782" bIns="47891">
              <a:spAutoFit/>
            </a:bodyPr>
            <a:lstStyle/>
            <a:p>
              <a:pPr algn="ctr" defTabSz="957263" eaLnBrk="0" hangingPunct="0"/>
              <a:r>
                <a:rPr lang="ru-RU" sz="1400" b="1" dirty="0" smtClean="0">
                  <a:solidFill>
                    <a:schemeClr val="bg1"/>
                  </a:solidFill>
                </a:rPr>
                <a:t>Активний </a:t>
              </a:r>
            </a:p>
            <a:p>
              <a:pPr algn="ctr" defTabSz="957263" eaLnBrk="0" hangingPunct="0"/>
              <a:r>
                <a:rPr lang="ru-RU" sz="1400" b="1" dirty="0" err="1" smtClean="0">
                  <a:solidFill>
                    <a:schemeClr val="bg1"/>
                  </a:solidFill>
                </a:rPr>
                <a:t>платіжний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 </a:t>
              </a:r>
              <a:r>
                <a:rPr lang="ru-RU" sz="1400" b="1" dirty="0">
                  <a:solidFill>
                    <a:schemeClr val="bg1"/>
                  </a:solidFill>
                </a:rPr>
                <a:t>і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 defTabSz="957263" eaLnBrk="0" hangingPunct="0"/>
              <a:r>
                <a:rPr lang="ru-RU" sz="1400" b="1" dirty="0" err="1" smtClean="0">
                  <a:solidFill>
                    <a:schemeClr val="bg1"/>
                  </a:solidFill>
                </a:rPr>
                <a:t>зовнішньо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- торгівельний </a:t>
              </a:r>
            </a:p>
            <a:p>
              <a:pPr algn="ctr" defTabSz="957263" eaLnBrk="0" hangingPunct="0"/>
              <a:r>
                <a:rPr lang="ru-RU" sz="1400" b="1" dirty="0" smtClean="0">
                  <a:solidFill>
                    <a:schemeClr val="bg1"/>
                  </a:solidFill>
                </a:rPr>
                <a:t>баланс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4777" name="Text Box 25"/>
            <p:cNvSpPr txBox="1">
              <a:spLocks noChangeArrowheads="1"/>
            </p:cNvSpPr>
            <p:nvPr/>
          </p:nvSpPr>
          <p:spPr bwMode="gray">
            <a:xfrm>
              <a:off x="4286" y="1425"/>
              <a:ext cx="64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82" tIns="47891" rIns="95782" bIns="47891">
              <a:spAutoFit/>
            </a:bodyPr>
            <a:lstStyle/>
            <a:p>
              <a:pPr algn="ctr" defTabSz="957263" eaLnBrk="0" hangingPunct="0"/>
              <a:r>
                <a:rPr lang="ru-RU" sz="1400" b="1" dirty="0" err="1" smtClean="0">
                  <a:solidFill>
                    <a:schemeClr val="bg1"/>
                  </a:solidFill>
                </a:rPr>
                <a:t>Занятість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4778" name="Text Box 26"/>
            <p:cNvSpPr txBox="1">
              <a:spLocks noChangeArrowheads="1"/>
            </p:cNvSpPr>
            <p:nvPr/>
          </p:nvSpPr>
          <p:spPr bwMode="gray">
            <a:xfrm>
              <a:off x="3914" y="1958"/>
              <a:ext cx="134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5782" tIns="47891" rIns="95782" bIns="47891">
              <a:spAutoFit/>
            </a:bodyPr>
            <a:lstStyle/>
            <a:p>
              <a:pPr algn="ctr" defTabSz="957263" eaLnBrk="0" hangingPunct="0"/>
              <a:r>
                <a:rPr lang="ru-RU" sz="1400" b="1" dirty="0" smtClean="0">
                  <a:solidFill>
                    <a:schemeClr val="bg1"/>
                  </a:solidFill>
                </a:rPr>
                <a:t>Економічне </a:t>
              </a:r>
            </a:p>
            <a:p>
              <a:pPr algn="ctr" defTabSz="957263" eaLnBrk="0" hangingPunct="0"/>
              <a:r>
                <a:rPr lang="ru-RU" sz="1400" b="1" dirty="0" err="1" smtClean="0">
                  <a:solidFill>
                    <a:schemeClr val="bg1"/>
                  </a:solidFill>
                </a:rPr>
                <a:t>зростання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4779" name="Text Box 27"/>
            <p:cNvSpPr txBox="1">
              <a:spLocks noChangeArrowheads="1"/>
            </p:cNvSpPr>
            <p:nvPr/>
          </p:nvSpPr>
          <p:spPr bwMode="gray">
            <a:xfrm>
              <a:off x="3585" y="2357"/>
              <a:ext cx="206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5782" tIns="47891" rIns="95782" bIns="47891">
              <a:spAutoFit/>
            </a:bodyPr>
            <a:lstStyle/>
            <a:p>
              <a:pPr algn="ctr" defTabSz="957263" eaLnBrk="0" hangingPunct="0"/>
              <a:r>
                <a:rPr lang="ru-RU" sz="1400" b="1" dirty="0" err="1" smtClean="0">
                  <a:solidFill>
                    <a:schemeClr val="bg1"/>
                  </a:solidFill>
                </a:rPr>
                <a:t>Рівновага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 у </a:t>
              </a:r>
            </a:p>
            <a:p>
              <a:pPr algn="ctr" defTabSz="957263" eaLnBrk="0" hangingPunct="0"/>
              <a:r>
                <a:rPr lang="ru-RU" sz="1400" b="1" dirty="0" err="1" smtClean="0">
                  <a:solidFill>
                    <a:schemeClr val="bg1"/>
                  </a:solidFill>
                </a:rPr>
                <a:t>взаємодії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 з </a:t>
              </a:r>
            </a:p>
            <a:p>
              <a:pPr algn="ctr" defTabSz="957263" eaLnBrk="0" hangingPunct="0"/>
              <a:r>
                <a:rPr lang="ru-RU" sz="1400" b="1" dirty="0" smtClean="0">
                  <a:solidFill>
                    <a:schemeClr val="bg1"/>
                  </a:solidFill>
                </a:rPr>
                <a:t>природою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4780" name="Picture 28" descr="C:\Documents and Settings\Admin\Мои документы\Downloads\stabilnost1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929198"/>
            <a:ext cx="2055032" cy="1500174"/>
          </a:xfrm>
          <a:prstGeom prst="rect">
            <a:avLst/>
          </a:prstGeom>
          <a:noFill/>
        </p:spPr>
      </p:pic>
      <p:pic>
        <p:nvPicPr>
          <p:cNvPr id="74782" name="Picture 30" descr="C:\Documents and Settings\Admin\Мои документы\Downloads\bezrabo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8216" y="214290"/>
            <a:ext cx="1942422" cy="1285884"/>
          </a:xfrm>
          <a:prstGeom prst="rect">
            <a:avLst/>
          </a:prstGeom>
          <a:noFill/>
        </p:spPr>
      </p:pic>
      <p:pic>
        <p:nvPicPr>
          <p:cNvPr id="31" name="Picture 4" descr="0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786322"/>
            <a:ext cx="1422400" cy="126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975"/>
            <a:ext cx="8415365" cy="731819"/>
          </a:xfrm>
        </p:spPr>
        <p:txBody>
          <a:bodyPr/>
          <a:lstStyle/>
          <a:p>
            <a:r>
              <a:rPr lang="ru-RU" sz="2800" dirty="0" err="1" smtClean="0"/>
              <a:t>Основні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макроекономічні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показники</a:t>
            </a:r>
            <a:r>
              <a:rPr lang="ru-RU" sz="2800" dirty="0" smtClean="0"/>
              <a:t>:</a:t>
            </a:r>
            <a:endParaRPr lang="en-US" sz="2800" dirty="0"/>
          </a:p>
        </p:txBody>
      </p:sp>
      <p:graphicFrame>
        <p:nvGraphicFramePr>
          <p:cNvPr id="85059" name="Group 6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420607"/>
              </p:ext>
            </p:extLst>
          </p:nvPr>
        </p:nvGraphicFramePr>
        <p:xfrm>
          <a:off x="714348" y="1285860"/>
          <a:ext cx="7662890" cy="4414629"/>
        </p:xfrm>
        <a:graphic>
          <a:graphicData uri="http://schemas.openxmlformats.org/drawingml/2006/table">
            <a:tbl>
              <a:tblPr/>
              <a:tblGrid>
                <a:gridCol w="1804974"/>
                <a:gridCol w="5857916"/>
              </a:tblGrid>
              <a:tr h="735681"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Макроекономічні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показники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782" marR="95782" marT="47891" marB="478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Визначення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735681"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Валовий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загальний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продукт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i="0" kern="120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Вартість</a:t>
                      </a: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матеріальних</a:t>
                      </a: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благ, </a:t>
                      </a:r>
                      <a:r>
                        <a:rPr lang="ru-RU" sz="1400" b="1" i="0" kern="120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створених</a:t>
                      </a: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суспільством</a:t>
                      </a: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400" b="1" i="0" kern="120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протязі</a:t>
                      </a: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певного</a:t>
                      </a: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періоду</a:t>
                      </a:r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732564"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Проміжний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продукт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Частина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національного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продукту, яка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продовжує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викориттовуватися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в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економічній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діяльності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через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подальші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переробки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чи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продажі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735681"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Валовий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національний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продукт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Загальна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ринкова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вартість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об*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єму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продукції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послуг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рік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735681"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Внутрішній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валовий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продукт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Загальна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річна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ринкова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вартість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кінцевої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продукції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матеріального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виробництва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сфери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послуг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країни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за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рік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735681"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Національний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дохід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Рівний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величині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чистого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внутрішнього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продукту за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вирахуванням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податків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на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бізнес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pic>
        <p:nvPicPr>
          <p:cNvPr id="85060" name="Picture 68" descr="C:\Documents and Settings\Admin\Мои документы\Downloads\849208_14323985__580_n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681663"/>
            <a:ext cx="1768475" cy="1176337"/>
          </a:xfrm>
          <a:prstGeom prst="rect">
            <a:avLst/>
          </a:prstGeom>
          <a:noFill/>
        </p:spPr>
      </p:pic>
      <p:pic>
        <p:nvPicPr>
          <p:cNvPr id="6" name="Picture 13" descr="1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597525"/>
            <a:ext cx="1524000" cy="126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096570"/>
              </p:ext>
            </p:extLst>
          </p:nvPr>
        </p:nvGraphicFramePr>
        <p:xfrm>
          <a:off x="785786" y="1357298"/>
          <a:ext cx="7662890" cy="4499473"/>
        </p:xfrm>
        <a:graphic>
          <a:graphicData uri="http://schemas.openxmlformats.org/drawingml/2006/table">
            <a:tbl>
              <a:tblPr/>
              <a:tblGrid>
                <a:gridCol w="1804974"/>
                <a:gridCol w="5857916"/>
              </a:tblGrid>
              <a:tr h="735681"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Макроекономічені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показники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5782" marR="95782" marT="47891" marB="478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Визначення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735681"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Теоретичний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дохід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Рівний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розміру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baseline="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baseline="0" dirty="0" err="1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особистого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доходу з</a:t>
                      </a:r>
                      <a:r>
                        <a:rPr lang="ru-RU" sz="1800" b="1" i="0" kern="1200" baseline="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вирахуванням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податків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особистий</a:t>
                      </a:r>
                      <a:r>
                        <a:rPr lang="ru-RU" sz="1800" b="1" i="0" kern="1200" baseline="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дохід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732564"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Національне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 богатство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Грошове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вираження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всієї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сукупності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споживчих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вартостей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накопичених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суспільством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за весь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попередній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період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735681"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Чистий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національний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 продукт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Загальний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об*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єм</a:t>
                      </a:r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виробництва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товарів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послуг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, за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певний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проміжок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часу,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країна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виготовила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та</a:t>
                      </a:r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спожила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всіх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секторах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свого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національного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господарства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onotype Corsiva" pitchFamily="66" charset="0"/>
                        <a:cs typeface="Arial" pitchFamily="34" charset="0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735681"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Чисте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 економічне благо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Показник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розміру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відкорегованого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ВНП.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732564"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Особистий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otype Corsiva" pitchFamily="66" charset="0"/>
                        </a:rPr>
                        <a:t>дохід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Рівний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розміру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національного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доходу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мінус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внески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на соцстрах,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податки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, на доходи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корпорацій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трансфертні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платежі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5782" marR="95782" marT="47891" marB="478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pic>
        <p:nvPicPr>
          <p:cNvPr id="106498" name="Picture 2" descr="C:\Documents and Settings\Admin\Мои документы\Downloads\worldeconom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42852"/>
            <a:ext cx="984250" cy="1030287"/>
          </a:xfrm>
          <a:prstGeom prst="rect">
            <a:avLst/>
          </a:prstGeom>
          <a:noFill/>
        </p:spPr>
      </p:pic>
      <p:pic>
        <p:nvPicPr>
          <p:cNvPr id="106499" name="Picture 3" descr="C:\Documents and Settings\Admin\Мои документы\Downloads\261561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381118" cy="991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Monotype Corsiva" pitchFamily="66" charset="0"/>
              </a:rPr>
              <a:t>Державне регулювання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142984"/>
            <a:ext cx="7429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Monotype Corsiva" pitchFamily="66" charset="0"/>
              </a:rPr>
              <a:t>Держава</a:t>
            </a:r>
            <a:r>
              <a:rPr lang="ru-RU" sz="2400" dirty="0" smtClean="0">
                <a:latin typeface="Monotype Corsiva" pitchFamily="66" charset="0"/>
              </a:rPr>
              <a:t> – </a:t>
            </a:r>
            <a:r>
              <a:rPr lang="ru-RU" sz="2400" dirty="0" err="1" smtClean="0">
                <a:latin typeface="Monotype Corsiva" pitchFamily="66" charset="0"/>
              </a:rPr>
              <a:t>інститут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представляючий</a:t>
            </a:r>
            <a:r>
              <a:rPr lang="ru-RU" sz="2400" dirty="0" smtClean="0">
                <a:latin typeface="Monotype Corsiva" pitchFamily="66" charset="0"/>
              </a:rPr>
              <a:t> все </a:t>
            </a:r>
            <a:r>
              <a:rPr lang="ru-RU" sz="2400" dirty="0" err="1" smtClean="0">
                <a:latin typeface="Monotype Corsiva" pitchFamily="66" charset="0"/>
              </a:rPr>
              <a:t>населення</a:t>
            </a:r>
            <a:r>
              <a:rPr lang="ru-RU" sz="2400" dirty="0" smtClean="0">
                <a:latin typeface="Monotype Corsiva" pitchFamily="66" charset="0"/>
              </a:rPr>
              <a:t> і </a:t>
            </a:r>
            <a:r>
              <a:rPr lang="ru-RU" sz="2400" dirty="0" err="1" smtClean="0">
                <a:latin typeface="Monotype Corsiva" pitchFamily="66" charset="0"/>
              </a:rPr>
              <a:t>володіючий</a:t>
            </a:r>
            <a:r>
              <a:rPr lang="ru-RU" sz="2400" dirty="0" smtClean="0">
                <a:latin typeface="Monotype Corsiva" pitchFamily="66" charset="0"/>
              </a:rPr>
              <a:t> правом </a:t>
            </a:r>
            <a:r>
              <a:rPr lang="ru-RU" sz="2400" dirty="0" err="1" smtClean="0">
                <a:latin typeface="Monotype Corsiva" pitchFamily="66" charset="0"/>
              </a:rPr>
              <a:t>позаекономічного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втручання</a:t>
            </a:r>
            <a:r>
              <a:rPr lang="ru-RU" sz="2400" dirty="0" smtClean="0">
                <a:latin typeface="Monotype Corsiva" pitchFamily="66" charset="0"/>
              </a:rPr>
              <a:t> в </a:t>
            </a:r>
            <a:r>
              <a:rPr lang="ru-RU" sz="2400" dirty="0" err="1" smtClean="0">
                <a:latin typeface="Monotype Corsiva" pitchFamily="66" charset="0"/>
              </a:rPr>
              <a:t>економічні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відносини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Monotype Corsiva" pitchFamily="66" charset="0"/>
              </a:rPr>
              <a:t>Державне економічне регулювання – </a:t>
            </a:r>
            <a:r>
              <a:rPr lang="ru-RU" sz="2400" dirty="0" err="1" smtClean="0">
                <a:latin typeface="Monotype Corsiva" pitchFamily="66" charset="0"/>
              </a:rPr>
              <a:t>вплив</a:t>
            </a:r>
            <a:r>
              <a:rPr lang="ru-RU" sz="2400" dirty="0" smtClean="0">
                <a:latin typeface="Monotype Corsiva" pitchFamily="66" charset="0"/>
              </a:rPr>
              <a:t> держави на  </a:t>
            </a:r>
            <a:r>
              <a:rPr lang="ru-RU" sz="2400" dirty="0" err="1" smtClean="0">
                <a:latin typeface="Monotype Corsiva" pitchFamily="66" charset="0"/>
              </a:rPr>
              <a:t>суб</a:t>
            </a:r>
            <a:r>
              <a:rPr lang="ru-RU" sz="2400" dirty="0" smtClean="0">
                <a:latin typeface="Monotype Corsiva" pitchFamily="66" charset="0"/>
              </a:rPr>
              <a:t>*</a:t>
            </a:r>
            <a:r>
              <a:rPr lang="ru-RU" sz="2400" dirty="0" err="1" smtClean="0">
                <a:latin typeface="Monotype Corsiva" pitchFamily="66" charset="0"/>
              </a:rPr>
              <a:t>єкти</a:t>
            </a:r>
            <a:r>
              <a:rPr lang="ru-RU" sz="2400" dirty="0" smtClean="0">
                <a:latin typeface="Monotype Corsiva" pitchFamily="66" charset="0"/>
              </a:rPr>
              <a:t> для </a:t>
            </a:r>
            <a:r>
              <a:rPr lang="ru-RU" sz="2400" dirty="0" err="1" smtClean="0">
                <a:latin typeface="Monotype Corsiva" pitchFamily="66" charset="0"/>
              </a:rPr>
              <a:t>досягнення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певних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соціально-економічних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цілей</a:t>
            </a:r>
            <a:r>
              <a:rPr lang="ru-RU" sz="2400" dirty="0" smtClean="0">
                <a:latin typeface="Monotype Corsiva" pitchFamily="66" charset="0"/>
              </a:rPr>
              <a:t> шляхом </a:t>
            </a:r>
            <a:r>
              <a:rPr lang="ru-RU" sz="2400" dirty="0" err="1" smtClean="0">
                <a:latin typeface="Monotype Corsiva" pitchFamily="66" charset="0"/>
              </a:rPr>
              <a:t>встановлення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правових</a:t>
            </a:r>
            <a:r>
              <a:rPr lang="ru-RU" sz="2400" dirty="0" smtClean="0">
                <a:latin typeface="Monotype Corsiva" pitchFamily="66" charset="0"/>
              </a:rPr>
              <a:t> норм і </a:t>
            </a:r>
            <a:r>
              <a:rPr lang="ru-RU" sz="2400" dirty="0" err="1" smtClean="0">
                <a:latin typeface="Monotype Corsiva" pitchFamily="66" charset="0"/>
              </a:rPr>
              <a:t>организаційнних</a:t>
            </a:r>
            <a:r>
              <a:rPr lang="ru-RU" sz="2400" dirty="0" smtClean="0">
                <a:latin typeface="Monotype Corsiva" pitchFamily="66" charset="0"/>
              </a:rPr>
              <a:t> правил </a:t>
            </a:r>
            <a:r>
              <a:rPr lang="ru-RU" sz="2400" dirty="0" err="1" smtClean="0">
                <a:latin typeface="Monotype Corsiva" pitchFamily="66" charset="0"/>
              </a:rPr>
              <a:t>їх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поведікнки</a:t>
            </a:r>
            <a:r>
              <a:rPr lang="ru-RU" sz="2400" dirty="0" smtClean="0">
                <a:latin typeface="Monotype Corsiva" pitchFamily="66" charset="0"/>
              </a:rPr>
              <a:t> в </a:t>
            </a:r>
            <a:r>
              <a:rPr lang="ru-RU" sz="2400" dirty="0" err="1" smtClean="0">
                <a:latin typeface="Monotype Corsiva" pitchFamily="66" charset="0"/>
              </a:rPr>
              <a:t>процесі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створення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Monotype Corsiva" pitchFamily="66" charset="0"/>
              </a:rPr>
              <a:t>Глобальна </a:t>
            </a:r>
            <a:r>
              <a:rPr lang="ru-RU" sz="2400" dirty="0" err="1" smtClean="0">
                <a:latin typeface="Monotype Corsiva" pitchFamily="66" charset="0"/>
              </a:rPr>
              <a:t>стратегична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ціль</a:t>
            </a:r>
            <a:r>
              <a:rPr lang="ru-RU" sz="2400" dirty="0" smtClean="0">
                <a:latin typeface="Monotype Corsiva" pitchFamily="66" charset="0"/>
              </a:rPr>
              <a:t> державного регулювання економіки – </a:t>
            </a:r>
            <a:r>
              <a:rPr lang="ru-RU" sz="2400" dirty="0" err="1" smtClean="0">
                <a:latin typeface="Monotype Corsiva" pitchFamily="66" charset="0"/>
              </a:rPr>
              <a:t>збережуння</a:t>
            </a:r>
            <a:r>
              <a:rPr lang="ru-RU" sz="2400" dirty="0" smtClean="0">
                <a:latin typeface="Monotype Corsiva" pitchFamily="66" charset="0"/>
              </a:rPr>
              <a:t> і </a:t>
            </a:r>
            <a:r>
              <a:rPr lang="ru-RU" sz="2400" dirty="0" err="1" smtClean="0">
                <a:latin typeface="Monotype Corsiva" pitchFamily="66" charset="0"/>
              </a:rPr>
              <a:t>збільшення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національного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багатства</a:t>
            </a:r>
            <a:r>
              <a:rPr lang="ru-RU" sz="2400" dirty="0" smtClean="0">
                <a:latin typeface="Monotype Corsiva" pitchFamily="66" charset="0"/>
              </a:rPr>
              <a:t> в </a:t>
            </a:r>
            <a:r>
              <a:rPr lang="ru-RU" sz="2400" dirty="0" err="1" smtClean="0">
                <a:latin typeface="Monotype Corsiva" pitchFamily="66" charset="0"/>
              </a:rPr>
              <a:t>інтересах</a:t>
            </a:r>
            <a:r>
              <a:rPr lang="ru-RU" sz="2400" dirty="0" smtClean="0">
                <a:latin typeface="Monotype Corsiva" pitchFamily="66" charset="0"/>
              </a:rPr>
              <a:t>  </a:t>
            </a:r>
            <a:r>
              <a:rPr lang="ru-RU" sz="2400" dirty="0" err="1" smtClean="0">
                <a:latin typeface="Monotype Corsiva" pitchFamily="66" charset="0"/>
              </a:rPr>
              <a:t>майбутніх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поколінь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країни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7" name="Picture 14" descr="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5429264"/>
            <a:ext cx="1600200" cy="1154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34"/>
          <p:cNvSpPr>
            <a:spLocks noChangeArrowheads="1"/>
          </p:cNvSpPr>
          <p:nvPr/>
        </p:nvSpPr>
        <p:spPr bwMode="gray">
          <a:xfrm>
            <a:off x="2713038" y="4054475"/>
            <a:ext cx="3522662" cy="23463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34"/>
          <p:cNvSpPr>
            <a:spLocks noChangeArrowheads="1"/>
          </p:cNvSpPr>
          <p:nvPr/>
        </p:nvSpPr>
        <p:spPr bwMode="gray">
          <a:xfrm>
            <a:off x="4953000" y="1792288"/>
            <a:ext cx="3644900" cy="1839911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34"/>
          <p:cNvSpPr>
            <a:spLocks noChangeArrowheads="1"/>
          </p:cNvSpPr>
          <p:nvPr/>
        </p:nvSpPr>
        <p:spPr bwMode="gray">
          <a:xfrm>
            <a:off x="477838" y="1778000"/>
            <a:ext cx="3141662" cy="1981200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392988" cy="563563"/>
          </a:xfrm>
        </p:spPr>
        <p:txBody>
          <a:bodyPr/>
          <a:lstStyle/>
          <a:p>
            <a:r>
              <a:rPr lang="ru-RU" sz="2400" dirty="0" err="1" smtClean="0">
                <a:latin typeface="Monotype Corsiva" pitchFamily="66" charset="0"/>
              </a:rPr>
              <a:t>Суб</a:t>
            </a:r>
            <a:r>
              <a:rPr lang="ru-RU" sz="2400" dirty="0" smtClean="0">
                <a:latin typeface="Monotype Corsiva" pitchFamily="66" charset="0"/>
              </a:rPr>
              <a:t>*</a:t>
            </a:r>
            <a:r>
              <a:rPr lang="ru-RU" sz="2400" dirty="0" err="1" smtClean="0">
                <a:latin typeface="Monotype Corsiva" pitchFamily="66" charset="0"/>
              </a:rPr>
              <a:t>єкти</a:t>
            </a:r>
            <a:r>
              <a:rPr lang="ru-RU" sz="2400" dirty="0" smtClean="0">
                <a:latin typeface="Monotype Corsiva" pitchFamily="66" charset="0"/>
              </a:rPr>
              <a:t> державного регулювання економіки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785926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onotype Corsiva" pitchFamily="66" charset="0"/>
              </a:rPr>
              <a:t>Носії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економічних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інтересів</a:t>
            </a:r>
            <a:r>
              <a:rPr lang="ru-RU" sz="2400" dirty="0" smtClean="0">
                <a:latin typeface="Monotype Corsiva" pitchFamily="66" charset="0"/>
              </a:rPr>
              <a:t>: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Monotype Corsiva" pitchFamily="66" charset="0"/>
              </a:rPr>
              <a:t>Класи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Monotype Corsiva" pitchFamily="66" charset="0"/>
              </a:rPr>
              <a:t>Соціальні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групи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Monotype Corsiva" pitchFamily="66" charset="0"/>
              </a:rPr>
              <a:t>Громадяни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1785926"/>
            <a:ext cx="3866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latin typeface="Monotype Corsiva" pitchFamily="66" charset="0"/>
              </a:rPr>
              <a:t>Висловлювачі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економічних</a:t>
            </a:r>
            <a:endParaRPr lang="ru-RU" sz="2400" dirty="0" smtClean="0">
              <a:latin typeface="Monotype Corsiva" pitchFamily="66" charset="0"/>
            </a:endParaRPr>
          </a:p>
          <a:p>
            <a:r>
              <a:rPr lang="ru-RU" sz="2400" dirty="0" err="1" smtClean="0">
                <a:latin typeface="Monotype Corsiva" pitchFamily="66" charset="0"/>
              </a:rPr>
              <a:t>інтересів</a:t>
            </a:r>
            <a:r>
              <a:rPr lang="ru-RU" sz="2400" dirty="0" smtClean="0">
                <a:latin typeface="Monotype Corsiva" pitchFamily="66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Monotype Corsiva" pitchFamily="66" charset="0"/>
              </a:rPr>
              <a:t>Партії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Monotype Corsiva" pitchFamily="66" charset="0"/>
              </a:rPr>
              <a:t>Профсоюзи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Monotype Corsiva" pitchFamily="66" charset="0"/>
              </a:rPr>
              <a:t>Суспільні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організації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4071942"/>
            <a:ext cx="4393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Monotype Corsiva" pitchFamily="66" charset="0"/>
              </a:rPr>
              <a:t>Виконавці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економічних</a:t>
            </a:r>
            <a:endParaRPr lang="ru-RU" sz="2400" dirty="0" smtClean="0">
              <a:latin typeface="Monotype Corsiva" pitchFamily="66" charset="0"/>
            </a:endParaRPr>
          </a:p>
          <a:p>
            <a:r>
              <a:rPr lang="ru-RU" sz="2400" dirty="0" err="1" smtClean="0">
                <a:latin typeface="Monotype Corsiva" pitchFamily="66" charset="0"/>
              </a:rPr>
              <a:t>інтересів</a:t>
            </a:r>
            <a:r>
              <a:rPr lang="ru-RU" sz="2400" dirty="0" smtClean="0">
                <a:latin typeface="Monotype Corsiva" pitchFamily="66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Monotype Corsiva" pitchFamily="66" charset="0"/>
              </a:rPr>
              <a:t>Держава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Monotype Corsiva" pitchFamily="66" charset="0"/>
              </a:rPr>
              <a:t>Органи</a:t>
            </a:r>
            <a:r>
              <a:rPr lang="ru-RU" sz="2400" dirty="0" smtClean="0">
                <a:latin typeface="Monotype Corsiva" pitchFamily="66" charset="0"/>
              </a:rPr>
              <a:t> та </a:t>
            </a:r>
            <a:r>
              <a:rPr lang="ru-RU" sz="2400" dirty="0" err="1" smtClean="0">
                <a:latin typeface="Monotype Corsiva" pitchFamily="66" charset="0"/>
              </a:rPr>
              <a:t>заклади</a:t>
            </a:r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r>
              <a:rPr lang="ru-RU" sz="2400" dirty="0" err="1" smtClean="0">
                <a:latin typeface="Monotype Corsiva" pitchFamily="66" charset="0"/>
              </a:rPr>
              <a:t>всіх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гілок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влади</a:t>
            </a:r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r>
              <a:rPr lang="ru-RU" sz="2400" dirty="0" smtClean="0">
                <a:latin typeface="Monotype Corsiva" pitchFamily="66" charset="0"/>
              </a:rPr>
              <a:t>держави</a:t>
            </a:r>
            <a:endParaRPr lang="ru-RU" sz="2400" dirty="0">
              <a:latin typeface="Monotype Corsiva" pitchFamily="66" charset="0"/>
            </a:endParaRPr>
          </a:p>
        </p:txBody>
      </p:sp>
      <p:cxnSp>
        <p:nvCxnSpPr>
          <p:cNvPr id="9" name="Прямая со стрелкой 8"/>
          <p:cNvCxnSpPr>
            <a:endCxn id="5" idx="0"/>
          </p:cNvCxnSpPr>
          <p:nvPr/>
        </p:nvCxnSpPr>
        <p:spPr bwMode="auto">
          <a:xfrm flipH="1">
            <a:off x="2250265" y="679269"/>
            <a:ext cx="832571" cy="11066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 bwMode="auto">
          <a:xfrm rot="16200000" flipH="1">
            <a:off x="5185954" y="862148"/>
            <a:ext cx="1097280" cy="7576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 rot="16200000" flipH="1">
            <a:off x="2455817" y="2351314"/>
            <a:ext cx="3500846" cy="261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0050" name="Picture 2" descr="C:\Documents and Settings\Admin\Мои документы\Downloads\почетные гражда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73500"/>
            <a:ext cx="2070732" cy="2527300"/>
          </a:xfrm>
          <a:prstGeom prst="rect">
            <a:avLst/>
          </a:prstGeom>
          <a:noFill/>
        </p:spPr>
      </p:pic>
      <p:pic>
        <p:nvPicPr>
          <p:cNvPr id="130051" name="Picture 3" descr="C:\Documents and Settings\Admin\Мои документы\Downloads\32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8725" y="3870325"/>
            <a:ext cx="257175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9l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cdb2004c019l</Template>
  <TotalTime>0</TotalTime>
  <Words>1417</Words>
  <Application>Microsoft Office PowerPoint</Application>
  <PresentationFormat>Экран (4:3)</PresentationFormat>
  <Paragraphs>155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cdb2004c019l</vt:lpstr>
      <vt:lpstr>Макроекономіка</vt:lpstr>
      <vt:lpstr>Зміст:</vt:lpstr>
      <vt:lpstr>Поняття макроекономіки:</vt:lpstr>
      <vt:lpstr>Презентация PowerPoint</vt:lpstr>
      <vt:lpstr>Цілі макроекономіки:</vt:lpstr>
      <vt:lpstr>Основні макроекономічні показники:</vt:lpstr>
      <vt:lpstr>Презентация PowerPoint</vt:lpstr>
      <vt:lpstr>Державне регулювання:</vt:lpstr>
      <vt:lpstr>Суб*єкти державного регулювання економіки</vt:lpstr>
      <vt:lpstr>Об*єкти державного регулювання макроекономіки:</vt:lpstr>
      <vt:lpstr>Економічні функції держави:</vt:lpstr>
      <vt:lpstr>Макроекономічна рівновага:</vt:lpstr>
      <vt:lpstr>Типи економічної рівноваги:</vt:lpstr>
      <vt:lpstr>Моделі макроекономічної рівноваги:</vt:lpstr>
      <vt:lpstr>Макроекономіка в сучасній Україні</vt:lpstr>
      <vt:lpstr>Фіксований курс гривні та недовіра до банківської системи </vt:lpstr>
      <vt:lpstr>Індекс реального курсу валюти чітко показує, що в другій половині двохтисячних Україна втрачала конкурентоспроможність порівняно з іншими європейськими країнами.</vt:lpstr>
      <vt:lpstr>Презентация PowerPoint</vt:lpstr>
      <vt:lpstr>Недоліки економічної моделі</vt:lpstr>
      <vt:lpstr>Презентация PowerPoint</vt:lpstr>
      <vt:lpstr>Дякую за увагу!!!)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Макроэкономика</dc:title>
  <dc:creator>Admin</dc:creator>
  <cp:lastModifiedBy>Vicyn</cp:lastModifiedBy>
  <cp:revision>65</cp:revision>
  <dcterms:created xsi:type="dcterms:W3CDTF">2011-12-09T20:55:35Z</dcterms:created>
  <dcterms:modified xsi:type="dcterms:W3CDTF">2014-06-06T06:10:38Z</dcterms:modified>
</cp:coreProperties>
</file>